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Gill Sans" panose="020B0604020202020204" charset="0"/>
      <p:regular r:id="rId50"/>
      <p:bold r:id="rId51"/>
    </p:embeddedFont>
    <p:embeddedFont>
      <p:font typeface="Helvetica Neue" panose="020B0604020202020204" charset="0"/>
      <p:regular r:id="rId52"/>
      <p:bold r:id="rId53"/>
      <p:italic r:id="rId54"/>
      <p:boldItalic r:id="rId55"/>
    </p:embeddedFont>
    <p:embeddedFont>
      <p:font typeface="Times" panose="02020603050405020304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cqc0selcFZ9COZNyY7WTCoFRN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0F9D4C-A3FD-456B-AE09-52C144B01165}">
  <a:tblStyle styleId="{070F9D4C-A3FD-456B-AE09-52C144B0116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3"/>
          </a:solidFill>
        </a:fill>
      </a:tcStyle>
    </a:wholeTbl>
    <a:band1H>
      <a:tcTxStyle/>
      <a:tcStyle>
        <a:tcBdr/>
        <a:fill>
          <a:solidFill>
            <a:schemeClr val="accent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2" autoAdjust="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johnshopkins-my.sharepoint.com/personal/earnol19_jh_edu/Documents/SH_%20Arrived%20Total%20Visits%20and%20Visits%20per%20Patient%20graph%20ge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Total DSMT Encounters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>
                <a:solidFill>
                  <a:schemeClr val="tx1"/>
                </a:solidFill>
              </a:rPr>
              <a:t>Jan</a:t>
            </a:r>
            <a:r>
              <a:rPr lang="en-US" baseline="0">
                <a:solidFill>
                  <a:schemeClr val="tx1"/>
                </a:solidFill>
              </a:rPr>
              <a:t> 2021-Dec 2023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68286461067949"/>
          <c:y val="0.13525288720865672"/>
          <c:w val="0.87185935535266601"/>
          <c:h val="0.70985887566178807"/>
        </c:manualLayout>
      </c:layout>
      <c:lineChart>
        <c:grouping val="standard"/>
        <c:varyColors val="0"/>
        <c:ser>
          <c:idx val="0"/>
          <c:order val="0"/>
          <c:tx>
            <c:strRef>
              <c:f>'[SH_ Arrived Total Visits and Visits per Patient graph gene.xlsx]Sheet 1'!$A$5</c:f>
              <c:strCache>
                <c:ptCount val="1"/>
                <c:pt idx="0">
                  <c:v>Total Encounters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'[SH_ Arrived Total Visits and Visits per Patient graph gene.xlsx]Sheet 1'!$B$1:$AK$2</c:f>
              <c:multiLvlStrCache>
                <c:ptCount val="3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Mar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Mar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Mar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</c:lvl>
              </c:multiLvlStrCache>
            </c:multiLvlStrRef>
          </c:cat>
          <c:val>
            <c:numRef>
              <c:f>'[SH_ Arrived Total Visits and Visits per Patient graph gene.xlsx]Sheet 1'!$B$5:$AK$5</c:f>
              <c:numCache>
                <c:formatCode>#,##0</c:formatCode>
                <c:ptCount val="36"/>
                <c:pt idx="0" formatCode="General">
                  <c:v>97</c:v>
                </c:pt>
                <c:pt idx="1">
                  <c:v>187</c:v>
                </c:pt>
                <c:pt idx="2">
                  <c:v>293</c:v>
                </c:pt>
                <c:pt idx="3">
                  <c:v>388</c:v>
                </c:pt>
                <c:pt idx="4">
                  <c:v>477</c:v>
                </c:pt>
                <c:pt idx="5">
                  <c:v>567</c:v>
                </c:pt>
                <c:pt idx="6">
                  <c:v>650</c:v>
                </c:pt>
                <c:pt idx="7">
                  <c:v>750</c:v>
                </c:pt>
                <c:pt idx="8">
                  <c:v>813</c:v>
                </c:pt>
                <c:pt idx="9">
                  <c:v>920</c:v>
                </c:pt>
                <c:pt idx="10">
                  <c:v>1109</c:v>
                </c:pt>
                <c:pt idx="11">
                  <c:v>1396</c:v>
                </c:pt>
                <c:pt idx="12">
                  <c:v>1811</c:v>
                </c:pt>
                <c:pt idx="13">
                  <c:v>2435</c:v>
                </c:pt>
                <c:pt idx="14">
                  <c:v>3191</c:v>
                </c:pt>
                <c:pt idx="15">
                  <c:v>3844</c:v>
                </c:pt>
                <c:pt idx="16">
                  <c:v>4587</c:v>
                </c:pt>
                <c:pt idx="17">
                  <c:v>5296</c:v>
                </c:pt>
                <c:pt idx="18">
                  <c:v>6073</c:v>
                </c:pt>
                <c:pt idx="19">
                  <c:v>7008</c:v>
                </c:pt>
                <c:pt idx="20">
                  <c:v>7932</c:v>
                </c:pt>
                <c:pt idx="21">
                  <c:v>8867</c:v>
                </c:pt>
                <c:pt idx="22">
                  <c:v>9817</c:v>
                </c:pt>
                <c:pt idx="23">
                  <c:v>10637</c:v>
                </c:pt>
                <c:pt idx="24">
                  <c:v>11616</c:v>
                </c:pt>
                <c:pt idx="25">
                  <c:v>12705</c:v>
                </c:pt>
                <c:pt idx="26">
                  <c:v>13927</c:v>
                </c:pt>
                <c:pt idx="27">
                  <c:v>15063</c:v>
                </c:pt>
                <c:pt idx="28">
                  <c:v>16328</c:v>
                </c:pt>
                <c:pt idx="29">
                  <c:v>17607</c:v>
                </c:pt>
                <c:pt idx="30">
                  <c:v>18623</c:v>
                </c:pt>
                <c:pt idx="31">
                  <c:v>19611</c:v>
                </c:pt>
                <c:pt idx="32">
                  <c:v>20365</c:v>
                </c:pt>
                <c:pt idx="33">
                  <c:v>21280</c:v>
                </c:pt>
                <c:pt idx="34">
                  <c:v>22143</c:v>
                </c:pt>
                <c:pt idx="35">
                  <c:v>22978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27-4075-B1FB-1575479CC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5797008"/>
        <c:axId val="935798448"/>
      </c:lineChart>
      <c:catAx>
        <c:axId val="93579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798448"/>
        <c:crosses val="autoZero"/>
        <c:auto val="1"/>
        <c:lblAlgn val="ctr"/>
        <c:lblOffset val="100"/>
        <c:noMultiLvlLbl val="0"/>
      </c:catAx>
      <c:valAx>
        <c:axId val="93579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79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1" name="Google Shape;30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0" name="Google Shape;32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n-US" b="1"/>
              <a:t>Diabetes</a:t>
            </a:r>
            <a:r>
              <a:rPr lang="en-US"/>
              <a:t> itself is a risk factor for kidney and heart disease, and some patients with long-standing diabetes require organ transplantation.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Solid-organ transplantation</a:t>
            </a:r>
            <a:r>
              <a:rPr lang="en-US"/>
              <a:t> is commonly associated with the onset of diabetes.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1" name="Google Shape;321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7" name="Google Shape;33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5" name="Google Shape;36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r>
              <a:rPr lang="en-US" sz="1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TDM has been reported to occur in 4% to 25% of kidney transplant recipients, 2.5% to 25% of liver transplant recipients, 4% to 40% of heart transplant recipients, and 30% to 35% of lung transplant recipients (9, 12-15). Higher incidences have also been reported. Variations in the reported incidence may be due in part to the prior lack of a standard definition, presence of both modifiable and nonmodifiable risks factors, duration of follow-up, type of organ transplants, and primary diagnostic indications for transplant. In one retrospective cohort study of 415 liver transplant recipients, PTDM occurred in 34.7%, 46.9%, and 56.2% of patients at 1, 3, and 5-year follow-up, respectively (15). The 33rd International Society of Heart and Lung Transplantation database demonstrated that approximately 29% of lung transplant recipients who survived 5 years post-transplantation developed PTDM, with the highest incidence occurring among those whose primary diagnosis for lung transplantation was cystic fibrosis. (16).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8" name="Google Shape;37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5" name="Google Shape;38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9" name="Google Shape;399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6" name="Google Shape;406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3" name="Google Shape;413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41" name="Google Shape;441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Crucial to identify high-risk patients for PTDM early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8" name="Google Shape;458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5" name="Google Shape;465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5" name="Google Shape;475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3" name="Google Shape;483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3" name="Google Shape;493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4" name="Google Shape;514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6" name="Google Shape;526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7" name="Google Shape;527;p2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</a:t>
            </a:r>
            <a:endParaRPr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50" name="Google Shape;550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9" name="Google Shape;629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9" name="Google Shape;63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63" name="Google Shape;66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3" name="Google Shape;703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9" name="Google Shape;729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Type 1 Diabetes:</a:t>
            </a:r>
            <a:r>
              <a:rPr lang="en-US"/>
              <a:t> The body does not produce insulin. Typically diagnosed in children and young adults.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Type 2 Diabetes:</a:t>
            </a:r>
            <a:r>
              <a:rPr lang="en-US"/>
              <a:t> The body either doesn't produce enough insulin or the cells resist insulin. Often associated with obesity and lifestyle factors.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Gestational Diabetes:</a:t>
            </a:r>
            <a:r>
              <a:rPr lang="en-US"/>
              <a:t> Develops during pregnancy and usually disappears after giving birth but increases the risk of type 2 diabetes later in life.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0" name="Google Shape;750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4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60" name="Google Shape;760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2" name="Google Shape;792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5" name="Google Shape;805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in DSMT has been shown to: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 hemoglobin A1c levels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 control of blood pressure and cholesterol levels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medication adherence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 severe diabetes-related complications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healthier lifestyle behaviors, such as better nutrition, increased physical activity, and use of primary care and preventive services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 self-efficacy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 health care costs, including fewer hospital admissions and readmissions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5" name="Google Shape;825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4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9" name="Google Shape;169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8" name="Google Shape;18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9" descr="Blue_PowerPoint_HD-0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3" y="0"/>
            <a:ext cx="91344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9" descr="JHM_2C_R_H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242888"/>
            <a:ext cx="3962400" cy="18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9"/>
          <p:cNvSpPr txBox="1">
            <a:spLocks noGrp="1"/>
          </p:cNvSpPr>
          <p:nvPr>
            <p:ph type="ctrTitle"/>
          </p:nvPr>
        </p:nvSpPr>
        <p:spPr>
          <a:xfrm>
            <a:off x="809626" y="2190750"/>
            <a:ext cx="78009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ubTitle" idx="1"/>
          </p:nvPr>
        </p:nvSpPr>
        <p:spPr>
          <a:xfrm>
            <a:off x="809626" y="3076575"/>
            <a:ext cx="780097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dt" idx="10"/>
          </p:nvPr>
        </p:nvSpPr>
        <p:spPr>
          <a:xfrm>
            <a:off x="819150" y="417195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2C7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sldNum" idx="12"/>
          </p:nvPr>
        </p:nvSpPr>
        <p:spPr>
          <a:xfrm>
            <a:off x="6705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5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9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1"/>
          </p:nvPr>
        </p:nvSpPr>
        <p:spPr>
          <a:xfrm rot="5400000">
            <a:off x="3152775" y="-857250"/>
            <a:ext cx="30861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0"/>
          <p:cNvSpPr txBox="1">
            <a:spLocks noGrp="1"/>
          </p:cNvSpPr>
          <p:nvPr>
            <p:ph type="title"/>
          </p:nvPr>
        </p:nvSpPr>
        <p:spPr>
          <a:xfrm rot="5400000">
            <a:off x="5470922" y="1460897"/>
            <a:ext cx="4279106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body" idx="1"/>
          </p:nvPr>
        </p:nvSpPr>
        <p:spPr>
          <a:xfrm rot="5400000">
            <a:off x="1508522" y="-406003"/>
            <a:ext cx="4279106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0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1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body" idx="1"/>
          </p:nvPr>
        </p:nvSpPr>
        <p:spPr>
          <a:xfrm>
            <a:off x="809625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body" idx="2"/>
          </p:nvPr>
        </p:nvSpPr>
        <p:spPr>
          <a:xfrm>
            <a:off x="4772025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51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2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body" idx="1"/>
          </p:nvPr>
        </p:nvSpPr>
        <p:spPr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2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5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5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5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6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8" descr="Blue_PowerPoint_HD-02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63" y="0"/>
            <a:ext cx="91344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8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body" idx="1"/>
          </p:nvPr>
        </p:nvSpPr>
        <p:spPr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" name="Google Shape;15;p48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48" descr="JHM_2C_R_H-01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15200" y="198438"/>
            <a:ext cx="1828800" cy="8493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opkinsmedicine.org/population-health/dpep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pkinsmedicine.org/population-health/dpep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sldNum" idx="12"/>
          </p:nvPr>
        </p:nvSpPr>
        <p:spPr>
          <a:xfrm>
            <a:off x="67056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809625" y="2190750"/>
            <a:ext cx="78009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Navigating Transplant-Related Diabetes</a:t>
            </a:r>
            <a:endParaRPr dirty="0"/>
          </a:p>
        </p:txBody>
      </p:sp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809625" y="3076575"/>
            <a:ext cx="780097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Empowering Patients through Education and Prevention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822325" y="3940175"/>
            <a:ext cx="76358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2C77"/>
                </a:solidFill>
                <a:latin typeface="Arial"/>
                <a:ea typeface="Arial"/>
                <a:cs typeface="Arial"/>
                <a:sym typeface="Arial"/>
              </a:rPr>
              <a:t>Presented by: Nestoras Mathioudakis, MD MHS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2C77"/>
                </a:solidFill>
                <a:latin typeface="Arial"/>
                <a:ea typeface="Arial"/>
                <a:cs typeface="Arial"/>
                <a:sym typeface="Arial"/>
              </a:rPr>
              <a:t>Co-Medical Director, Johns Hopkins Diabetes Prevention &amp; Education Program</a:t>
            </a: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0" name="Google Shape;100;p1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TRIO Maryland, August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Patients with history of Liver Transplants</a:t>
            </a:r>
            <a:endParaRPr/>
          </a:p>
        </p:txBody>
      </p:sp>
      <p:grpSp>
        <p:nvGrpSpPr>
          <p:cNvPr id="287" name="Google Shape;287;p10"/>
          <p:cNvGrpSpPr/>
          <p:nvPr/>
        </p:nvGrpSpPr>
        <p:grpSpPr>
          <a:xfrm>
            <a:off x="630305" y="1581150"/>
            <a:ext cx="7883388" cy="3051572"/>
            <a:chOff x="1655" y="0"/>
            <a:chExt cx="7883388" cy="3051572"/>
          </a:xfrm>
        </p:grpSpPr>
        <p:sp>
          <p:nvSpPr>
            <p:cNvPr id="288" name="Google Shape;288;p10"/>
            <p:cNvSpPr/>
            <p:nvPr/>
          </p:nvSpPr>
          <p:spPr>
            <a:xfrm>
              <a:off x="1655" y="0"/>
              <a:ext cx="2576270" cy="3051572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"/>
            <p:cNvSpPr txBox="1"/>
            <p:nvPr/>
          </p:nvSpPr>
          <p:spPr>
            <a:xfrm>
              <a:off x="1655" y="1220628"/>
              <a:ext cx="2576270" cy="122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imes"/>
                <a:buNone/>
              </a:pPr>
              <a:r>
                <a:rPr lang="en-US" sz="2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Case 1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imes"/>
                <a:buChar char="•"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69 yo man</a:t>
              </a:r>
              <a:endParaRPr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781704" y="183094"/>
              <a:ext cx="1016173" cy="101617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19998" r="-19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2655214" y="0"/>
              <a:ext cx="2576270" cy="3051572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 txBox="1"/>
            <p:nvPr/>
          </p:nvSpPr>
          <p:spPr>
            <a:xfrm>
              <a:off x="2655214" y="1220628"/>
              <a:ext cx="2576270" cy="122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imes"/>
                <a:buNone/>
              </a:pPr>
              <a:r>
                <a:rPr lang="en-US" sz="2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Case 2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imes"/>
                <a:buChar char="•"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48 yo woman</a:t>
              </a: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435263" y="183094"/>
              <a:ext cx="1016173" cy="1016173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5308773" y="0"/>
              <a:ext cx="2576270" cy="3051572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 txBox="1"/>
            <p:nvPr/>
          </p:nvSpPr>
          <p:spPr>
            <a:xfrm>
              <a:off x="5308773" y="1220628"/>
              <a:ext cx="2576270" cy="122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imes"/>
                <a:buNone/>
              </a:pPr>
              <a:r>
                <a:rPr lang="en-US" sz="2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Case 3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imes"/>
                <a:buChar char="•"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51 yo man</a:t>
              </a:r>
              <a:endParaRPr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088822" y="183094"/>
              <a:ext cx="1016173" cy="1016173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315467" y="2441257"/>
              <a:ext cx="7255764" cy="45773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ABAB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10"/>
          <p:cNvSpPr txBox="1"/>
          <p:nvPr/>
        </p:nvSpPr>
        <p:spPr>
          <a:xfrm>
            <a:off x="2133600" y="895350"/>
            <a:ext cx="4876800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journeys with transplant-related diabetes, but all received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Diabetes Self-Management Training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Post-transplant diabetes</a:t>
            </a:r>
            <a:endParaRPr/>
          </a:p>
        </p:txBody>
      </p:sp>
      <p:grpSp>
        <p:nvGrpSpPr>
          <p:cNvPr id="305" name="Google Shape;305;p11"/>
          <p:cNvGrpSpPr/>
          <p:nvPr/>
        </p:nvGrpSpPr>
        <p:grpSpPr>
          <a:xfrm>
            <a:off x="1665916" y="1125602"/>
            <a:ext cx="5812167" cy="3444744"/>
            <a:chOff x="1103941" y="1652"/>
            <a:chExt cx="5812167" cy="3444744"/>
          </a:xfrm>
        </p:grpSpPr>
        <p:sp>
          <p:nvSpPr>
            <p:cNvPr id="306" name="Google Shape;306;p11"/>
            <p:cNvSpPr/>
            <p:nvPr/>
          </p:nvSpPr>
          <p:spPr>
            <a:xfrm rot="10800000">
              <a:off x="1582775" y="1652"/>
              <a:ext cx="5333333" cy="957667"/>
            </a:xfrm>
            <a:prstGeom prst="homePlate">
              <a:avLst>
                <a:gd name="adj" fmla="val 5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 txBox="1"/>
            <p:nvPr/>
          </p:nvSpPr>
          <p:spPr>
            <a:xfrm>
              <a:off x="1822192" y="1652"/>
              <a:ext cx="5093916" cy="957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300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Post-transplantation diabetes mellitus (PTDM) is a common complication following solid organ transplantation (SOT)</a:t>
              </a: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103941" y="1652"/>
              <a:ext cx="957667" cy="957667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999" r="-2999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 rot="10800000">
              <a:off x="1582775" y="1245191"/>
              <a:ext cx="5333333" cy="957667"/>
            </a:xfrm>
            <a:prstGeom prst="homePlate">
              <a:avLst>
                <a:gd name="adj" fmla="val 5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 txBox="1"/>
            <p:nvPr/>
          </p:nvSpPr>
          <p:spPr>
            <a:xfrm>
              <a:off x="1822192" y="1245191"/>
              <a:ext cx="5093916" cy="957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300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Contributes significantly to morbidity and mortality in transplant recipients</a:t>
              </a: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103941" y="1245191"/>
              <a:ext cx="957667" cy="95766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 rot="10800000">
              <a:off x="1582775" y="2488729"/>
              <a:ext cx="5333333" cy="957667"/>
            </a:xfrm>
            <a:prstGeom prst="homePlate">
              <a:avLst>
                <a:gd name="adj" fmla="val 5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 txBox="1"/>
            <p:nvPr/>
          </p:nvSpPr>
          <p:spPr>
            <a:xfrm>
              <a:off x="1822192" y="2488729"/>
              <a:ext cx="5093916" cy="957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22300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Previous consensus reports in 2003 and 2013; with recently published 2024 update</a:t>
              </a: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1103941" y="2488729"/>
              <a:ext cx="957667" cy="95766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1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8/10/24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6" name="Google Shape;316;p11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1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Diabetes &amp; Solid Organ Transplantation</a:t>
            </a:r>
            <a:endParaRPr sz="2800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p12"/>
          <p:cNvGrpSpPr/>
          <p:nvPr/>
        </p:nvGrpSpPr>
        <p:grpSpPr>
          <a:xfrm>
            <a:off x="1815332" y="761195"/>
            <a:ext cx="5208535" cy="4067142"/>
            <a:chOff x="443732" y="-1571"/>
            <a:chExt cx="5208535" cy="4067142"/>
          </a:xfrm>
        </p:grpSpPr>
        <p:sp>
          <p:nvSpPr>
            <p:cNvPr id="325" name="Google Shape;325;p12"/>
            <p:cNvSpPr/>
            <p:nvPr/>
          </p:nvSpPr>
          <p:spPr>
            <a:xfrm>
              <a:off x="3675830" y="1043781"/>
              <a:ext cx="1976437" cy="1976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 txBox="1"/>
            <p:nvPr/>
          </p:nvSpPr>
          <p:spPr>
            <a:xfrm>
              <a:off x="3675830" y="1043781"/>
              <a:ext cx="1976437" cy="1976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350" tIns="39350" rIns="39350" bIns="39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Times"/>
                <a:buNone/>
              </a:pPr>
              <a:r>
                <a:rPr lang="en-US" sz="31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Diabetes Mellitus</a:t>
              </a: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1014428" y="-1571"/>
              <a:ext cx="4067142" cy="40671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477" y="92055"/>
                  </a:moveTo>
                  <a:cubicBezTo>
                    <a:pt x="92543" y="103614"/>
                    <a:pt x="79191" y="110921"/>
                    <a:pt x="64639" y="112214"/>
                  </a:cubicBezTo>
                  <a:cubicBezTo>
                    <a:pt x="50087" y="113507"/>
                    <a:pt x="35656" y="108668"/>
                    <a:pt x="24825" y="98865"/>
                  </a:cubicBezTo>
                  <a:lnTo>
                    <a:pt x="18907" y="103438"/>
                  </a:lnTo>
                  <a:lnTo>
                    <a:pt x="23022" y="88578"/>
                  </a:lnTo>
                  <a:lnTo>
                    <a:pt x="39900" y="87214"/>
                  </a:lnTo>
                  <a:lnTo>
                    <a:pt x="34006" y="91769"/>
                  </a:lnTo>
                  <a:lnTo>
                    <a:pt x="34006" y="91769"/>
                  </a:lnTo>
                  <a:cubicBezTo>
                    <a:pt x="42585" y="98789"/>
                    <a:pt x="53638" y="102040"/>
                    <a:pt x="64651" y="100784"/>
                  </a:cubicBezTo>
                  <a:cubicBezTo>
                    <a:pt x="75664" y="99528"/>
                    <a:pt x="85701" y="93872"/>
                    <a:pt x="92479" y="85101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443732" y="1043781"/>
              <a:ext cx="1976437" cy="1976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2"/>
            <p:cNvSpPr txBox="1"/>
            <p:nvPr/>
          </p:nvSpPr>
          <p:spPr>
            <a:xfrm>
              <a:off x="443732" y="1043781"/>
              <a:ext cx="1976437" cy="1976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350" tIns="39350" rIns="39350" bIns="39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Times"/>
                <a:buNone/>
              </a:pPr>
              <a:r>
                <a:rPr lang="en-US" sz="31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Solid-organ Transplant</a:t>
              </a:r>
              <a:endParaRPr/>
            </a:p>
          </p:txBody>
        </p:sp>
        <p:sp>
          <p:nvSpPr>
            <p:cNvPr id="330" name="Google Shape;330;p12"/>
            <p:cNvSpPr/>
            <p:nvPr/>
          </p:nvSpPr>
          <p:spPr>
            <a:xfrm>
              <a:off x="1014428" y="-1571"/>
              <a:ext cx="4067142" cy="40671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523" y="27945"/>
                  </a:moveTo>
                  <a:lnTo>
                    <a:pt x="18523" y="27945"/>
                  </a:lnTo>
                  <a:cubicBezTo>
                    <a:pt x="27457" y="16386"/>
                    <a:pt x="40809" y="9079"/>
                    <a:pt x="55361" y="7786"/>
                  </a:cubicBezTo>
                  <a:cubicBezTo>
                    <a:pt x="69913" y="6493"/>
                    <a:pt x="84344" y="11332"/>
                    <a:pt x="95175" y="21135"/>
                  </a:cubicBezTo>
                  <a:lnTo>
                    <a:pt x="101093" y="16562"/>
                  </a:lnTo>
                  <a:lnTo>
                    <a:pt x="96978" y="31422"/>
                  </a:lnTo>
                  <a:lnTo>
                    <a:pt x="80100" y="32786"/>
                  </a:lnTo>
                  <a:lnTo>
                    <a:pt x="85994" y="28231"/>
                  </a:lnTo>
                  <a:lnTo>
                    <a:pt x="85994" y="28231"/>
                  </a:lnTo>
                  <a:cubicBezTo>
                    <a:pt x="77415" y="21211"/>
                    <a:pt x="66362" y="17960"/>
                    <a:pt x="55349" y="19216"/>
                  </a:cubicBezTo>
                  <a:cubicBezTo>
                    <a:pt x="44336" y="20472"/>
                    <a:pt x="34299" y="26128"/>
                    <a:pt x="27521" y="3489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2"/>
          <p:cNvSpPr txBox="1"/>
          <p:nvPr/>
        </p:nvSpPr>
        <p:spPr>
          <a:xfrm>
            <a:off x="3805489" y="4171950"/>
            <a:ext cx="13083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Pre-transplant</a:t>
            </a:r>
            <a:endParaRPr/>
          </a:p>
        </p:txBody>
      </p:sp>
      <p:sp>
        <p:nvSpPr>
          <p:cNvPr id="332" name="Google Shape;332;p12"/>
          <p:cNvSpPr txBox="1"/>
          <p:nvPr/>
        </p:nvSpPr>
        <p:spPr>
          <a:xfrm>
            <a:off x="3725338" y="1114127"/>
            <a:ext cx="13885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Post-transplant</a:t>
            </a:r>
            <a:endParaRPr/>
          </a:p>
        </p:txBody>
      </p:sp>
      <p:pic>
        <p:nvPicPr>
          <p:cNvPr id="333" name="Google Shape;333;p12" descr="Sugar blood level - Free healthcare and medical ic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800" y="1801101"/>
            <a:ext cx="1771691" cy="16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2" descr="Organ donation - Free healthcare and medical ic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980" y="1885950"/>
            <a:ext cx="1675362" cy="157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Definition and Nomenclature</a:t>
            </a:r>
            <a:endParaRPr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13"/>
          <p:cNvGrpSpPr/>
          <p:nvPr/>
        </p:nvGrpSpPr>
        <p:grpSpPr>
          <a:xfrm>
            <a:off x="623626" y="679120"/>
            <a:ext cx="8382000" cy="3821905"/>
            <a:chOff x="0" y="0"/>
            <a:chExt cx="8382000" cy="3821905"/>
          </a:xfrm>
        </p:grpSpPr>
        <p:sp>
          <p:nvSpPr>
            <p:cNvPr id="342" name="Google Shape;342;p13"/>
            <p:cNvSpPr/>
            <p:nvPr/>
          </p:nvSpPr>
          <p:spPr>
            <a:xfrm>
              <a:off x="0" y="1146571"/>
              <a:ext cx="8382000" cy="1528762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7F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2433" y="0"/>
              <a:ext cx="1955266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 txBox="1"/>
            <p:nvPr/>
          </p:nvSpPr>
          <p:spPr>
            <a:xfrm>
              <a:off x="2433" y="0"/>
              <a:ext cx="1955266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None/>
              </a:pPr>
              <a:r>
                <a:rPr lang="en-US" sz="14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“Steroid Diabetes” in Kidney Transplant Recipients</a:t>
              </a: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788971" y="1719857"/>
              <a:ext cx="382190" cy="38219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1982011" y="2293143"/>
              <a:ext cx="2022355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 txBox="1"/>
            <p:nvPr/>
          </p:nvSpPr>
          <p:spPr>
            <a:xfrm>
              <a:off x="1982011" y="2293143"/>
              <a:ext cx="2022355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None/>
              </a:pPr>
              <a:r>
                <a:rPr lang="en-US" sz="14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New-onset diabetes after transplantation (NODAT)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Misleading since up to 10% of patients may have undiagnosed diabetes before transplant</a:t>
              </a: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2802094" y="1719857"/>
              <a:ext cx="382190" cy="38219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4028678" y="0"/>
              <a:ext cx="1586871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 txBox="1"/>
            <p:nvPr/>
          </p:nvSpPr>
          <p:spPr>
            <a:xfrm>
              <a:off x="4028678" y="0"/>
              <a:ext cx="1586871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None/>
              </a:pPr>
              <a:r>
                <a:rPr lang="en-US" sz="14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Transplant-associated hyperglycemia (TAH)</a:t>
              </a: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631018" y="1719857"/>
              <a:ext cx="382190" cy="38219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39860" y="2293143"/>
              <a:ext cx="1901505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 txBox="1"/>
            <p:nvPr/>
          </p:nvSpPr>
          <p:spPr>
            <a:xfrm>
              <a:off x="5639860" y="2293143"/>
              <a:ext cx="1901505" cy="1528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None/>
              </a:pPr>
              <a:r>
                <a:rPr lang="en-US" sz="1400" b="1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Post-transplant diabetes </a:t>
              </a:r>
              <a:r>
                <a:rPr lang="en-US" sz="14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(international expert consensus) to include patients with undiagnosed pretransplant diabetes</a:t>
              </a: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399518" y="1719857"/>
              <a:ext cx="382190" cy="38219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13"/>
          <p:cNvSpPr txBox="1"/>
          <p:nvPr/>
        </p:nvSpPr>
        <p:spPr>
          <a:xfrm>
            <a:off x="989763" y="3333750"/>
            <a:ext cx="7553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1964</a:t>
            </a:r>
            <a:endParaRPr/>
          </a:p>
        </p:txBody>
      </p:sp>
      <p:sp>
        <p:nvSpPr>
          <p:cNvPr id="356" name="Google Shape;356;p13"/>
          <p:cNvSpPr txBox="1"/>
          <p:nvPr/>
        </p:nvSpPr>
        <p:spPr>
          <a:xfrm>
            <a:off x="6823650" y="1470906"/>
            <a:ext cx="7553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/>
          </a:p>
        </p:txBody>
      </p:sp>
      <p:pic>
        <p:nvPicPr>
          <p:cNvPr id="357" name="Google Shape;3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480" y="3222655"/>
            <a:ext cx="12319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098" y="1268016"/>
            <a:ext cx="2942050" cy="92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5539" y="3042856"/>
            <a:ext cx="2466461" cy="19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50985" y="850122"/>
            <a:ext cx="2336800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6012" y="3040274"/>
            <a:ext cx="1905837" cy="170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3649" y="1268016"/>
            <a:ext cx="1330587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Incidence Rates of PTDM</a:t>
            </a:r>
            <a:endParaRPr/>
          </a:p>
        </p:txBody>
      </p:sp>
      <p:sp>
        <p:nvSpPr>
          <p:cNvPr id="369" name="Google Shape;369;p14"/>
          <p:cNvSpPr txBox="1"/>
          <p:nvPr/>
        </p:nvSpPr>
        <p:spPr>
          <a:xfrm>
            <a:off x="207635" y="4715767"/>
            <a:ext cx="89204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Phuong-Thu Pham et al.  Diabetes Mellitus After Solid Organ Transplantation. Endotext.  Updated July 8, 2022</a:t>
            </a:r>
            <a:endParaRPr/>
          </a:p>
        </p:txBody>
      </p:sp>
      <p:grpSp>
        <p:nvGrpSpPr>
          <p:cNvPr id="370" name="Google Shape;370;p14"/>
          <p:cNvGrpSpPr/>
          <p:nvPr/>
        </p:nvGrpSpPr>
        <p:grpSpPr>
          <a:xfrm>
            <a:off x="671844" y="971550"/>
            <a:ext cx="6865627" cy="3536388"/>
            <a:chOff x="671844" y="971550"/>
            <a:chExt cx="6865627" cy="3536388"/>
          </a:xfrm>
        </p:grpSpPr>
        <p:pic>
          <p:nvPicPr>
            <p:cNvPr id="371" name="Google Shape;371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06528" y="971550"/>
              <a:ext cx="5930943" cy="3536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14" descr="Kidney Icon&quot; Images – Browse 338 Stock Photos, Vectors, and ..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1846" y="971550"/>
              <a:ext cx="934681" cy="934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4" descr="Liver - Free medical icon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847" y="1898947"/>
              <a:ext cx="934680" cy="934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4" descr="Human Heart Icon Black Version Stock Illustration - Download Image Now -  Heart - Internal Organ, Icon Symbol, Vector - iStock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1846" y="2813913"/>
              <a:ext cx="934680" cy="934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4" descr="Lung icon isolated on white background from Vector Image"/>
            <p:cNvPicPr preferRelativeResize="0"/>
            <p:nvPr/>
          </p:nvPicPr>
          <p:blipFill rotWithShape="1">
            <a:blip r:embed="rId7">
              <a:alphaModFix/>
            </a:blip>
            <a:srcRect l="5201" t="10000" r="3598" b="17407"/>
            <a:stretch/>
          </p:blipFill>
          <p:spPr>
            <a:xfrm>
              <a:off x="671844" y="3741309"/>
              <a:ext cx="934680" cy="7666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Risk Factors for PTDM</a:t>
            </a:r>
            <a:endParaRPr/>
          </a:p>
        </p:txBody>
      </p:sp>
      <p:sp>
        <p:nvSpPr>
          <p:cNvPr id="382" name="Google Shape;382;p15"/>
          <p:cNvSpPr txBox="1">
            <a:spLocks noGrp="1"/>
          </p:cNvSpPr>
          <p:nvPr>
            <p:ph type="body" idx="1"/>
          </p:nvPr>
        </p:nvSpPr>
        <p:spPr>
          <a:xfrm>
            <a:off x="626975" y="126801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Non-Modifiable Factors:</a:t>
            </a:r>
            <a:endParaRPr/>
          </a:p>
          <a:p>
            <a:pPr marL="742950" lvl="1" indent="-285750" algn="l" rtl="0"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Age, ethnicity, family history of diabetes</a:t>
            </a:r>
            <a:endParaRPr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Potentially Modifiable Factors:</a:t>
            </a:r>
            <a:endParaRPr/>
          </a:p>
          <a:p>
            <a:pPr marL="742950" lvl="1" indent="-285750" algn="l" rtl="0"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Obesity, hepatitis C infection, CMV infection.</a:t>
            </a:r>
            <a:endParaRPr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Modifiable Factors:</a:t>
            </a:r>
            <a:endParaRPr/>
          </a:p>
          <a:p>
            <a:pPr marL="742950" lvl="1" indent="-285750" algn="l" rtl="0"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Immunosuppressive medications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1143000" lvl="2" indent="-22860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Corticosteroids reduce peripheral insulin sensitivity and increase hepatic gluconeogenesis.</a:t>
            </a:r>
            <a:endParaRPr/>
          </a:p>
          <a:p>
            <a:pPr marL="1143000" lvl="2" indent="-22860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Tacrolimus and cyclosporine decrease insulin secretion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143000" lvl="2" indent="-22860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Sirolimus increases insulin resistance.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Risk Factors for PTDM</a:t>
            </a:r>
            <a:endParaRPr/>
          </a:p>
        </p:txBody>
      </p:sp>
      <p:sp>
        <p:nvSpPr>
          <p:cNvPr id="389" name="Google Shape;389;p1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End-Organ Diagnosis: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End-stage kidney disease due to polycystic kidney disease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End-stage lung disease due to cystic fibrosis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End-stage liver disease due to hepatitis C infection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Metabolic-associated fatty liver disease (MAFLD)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Additional Risk Factor: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Donor liver steatosis (fat) is associated with increased incidence of PTDM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Implications of PTDM</a:t>
            </a:r>
            <a:endParaRPr/>
          </a:p>
        </p:txBody>
      </p:sp>
      <p:sp>
        <p:nvSpPr>
          <p:cNvPr id="396" name="Google Shape;396;p1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Increased Risks: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Cardiovascular disease, infection, graft rejection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ndependent predictor of mortality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Microvascular complications less studied</a:t>
            </a:r>
            <a:endParaRPr b="0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Other Complications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 blood pressure, high cholesterol/triglycerides, kidney complications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Immunosuppression Regimens</a:t>
            </a:r>
            <a:endParaRPr/>
          </a:p>
        </p:txBody>
      </p:sp>
      <p:sp>
        <p:nvSpPr>
          <p:cNvPr id="403" name="Google Shape;403;p1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Tailored therapy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Immunosuppression should be personalized based on patient-specific factors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Steroids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Steroid avoidance/withdrawal linked to lower PTDM risk, but:</a:t>
            </a:r>
            <a:endParaRPr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/>
              <a:t>Increased risk of rejection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Balancing immunosuppression to minimize PTDM without compromising graft survival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Diagnostic Criteria for Diabetes</a:t>
            </a:r>
            <a:endParaRPr/>
          </a:p>
        </p:txBody>
      </p:sp>
      <p:graphicFrame>
        <p:nvGraphicFramePr>
          <p:cNvPr id="410" name="Google Shape;410;p19"/>
          <p:cNvGraphicFramePr/>
          <p:nvPr/>
        </p:nvGraphicFramePr>
        <p:xfrm>
          <a:off x="533398" y="8778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{070F9D4C-A3FD-456B-AE09-52C144B01165}</a:tableStyleId>
              </a:tblPr>
              <a:tblGrid>
                <a:gridCol w="19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Criteria: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Normal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Prediabetes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Diabetes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Random glucose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200 mg/dl or higher with symptoms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Fasting glucose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Less than 100 mg/dl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100-125 mg/dl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126 mg/dl or higher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Oral glucose tolerance test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Less than 140 mg/dl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140-199 mg/dl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200 mg/dl or higher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A1C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5.6% or less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5.7% to 6.4%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6.5% or higher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diabetes?</a:t>
            </a: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b="1"/>
              <a:t>Definition: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Diabetes mellitus is a chronic condition characterized by high levels of glucose (sugar) in the blood.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b="1"/>
              <a:t>Mechanism: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 b="1"/>
              <a:t>Insulin Resistance:</a:t>
            </a:r>
            <a:r>
              <a:rPr lang="en-US"/>
              <a:t> The body's cells do not respond effectively to insulin.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 b="1"/>
              <a:t>Insulin Deficiency:</a:t>
            </a:r>
            <a:r>
              <a:rPr lang="en-US"/>
              <a:t> The pancreas does not produce enough insulin.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/>
          <p:nvPr/>
        </p:nvSpPr>
        <p:spPr>
          <a:xfrm>
            <a:off x="0" y="203556"/>
            <a:ext cx="9144000" cy="48065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7" name="Google Shape;417;p20"/>
          <p:cNvSpPr txBox="1"/>
          <p:nvPr/>
        </p:nvSpPr>
        <p:spPr>
          <a:xfrm>
            <a:off x="5867400" y="1389013"/>
            <a:ext cx="2286000" cy="2308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Oral glucose tolerance test (OGTT) is essential for diagnosis and screening.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A1C lacks diagnostic sensitivity (susceptible to false readings with anemia)</a:t>
            </a:r>
            <a:endParaRPr/>
          </a:p>
        </p:txBody>
      </p:sp>
      <p:sp>
        <p:nvSpPr>
          <p:cNvPr id="418" name="Google Shape;418;p20"/>
          <p:cNvSpPr/>
          <p:nvPr/>
        </p:nvSpPr>
        <p:spPr>
          <a:xfrm>
            <a:off x="5978948" y="4122799"/>
            <a:ext cx="2622833" cy="8171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19" name="Google Shape;4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353752"/>
            <a:ext cx="3165496" cy="458324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/>
          <p:nvPr/>
        </p:nvSpPr>
        <p:spPr>
          <a:xfrm>
            <a:off x="1981200" y="666750"/>
            <a:ext cx="9906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1" name="Google Shape;421;p20"/>
          <p:cNvSpPr/>
          <p:nvPr/>
        </p:nvSpPr>
        <p:spPr>
          <a:xfrm rot="1856313">
            <a:off x="2668956" y="1153013"/>
            <a:ext cx="2410320" cy="5467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2" name="Google Shape;422;p20"/>
          <p:cNvSpPr/>
          <p:nvPr/>
        </p:nvSpPr>
        <p:spPr>
          <a:xfrm>
            <a:off x="2722538" y="592270"/>
            <a:ext cx="2300290" cy="8918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3" name="Google Shape;423;p20"/>
          <p:cNvSpPr/>
          <p:nvPr/>
        </p:nvSpPr>
        <p:spPr>
          <a:xfrm>
            <a:off x="2008473" y="1319647"/>
            <a:ext cx="897980" cy="4278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4" name="Google Shape;424;p20"/>
          <p:cNvSpPr/>
          <p:nvPr/>
        </p:nvSpPr>
        <p:spPr>
          <a:xfrm rot="1856313">
            <a:off x="2895955" y="1816144"/>
            <a:ext cx="2184958" cy="5467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5" name="Google Shape;425;p20"/>
          <p:cNvSpPr/>
          <p:nvPr/>
        </p:nvSpPr>
        <p:spPr>
          <a:xfrm>
            <a:off x="2895600" y="1246497"/>
            <a:ext cx="2085216" cy="8918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6" name="Google Shape;426;p20"/>
          <p:cNvSpPr/>
          <p:nvPr/>
        </p:nvSpPr>
        <p:spPr>
          <a:xfrm>
            <a:off x="2012675" y="1941610"/>
            <a:ext cx="1051384" cy="5612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7" name="Google Shape;427;p20"/>
          <p:cNvSpPr/>
          <p:nvPr/>
        </p:nvSpPr>
        <p:spPr>
          <a:xfrm rot="1695171">
            <a:off x="2717536" y="2408055"/>
            <a:ext cx="2558217" cy="7959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8" name="Google Shape;428;p20"/>
          <p:cNvSpPr/>
          <p:nvPr/>
        </p:nvSpPr>
        <p:spPr>
          <a:xfrm>
            <a:off x="2782906" y="1868461"/>
            <a:ext cx="2441436" cy="9696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9" name="Google Shape;429;p20"/>
          <p:cNvSpPr/>
          <p:nvPr/>
        </p:nvSpPr>
        <p:spPr>
          <a:xfrm rot="5400000">
            <a:off x="4204649" y="3445950"/>
            <a:ext cx="855665" cy="7806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0" name="Google Shape;430;p20"/>
          <p:cNvSpPr/>
          <p:nvPr/>
        </p:nvSpPr>
        <p:spPr>
          <a:xfrm>
            <a:off x="1979919" y="2616520"/>
            <a:ext cx="1051384" cy="5612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1" name="Google Shape;431;p20"/>
          <p:cNvSpPr/>
          <p:nvPr/>
        </p:nvSpPr>
        <p:spPr>
          <a:xfrm rot="1695171">
            <a:off x="2722677" y="3093207"/>
            <a:ext cx="2561012" cy="6351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2782906" y="2543371"/>
            <a:ext cx="2408680" cy="7919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1960070" y="3177789"/>
            <a:ext cx="1051384" cy="5612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2749490" y="3308246"/>
            <a:ext cx="1138639" cy="7959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2730433" y="3327017"/>
            <a:ext cx="2441436" cy="9696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6" name="Google Shape;436;p20"/>
          <p:cNvSpPr txBox="1"/>
          <p:nvPr/>
        </p:nvSpPr>
        <p:spPr>
          <a:xfrm>
            <a:off x="2692107" y="53527"/>
            <a:ext cx="678391" cy="276999"/>
          </a:xfrm>
          <a:prstGeom prst="rect">
            <a:avLst/>
          </a:prstGeom>
          <a:solidFill>
            <a:srgbClr val="DBE4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endParaRPr/>
          </a:p>
        </p:txBody>
      </p:sp>
      <p:sp>
        <p:nvSpPr>
          <p:cNvPr id="437" name="Google Shape;437;p20"/>
          <p:cNvSpPr txBox="1"/>
          <p:nvPr/>
        </p:nvSpPr>
        <p:spPr>
          <a:xfrm>
            <a:off x="3354186" y="53527"/>
            <a:ext cx="1002197" cy="276999"/>
          </a:xfrm>
          <a:prstGeom prst="rect">
            <a:avLst/>
          </a:prstGeom>
          <a:solidFill>
            <a:srgbClr val="F9CC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Prediabetes</a:t>
            </a:r>
            <a:endParaRPr/>
          </a:p>
        </p:txBody>
      </p:sp>
      <p:sp>
        <p:nvSpPr>
          <p:cNvPr id="438" name="Google Shape;438;p20"/>
          <p:cNvSpPr txBox="1"/>
          <p:nvPr/>
        </p:nvSpPr>
        <p:spPr>
          <a:xfrm>
            <a:off x="4277014" y="53527"/>
            <a:ext cx="788999" cy="276999"/>
          </a:xfrm>
          <a:prstGeom prst="rect">
            <a:avLst/>
          </a:prstGeom>
          <a:solidFill>
            <a:srgbClr val="B989E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Diabetes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Lifestyle Modifications</a:t>
            </a:r>
            <a:endParaRPr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p21"/>
          <p:cNvGrpSpPr/>
          <p:nvPr/>
        </p:nvGrpSpPr>
        <p:grpSpPr>
          <a:xfrm>
            <a:off x="630305" y="1369218"/>
            <a:ext cx="7883388" cy="3263504"/>
            <a:chOff x="1655" y="0"/>
            <a:chExt cx="7883388" cy="3263504"/>
          </a:xfrm>
        </p:grpSpPr>
        <p:sp>
          <p:nvSpPr>
            <p:cNvPr id="446" name="Google Shape;446;p21"/>
            <p:cNvSpPr/>
            <p:nvPr/>
          </p:nvSpPr>
          <p:spPr>
            <a:xfrm>
              <a:off x="1655" y="0"/>
              <a:ext cx="2576270" cy="3263504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 txBox="1"/>
            <p:nvPr/>
          </p:nvSpPr>
          <p:spPr>
            <a:xfrm>
              <a:off x="1655" y="1305401"/>
              <a:ext cx="2576270" cy="1305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Dietary interventions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Mediterranean diet and increased vegetable intake recommended</a:t>
              </a: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746417" y="195810"/>
              <a:ext cx="1086746" cy="108674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2655214" y="0"/>
              <a:ext cx="2576270" cy="3263504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 txBox="1"/>
            <p:nvPr/>
          </p:nvSpPr>
          <p:spPr>
            <a:xfrm>
              <a:off x="2655214" y="1305401"/>
              <a:ext cx="2576270" cy="1305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Physical Activity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ime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Exercise programs can reduce PTDM incidence and improve overall health</a:t>
              </a: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3399976" y="195810"/>
              <a:ext cx="1086746" cy="108674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5308773" y="0"/>
              <a:ext cx="2576270" cy="3263504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 txBox="1"/>
            <p:nvPr/>
          </p:nvSpPr>
          <p:spPr>
            <a:xfrm>
              <a:off x="5308773" y="1305401"/>
              <a:ext cx="2576270" cy="1305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Behavioral Factors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ime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Emphasis on patient motivation and adherence to lifestyle changes</a:t>
              </a: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6053535" y="195810"/>
              <a:ext cx="1086746" cy="108674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315467" y="2610803"/>
              <a:ext cx="7255764" cy="48952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CCCCD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Pharmacological Management</a:t>
            </a:r>
            <a:endParaRPr/>
          </a:p>
        </p:txBody>
      </p:sp>
      <p:pic>
        <p:nvPicPr>
          <p:cNvPr id="462" name="Google Shape;462;p22" descr="Benefits of medication for diabetes | Kaiser Perman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8561"/>
            <a:ext cx="9144000" cy="385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Pharmacological Management</a:t>
            </a:r>
            <a:endParaRPr/>
          </a:p>
        </p:txBody>
      </p:sp>
      <p:pic>
        <p:nvPicPr>
          <p:cNvPr id="469" name="Google Shape;46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123950"/>
            <a:ext cx="7772400" cy="341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3"/>
          <p:cNvSpPr/>
          <p:nvPr/>
        </p:nvSpPr>
        <p:spPr>
          <a:xfrm>
            <a:off x="2590800" y="2190750"/>
            <a:ext cx="5715000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1" name="Google Shape;471;p23"/>
          <p:cNvSpPr/>
          <p:nvPr/>
        </p:nvSpPr>
        <p:spPr>
          <a:xfrm>
            <a:off x="2971800" y="1504950"/>
            <a:ext cx="30480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2" name="Google Shape;472;p23"/>
          <p:cNvSpPr txBox="1"/>
          <p:nvPr/>
        </p:nvSpPr>
        <p:spPr>
          <a:xfrm>
            <a:off x="533400" y="2036861"/>
            <a:ext cx="11112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Basal/bolus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Johns Hopkins Diabete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s Prevention &amp; 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latin typeface="Arial"/>
                <a:ea typeface="Arial"/>
                <a:cs typeface="Arial"/>
                <a:sym typeface="Arial"/>
              </a:rPr>
              <a:t>Education Program</a:t>
            </a:r>
            <a:endParaRPr sz="2800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251174"/>
            <a:ext cx="5638800" cy="340125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4"/>
          <p:cNvSpPr txBox="1"/>
          <p:nvPr/>
        </p:nvSpPr>
        <p:spPr>
          <a:xfrm>
            <a:off x="2286000" y="4667634"/>
            <a:ext cx="5867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https://www.hopkinsmedicine.org/population-health/dpep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Diabetes </a:t>
            </a:r>
            <a:r>
              <a:rPr lang="en-US" sz="2400">
                <a:solidFill>
                  <a:srgbClr val="FFC000"/>
                </a:solidFill>
              </a:rPr>
              <a:t>Prevention</a:t>
            </a:r>
            <a:r>
              <a:rPr lang="en-US" sz="2400"/>
              <a:t> &amp; </a:t>
            </a:r>
            <a:r>
              <a:rPr lang="en-US" sz="2400">
                <a:solidFill>
                  <a:srgbClr val="8AC6CE"/>
                </a:solidFill>
              </a:rPr>
              <a:t>Education</a:t>
            </a:r>
            <a:r>
              <a:rPr lang="en-US" sz="2400"/>
              <a:t> Program</a:t>
            </a:r>
            <a:endParaRPr/>
          </a:p>
        </p:txBody>
      </p:sp>
      <p:sp>
        <p:nvSpPr>
          <p:cNvPr id="487" name="Google Shape;487;p2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lang="en-US">
                <a:solidFill>
                  <a:srgbClr val="FFC000"/>
                </a:solidFill>
              </a:rPr>
              <a:t>DPP	</a:t>
            </a:r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Diabetes Prevention Program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CDC recognized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Standard of care for all patients with </a:t>
            </a:r>
            <a:r>
              <a:rPr lang="en-US" b="1" u="sng">
                <a:solidFill>
                  <a:schemeClr val="dk1"/>
                </a:solidFill>
              </a:rPr>
              <a:t>prediabetes</a:t>
            </a:r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AC6CE"/>
              </a:buClr>
              <a:buSzPts val="2400"/>
              <a:buFont typeface="Arial"/>
              <a:buNone/>
            </a:pPr>
            <a:r>
              <a:rPr lang="en-US">
                <a:solidFill>
                  <a:srgbClr val="8AC6CE"/>
                </a:solidFill>
              </a:rPr>
              <a:t>DSMT</a:t>
            </a:r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solidFill>
            <a:srgbClr val="8AC6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Diabetes Self-Management Training Clinical Service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American Diabetes Association accreditation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Standard of care for all patients with </a:t>
            </a:r>
            <a:r>
              <a:rPr lang="en-US" b="1" u="sng">
                <a:solidFill>
                  <a:schemeClr val="dk1"/>
                </a:solidFill>
              </a:rPr>
              <a:t>diabetes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DPP and DSMT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Established and offered by Johns Hopkins Medicine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Actively expanded from 2021 to 2024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/>
              <a:t>2021-2024 Expansion: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Supported by State of Maryland funding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Collaborative partnership with University of Maryland Medical System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/>
              <a:t>Goal: Significantly broaden service availability across the state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7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03" name="Google Shape;503;p27"/>
          <p:cNvSpPr txBox="1">
            <a:spLocks noGrp="1"/>
          </p:cNvSpPr>
          <p:nvPr>
            <p:ph type="title"/>
          </p:nvPr>
        </p:nvSpPr>
        <p:spPr>
          <a:xfrm>
            <a:off x="430823" y="312127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Diabetes Prevention Program</a:t>
            </a:r>
            <a:endParaRPr/>
          </a:p>
        </p:txBody>
      </p:sp>
      <p:sp>
        <p:nvSpPr>
          <p:cNvPr id="504" name="Google Shape;504;p27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505" name="Google Shape;505;p27"/>
          <p:cNvGrpSpPr/>
          <p:nvPr/>
        </p:nvGrpSpPr>
        <p:grpSpPr>
          <a:xfrm>
            <a:off x="1264625" y="1663352"/>
            <a:ext cx="6907825" cy="2518897"/>
            <a:chOff x="3662" y="166702"/>
            <a:chExt cx="6907825" cy="2518897"/>
          </a:xfrm>
        </p:grpSpPr>
        <p:sp>
          <p:nvSpPr>
            <p:cNvPr id="506" name="Google Shape;506;p27"/>
            <p:cNvSpPr/>
            <p:nvPr/>
          </p:nvSpPr>
          <p:spPr>
            <a:xfrm>
              <a:off x="3662" y="166702"/>
              <a:ext cx="2518897" cy="251889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 txBox="1"/>
            <p:nvPr/>
          </p:nvSpPr>
          <p:spPr>
            <a:xfrm>
              <a:off x="372546" y="535586"/>
              <a:ext cx="1781129" cy="1781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Diabetes Prevention Program</a:t>
              </a:r>
              <a:endParaRPr sz="24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2727095" y="695671"/>
              <a:ext cx="1460960" cy="146096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 txBox="1"/>
            <p:nvPr/>
          </p:nvSpPr>
          <p:spPr>
            <a:xfrm>
              <a:off x="2920745" y="996629"/>
              <a:ext cx="1073660" cy="859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"/>
                <a:buNone/>
              </a:pPr>
              <a:endParaRPr sz="19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4392590" y="166702"/>
              <a:ext cx="2518897" cy="251889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 txBox="1"/>
            <p:nvPr/>
          </p:nvSpPr>
          <p:spPr>
            <a:xfrm>
              <a:off x="4761474" y="535586"/>
              <a:ext cx="1781129" cy="1781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ADA Standard of Care for all patients with </a:t>
              </a:r>
              <a:r>
                <a:rPr lang="en-US" sz="2400" b="1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prediabetes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8"/>
          <p:cNvSpPr txBox="1">
            <a:spLocks noGrp="1"/>
          </p:cNvSpPr>
          <p:nvPr>
            <p:ph type="body" idx="1"/>
          </p:nvPr>
        </p:nvSpPr>
        <p:spPr>
          <a:xfrm>
            <a:off x="4772548" y="1610668"/>
            <a:ext cx="4241033" cy="297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Goals of Intensive Lifestyle Intervention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7% weight loss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150 min/week moderate intensity exercise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Intervention approach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Trained interventionists</a:t>
            </a:r>
            <a:endParaRPr/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Weekly to monthly contacts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Goal-setting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Self-monitoring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ill Sans"/>
              <a:buChar char="–"/>
            </a:pPr>
            <a:r>
              <a:rPr lang="en-US" sz="1500">
                <a:latin typeface="Gill Sans"/>
                <a:ea typeface="Gill Sans"/>
                <a:cs typeface="Gill Sans"/>
                <a:sym typeface="Gill Sans"/>
              </a:rPr>
              <a:t>Motivational interviewing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8" name="Google Shape;518;p28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9" name="Google Shape;519;p28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20" name="Google Shape;520;p28"/>
          <p:cNvSpPr txBox="1">
            <a:spLocks noGrp="1"/>
          </p:cNvSpPr>
          <p:nvPr>
            <p:ph type="title"/>
          </p:nvPr>
        </p:nvSpPr>
        <p:spPr>
          <a:xfrm>
            <a:off x="157634" y="310034"/>
            <a:ext cx="7654332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Diabetes Prevention Program Randomized Trial</a:t>
            </a:r>
            <a:br>
              <a:rPr lang="en-US" sz="24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100" i="1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N=3,234 persons at risk for diabetes</a:t>
            </a:r>
            <a:endParaRPr sz="2100">
              <a:solidFill>
                <a:srgbClr val="FFD004"/>
              </a:solidFill>
            </a:endParaRPr>
          </a:p>
        </p:txBody>
      </p:sp>
      <p:pic>
        <p:nvPicPr>
          <p:cNvPr id="521" name="Google Shape;521;p28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7776" y="4167620"/>
            <a:ext cx="712961" cy="67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8" descr="Chart, histo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453" y="1434704"/>
            <a:ext cx="4343592" cy="317423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8"/>
          <p:cNvSpPr txBox="1"/>
          <p:nvPr/>
        </p:nvSpPr>
        <p:spPr>
          <a:xfrm>
            <a:off x="263768" y="4674577"/>
            <a:ext cx="344017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NEJM.2002;346(6):39-403. </a:t>
            </a:r>
            <a:endParaRPr sz="9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9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0" name="Google Shape;530;p29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DPP</a:t>
            </a:r>
            <a:endParaRPr sz="2700">
              <a:solidFill>
                <a:srgbClr val="FFD004"/>
              </a:solidFill>
            </a:endParaRPr>
          </a:p>
        </p:txBody>
      </p:sp>
      <p:sp>
        <p:nvSpPr>
          <p:cNvPr id="532" name="Google Shape;532;p29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3" name="Google Shape;533;p29"/>
          <p:cNvGrpSpPr/>
          <p:nvPr/>
        </p:nvGrpSpPr>
        <p:grpSpPr>
          <a:xfrm>
            <a:off x="609595" y="1653585"/>
            <a:ext cx="8107485" cy="2451100"/>
            <a:chOff x="2376" y="539160"/>
            <a:chExt cx="8107485" cy="2451100"/>
          </a:xfrm>
        </p:grpSpPr>
        <p:sp>
          <p:nvSpPr>
            <p:cNvPr id="534" name="Google Shape;534;p29"/>
            <p:cNvSpPr/>
            <p:nvPr/>
          </p:nvSpPr>
          <p:spPr>
            <a:xfrm>
              <a:off x="2376" y="539160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 txBox="1"/>
            <p:nvPr/>
          </p:nvSpPr>
          <p:spPr>
            <a:xfrm>
              <a:off x="2376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Lower diabetes risk</a:t>
              </a: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2076384" y="539160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9"/>
            <p:cNvSpPr txBox="1"/>
            <p:nvPr/>
          </p:nvSpPr>
          <p:spPr>
            <a:xfrm>
              <a:off x="2076384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Weight loss</a:t>
              </a: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4150392" y="539160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4150392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Improve healthy behaviors</a:t>
              </a: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6224400" y="539160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9"/>
            <p:cNvSpPr txBox="1"/>
            <p:nvPr/>
          </p:nvSpPr>
          <p:spPr>
            <a:xfrm>
              <a:off x="6224400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Improve quality of life</a:t>
              </a: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1039380" y="1858983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9"/>
            <p:cNvSpPr txBox="1"/>
            <p:nvPr/>
          </p:nvSpPr>
          <p:spPr>
            <a:xfrm>
              <a:off x="1039380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Improve blood pressure	</a:t>
              </a: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3113388" y="1858983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3113388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Improve sleep</a:t>
              </a: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5187396" y="1858983"/>
              <a:ext cx="1885461" cy="1131277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 txBox="1"/>
            <p:nvPr/>
          </p:nvSpPr>
          <p:spPr>
            <a:xfrm>
              <a:off x="5187396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Decreased healthcare costs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Symptoms and Complications</a:t>
            </a: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304800" y="1657350"/>
            <a:ext cx="3990222" cy="2920764"/>
            <a:chOff x="126419" y="1294432"/>
            <a:chExt cx="3990222" cy="2920764"/>
          </a:xfrm>
        </p:grpSpPr>
        <p:grpSp>
          <p:nvGrpSpPr>
            <p:cNvPr id="115" name="Google Shape;115;p3"/>
            <p:cNvGrpSpPr/>
            <p:nvPr/>
          </p:nvGrpSpPr>
          <p:grpSpPr>
            <a:xfrm>
              <a:off x="126419" y="1294432"/>
              <a:ext cx="1069524" cy="1310148"/>
              <a:chOff x="126419" y="1294432"/>
              <a:chExt cx="1069524" cy="1310148"/>
            </a:xfrm>
          </p:grpSpPr>
          <p:pic>
            <p:nvPicPr>
              <p:cNvPr id="116" name="Google Shape;116;p3" descr="Toilet outlin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1450" y="129443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" name="Google Shape;117;p3"/>
              <p:cNvSpPr txBox="1"/>
              <p:nvPr/>
            </p:nvSpPr>
            <p:spPr>
              <a:xfrm>
                <a:off x="126419" y="2235248"/>
                <a:ext cx="10695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urination</a:t>
                </a:r>
                <a:endParaRPr/>
              </a:p>
            </p:txBody>
          </p:sp>
        </p:grpSp>
        <p:grpSp>
          <p:nvGrpSpPr>
            <p:cNvPr id="118" name="Google Shape;118;p3"/>
            <p:cNvGrpSpPr/>
            <p:nvPr/>
          </p:nvGrpSpPr>
          <p:grpSpPr>
            <a:xfrm>
              <a:off x="1595175" y="1540369"/>
              <a:ext cx="914400" cy="1310148"/>
              <a:chOff x="1828800" y="1294432"/>
              <a:chExt cx="914400" cy="1310148"/>
            </a:xfrm>
          </p:grpSpPr>
          <p:pic>
            <p:nvPicPr>
              <p:cNvPr id="119" name="Google Shape;119;p3" descr="Water Bottle outlin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828800" y="129443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0" name="Google Shape;120;p3"/>
              <p:cNvSpPr txBox="1"/>
              <p:nvPr/>
            </p:nvSpPr>
            <p:spPr>
              <a:xfrm>
                <a:off x="1943598" y="2235248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thirst</a:t>
                </a: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700869" y="1336699"/>
              <a:ext cx="1415772" cy="1267881"/>
              <a:chOff x="2966461" y="1310283"/>
              <a:chExt cx="1415772" cy="1267881"/>
            </a:xfrm>
          </p:grpSpPr>
          <p:pic>
            <p:nvPicPr>
              <p:cNvPr id="122" name="Google Shape;122;p3" descr="Low Vision outlin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028950" y="131028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" name="Google Shape;123;p3"/>
              <p:cNvSpPr txBox="1"/>
              <p:nvPr/>
            </p:nvSpPr>
            <p:spPr>
              <a:xfrm>
                <a:off x="2966461" y="2208832"/>
                <a:ext cx="14157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blurry vision</a:t>
                </a:r>
                <a:endParaRPr/>
              </a:p>
            </p:txBody>
          </p:sp>
        </p:grpSp>
        <p:grpSp>
          <p:nvGrpSpPr>
            <p:cNvPr id="124" name="Google Shape;124;p3"/>
            <p:cNvGrpSpPr/>
            <p:nvPr/>
          </p:nvGrpSpPr>
          <p:grpSpPr>
            <a:xfrm>
              <a:off x="2494355" y="3035183"/>
              <a:ext cx="944211" cy="1180013"/>
              <a:chOff x="2759947" y="2850517"/>
              <a:chExt cx="944211" cy="1180013"/>
            </a:xfrm>
          </p:grpSpPr>
          <p:pic>
            <p:nvPicPr>
              <p:cNvPr id="125" name="Google Shape;125;p3" descr="Grocery bag outlin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759947" y="2850517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" name="Google Shape;126;p3"/>
              <p:cNvSpPr txBox="1"/>
              <p:nvPr/>
            </p:nvSpPr>
            <p:spPr>
              <a:xfrm>
                <a:off x="2801347" y="3661198"/>
                <a:ext cx="902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hunger</a:t>
                </a: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597061" y="2883127"/>
              <a:ext cx="1197764" cy="1218512"/>
              <a:chOff x="661181" y="3181350"/>
              <a:chExt cx="1197764" cy="1218512"/>
            </a:xfrm>
          </p:grpSpPr>
          <p:pic>
            <p:nvPicPr>
              <p:cNvPr id="128" name="Google Shape;128;p3" descr="Foot outlin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14400" y="318135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" name="Google Shape;129;p3"/>
              <p:cNvSpPr txBox="1"/>
              <p:nvPr/>
            </p:nvSpPr>
            <p:spPr>
              <a:xfrm>
                <a:off x="661181" y="4030530"/>
                <a:ext cx="11977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foot sores</a:t>
                </a:r>
                <a:endParaRPr/>
              </a:p>
            </p:txBody>
          </p:sp>
        </p:grpSp>
      </p:grpSp>
      <p:grpSp>
        <p:nvGrpSpPr>
          <p:cNvPr id="130" name="Google Shape;130;p3"/>
          <p:cNvGrpSpPr/>
          <p:nvPr/>
        </p:nvGrpSpPr>
        <p:grpSpPr>
          <a:xfrm>
            <a:off x="5481730" y="1132490"/>
            <a:ext cx="2889525" cy="3918675"/>
            <a:chOff x="5481730" y="1132490"/>
            <a:chExt cx="2889525" cy="3918675"/>
          </a:xfrm>
        </p:grpSpPr>
        <p:grpSp>
          <p:nvGrpSpPr>
            <p:cNvPr id="131" name="Google Shape;131;p3"/>
            <p:cNvGrpSpPr/>
            <p:nvPr/>
          </p:nvGrpSpPr>
          <p:grpSpPr>
            <a:xfrm>
              <a:off x="5481730" y="1132490"/>
              <a:ext cx="1326004" cy="1170764"/>
              <a:chOff x="4747198" y="1128452"/>
              <a:chExt cx="1326004" cy="1170764"/>
            </a:xfrm>
          </p:grpSpPr>
          <p:pic>
            <p:nvPicPr>
              <p:cNvPr id="132" name="Google Shape;132;p3" descr="Eye Scan outline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953000" y="112845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3" name="Google Shape;133;p3"/>
              <p:cNvSpPr txBox="1"/>
              <p:nvPr/>
            </p:nvSpPr>
            <p:spPr>
              <a:xfrm>
                <a:off x="4747198" y="1929884"/>
                <a:ext cx="13260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retinopathy</a:t>
                </a:r>
                <a:endParaRPr/>
              </a:p>
            </p:txBody>
          </p:sp>
        </p:grpSp>
        <p:grpSp>
          <p:nvGrpSpPr>
            <p:cNvPr id="134" name="Google Shape;134;p3"/>
            <p:cNvGrpSpPr/>
            <p:nvPr/>
          </p:nvGrpSpPr>
          <p:grpSpPr>
            <a:xfrm>
              <a:off x="7331372" y="1149029"/>
              <a:ext cx="914400" cy="1201214"/>
              <a:chOff x="6534212" y="1095090"/>
              <a:chExt cx="914400" cy="1201214"/>
            </a:xfrm>
          </p:grpSpPr>
          <p:pic>
            <p:nvPicPr>
              <p:cNvPr id="135" name="Google Shape;135;p3" descr="Brain in head outlin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534212" y="109509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6" name="Google Shape;136;p3"/>
              <p:cNvSpPr txBox="1"/>
              <p:nvPr/>
            </p:nvSpPr>
            <p:spPr>
              <a:xfrm>
                <a:off x="6572768" y="1926972"/>
                <a:ext cx="81304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stroke</a:t>
                </a:r>
                <a:endParaRPr/>
              </a:p>
            </p:txBody>
          </p:sp>
        </p:grpSp>
        <p:grpSp>
          <p:nvGrpSpPr>
            <p:cNvPr id="137" name="Google Shape;137;p3"/>
            <p:cNvGrpSpPr/>
            <p:nvPr/>
          </p:nvGrpSpPr>
          <p:grpSpPr>
            <a:xfrm>
              <a:off x="7409397" y="2510899"/>
              <a:ext cx="914400" cy="1192346"/>
              <a:chOff x="6999655" y="2561548"/>
              <a:chExt cx="914400" cy="1192346"/>
            </a:xfrm>
          </p:grpSpPr>
          <p:pic>
            <p:nvPicPr>
              <p:cNvPr id="138" name="Google Shape;138;p3" descr="Kidneys outline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999655" y="256154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139;p3"/>
              <p:cNvSpPr txBox="1"/>
              <p:nvPr/>
            </p:nvSpPr>
            <p:spPr>
              <a:xfrm>
                <a:off x="6999655" y="3384562"/>
                <a:ext cx="85151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kidney</a:t>
                </a:r>
                <a:endParaRPr/>
              </a:p>
            </p:txBody>
          </p:sp>
        </p:grpSp>
        <p:grpSp>
          <p:nvGrpSpPr>
            <p:cNvPr id="140" name="Google Shape;140;p3"/>
            <p:cNvGrpSpPr/>
            <p:nvPr/>
          </p:nvGrpSpPr>
          <p:grpSpPr>
            <a:xfrm>
              <a:off x="5753364" y="2507851"/>
              <a:ext cx="914400" cy="1192346"/>
              <a:chOff x="5812780" y="2561548"/>
              <a:chExt cx="914400" cy="1192346"/>
            </a:xfrm>
          </p:grpSpPr>
          <p:pic>
            <p:nvPicPr>
              <p:cNvPr id="141" name="Google Shape;141;p3" descr="Heart organ outline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5812780" y="256154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" name="Google Shape;142;p3"/>
              <p:cNvSpPr txBox="1"/>
              <p:nvPr/>
            </p:nvSpPr>
            <p:spPr>
              <a:xfrm>
                <a:off x="5953794" y="3384562"/>
                <a:ext cx="7104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heart</a:t>
                </a:r>
                <a:endParaRPr/>
              </a:p>
            </p:txBody>
          </p:sp>
        </p:grpSp>
        <p:grpSp>
          <p:nvGrpSpPr>
            <p:cNvPr id="143" name="Google Shape;143;p3"/>
            <p:cNvGrpSpPr/>
            <p:nvPr/>
          </p:nvGrpSpPr>
          <p:grpSpPr>
            <a:xfrm>
              <a:off x="7456855" y="3767433"/>
              <a:ext cx="914400" cy="1217997"/>
              <a:chOff x="7456855" y="3767433"/>
              <a:chExt cx="914400" cy="1217997"/>
            </a:xfrm>
          </p:grpSpPr>
          <p:pic>
            <p:nvPicPr>
              <p:cNvPr id="144" name="Google Shape;144;p3" descr="Nerve outline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7456855" y="376743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" name="Google Shape;145;p3"/>
              <p:cNvSpPr txBox="1"/>
              <p:nvPr/>
            </p:nvSpPr>
            <p:spPr>
              <a:xfrm>
                <a:off x="7469013" y="4616098"/>
                <a:ext cx="87716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nerves</a:t>
                </a:r>
                <a:endParaRPr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5787082" y="3838211"/>
              <a:ext cx="1223412" cy="1212954"/>
              <a:chOff x="5787082" y="3838211"/>
              <a:chExt cx="1223412" cy="1212954"/>
            </a:xfrm>
          </p:grpSpPr>
          <p:pic>
            <p:nvPicPr>
              <p:cNvPr id="147" name="Google Shape;147;p3" descr="Foot outlin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8844" y="383821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8" name="Google Shape;148;p3"/>
              <p:cNvSpPr txBox="1"/>
              <p:nvPr/>
            </p:nvSpPr>
            <p:spPr>
              <a:xfrm>
                <a:off x="5787082" y="4681833"/>
                <a:ext cx="122341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circulation</a:t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0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5" name="Google Shape;555;p30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DPP</a:t>
            </a:r>
            <a:endParaRPr sz="2700">
              <a:solidFill>
                <a:srgbClr val="FFD004"/>
              </a:solidFill>
            </a:endParaRPr>
          </a:p>
        </p:txBody>
      </p:sp>
      <p:sp>
        <p:nvSpPr>
          <p:cNvPr id="556" name="Google Shape;556;p30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 Elements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7" name="Google Shape;557;p30"/>
          <p:cNvGrpSpPr/>
          <p:nvPr/>
        </p:nvGrpSpPr>
        <p:grpSpPr>
          <a:xfrm>
            <a:off x="119808" y="1873102"/>
            <a:ext cx="8966431" cy="2241448"/>
            <a:chOff x="5508" y="803581"/>
            <a:chExt cx="8966431" cy="2241448"/>
          </a:xfrm>
        </p:grpSpPr>
        <p:sp>
          <p:nvSpPr>
            <p:cNvPr id="558" name="Google Shape;558;p30"/>
            <p:cNvSpPr/>
            <p:nvPr/>
          </p:nvSpPr>
          <p:spPr>
            <a:xfrm>
              <a:off x="5508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303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 txBox="1"/>
            <p:nvPr/>
          </p:nvSpPr>
          <p:spPr>
            <a:xfrm>
              <a:off x="39675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76200" rIns="25400" bIns="254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Prediabetes </a:t>
              </a:r>
              <a:r>
                <a:rPr lang="en-US" sz="2000" b="0" i="0" u="sng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AND 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BMI ≥25 kg/m</a:t>
              </a:r>
              <a:r>
                <a:rPr lang="en-US" sz="2000" b="0" i="0" u="none" strike="noStrike" cap="none" baseline="300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5508" y="2261747"/>
              <a:ext cx="1953391" cy="627011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rgbClr val="303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 txBox="1"/>
            <p:nvPr/>
          </p:nvSpPr>
          <p:spPr>
            <a:xfrm>
              <a:off x="5508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0" rIns="27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Gill Sans"/>
                <a:buNone/>
              </a:pPr>
              <a:r>
                <a:rPr lang="en-US" sz="2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Eligibility</a:t>
              </a: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1436394" y="2361342"/>
              <a:ext cx="683687" cy="683687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CCCC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2289461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 txBox="1"/>
            <p:nvPr/>
          </p:nvSpPr>
          <p:spPr>
            <a:xfrm>
              <a:off x="2323628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68575" rIns="22850" bIns="2285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CDC-certified DPP coaches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CDC curriculum</a:t>
              </a: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289461" y="2261747"/>
              <a:ext cx="1953391" cy="627011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 txBox="1"/>
            <p:nvPr/>
          </p:nvSpPr>
          <p:spPr>
            <a:xfrm>
              <a:off x="2289461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0" rIns="27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2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Instructors</a:t>
              </a: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3720347" y="2361342"/>
              <a:ext cx="683687" cy="68368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3">
                  <a:alpha val="8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573413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 txBox="1"/>
            <p:nvPr/>
          </p:nvSpPr>
          <p:spPr>
            <a:xfrm>
              <a:off x="4607580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68575" rIns="22850" bIns="2285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Group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Gill San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In-person or telemedicine</a:t>
              </a: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4573413" y="2261747"/>
              <a:ext cx="1953391" cy="627011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 txBox="1"/>
            <p:nvPr/>
          </p:nvSpPr>
          <p:spPr>
            <a:xfrm>
              <a:off x="4573413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0" rIns="27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Gill Sans"/>
                <a:buNone/>
              </a:pPr>
              <a:r>
                <a:rPr lang="en-US" sz="2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Format</a:t>
              </a: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6004299" y="2361342"/>
              <a:ext cx="683687" cy="68368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CACAC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6857366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 txBox="1"/>
            <p:nvPr/>
          </p:nvSpPr>
          <p:spPr>
            <a:xfrm>
              <a:off x="6891533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45700" rIns="15225" bIns="152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Nutrition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Physical activity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Self-monitoring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Calorie balance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Stress/triggers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Healthy habits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Gill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Diabete &amp; CVD</a:t>
              </a: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6857366" y="2261747"/>
              <a:ext cx="1953391" cy="62701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 txBox="1"/>
            <p:nvPr/>
          </p:nvSpPr>
          <p:spPr>
            <a:xfrm>
              <a:off x="6857366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0" rIns="27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2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Topics</a:t>
              </a: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8288252" y="2361342"/>
              <a:ext cx="683687" cy="68368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F1F8F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1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4" name="Google Shape;584;p31"/>
          <p:cNvSpPr txBox="1">
            <a:spLocks noGrp="1"/>
          </p:cNvSpPr>
          <p:nvPr>
            <p:ph type="title"/>
          </p:nvPr>
        </p:nvSpPr>
        <p:spPr>
          <a:xfrm>
            <a:off x="402147" y="13605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DPP session overview</a:t>
            </a:r>
            <a:br>
              <a:rPr lang="en-US" sz="24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100" i="1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31 sessions over 12 months</a:t>
            </a:r>
            <a:endParaRPr sz="2100" i="1">
              <a:solidFill>
                <a:srgbClr val="FFD004"/>
              </a:solidFill>
            </a:endParaRPr>
          </a:p>
        </p:txBody>
      </p:sp>
      <p:grpSp>
        <p:nvGrpSpPr>
          <p:cNvPr id="585" name="Google Shape;585;p31"/>
          <p:cNvGrpSpPr/>
          <p:nvPr/>
        </p:nvGrpSpPr>
        <p:grpSpPr>
          <a:xfrm>
            <a:off x="629691" y="2146917"/>
            <a:ext cx="7884616" cy="1708107"/>
            <a:chOff x="1041" y="777698"/>
            <a:chExt cx="7884616" cy="1708107"/>
          </a:xfrm>
        </p:grpSpPr>
        <p:sp>
          <p:nvSpPr>
            <p:cNvPr id="586" name="Google Shape;586;p31"/>
            <p:cNvSpPr/>
            <p:nvPr/>
          </p:nvSpPr>
          <p:spPr>
            <a:xfrm>
              <a:off x="1041" y="777698"/>
              <a:ext cx="1308872" cy="676885"/>
            </a:xfrm>
            <a:prstGeom prst="roundRect">
              <a:avLst>
                <a:gd name="adj" fmla="val 10000"/>
              </a:avLst>
            </a:prstGeom>
            <a:solidFill>
              <a:srgbClr val="002D6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 txBox="1"/>
            <p:nvPr/>
          </p:nvSpPr>
          <p:spPr>
            <a:xfrm>
              <a:off x="1041" y="777698"/>
              <a:ext cx="1308872" cy="451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imes"/>
                <a:buNone/>
              </a:pPr>
              <a:r>
                <a:rPr lang="en-US" sz="12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1:1 check-in (5 min)</a:t>
              </a: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269123" y="1228955"/>
              <a:ext cx="1308872" cy="12568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02D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 txBox="1"/>
            <p:nvPr/>
          </p:nvSpPr>
          <p:spPr>
            <a:xfrm>
              <a:off x="305935" y="1265767"/>
              <a:ext cx="1235248" cy="1183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Discussion with coach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Weight, physical activity</a:t>
              </a: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508334" y="840391"/>
              <a:ext cx="420651" cy="32587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7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 txBox="1"/>
            <p:nvPr/>
          </p:nvSpPr>
          <p:spPr>
            <a:xfrm>
              <a:off x="1508334" y="905565"/>
              <a:ext cx="322890" cy="19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Times"/>
                <a:buNone/>
              </a:pPr>
              <a:endParaRPr sz="10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2103595" y="777698"/>
              <a:ext cx="1308872" cy="676885"/>
            </a:xfrm>
            <a:prstGeom prst="roundRect">
              <a:avLst>
                <a:gd name="adj" fmla="val 10000"/>
              </a:avLst>
            </a:prstGeom>
            <a:solidFill>
              <a:srgbClr val="002D6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 txBox="1"/>
            <p:nvPr/>
          </p:nvSpPr>
          <p:spPr>
            <a:xfrm>
              <a:off x="2103595" y="777698"/>
              <a:ext cx="1308872" cy="451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imes"/>
                <a:buNone/>
              </a:pPr>
              <a:r>
                <a:rPr lang="en-US" sz="12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Group check-in (10 min)</a:t>
              </a: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2371677" y="1228955"/>
              <a:ext cx="1308872" cy="12568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02D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 txBox="1"/>
            <p:nvPr/>
          </p:nvSpPr>
          <p:spPr>
            <a:xfrm>
              <a:off x="2408489" y="1265767"/>
              <a:ext cx="1235248" cy="1183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Progress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Group feedback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Consolidation</a:t>
              </a: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3610888" y="840391"/>
              <a:ext cx="420651" cy="32587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7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 txBox="1"/>
            <p:nvPr/>
          </p:nvSpPr>
          <p:spPr>
            <a:xfrm>
              <a:off x="3610888" y="905565"/>
              <a:ext cx="322890" cy="19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Times"/>
                <a:buNone/>
              </a:pPr>
              <a:endParaRPr sz="10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4206149" y="777698"/>
              <a:ext cx="1308872" cy="676885"/>
            </a:xfrm>
            <a:prstGeom prst="roundRect">
              <a:avLst>
                <a:gd name="adj" fmla="val 10000"/>
              </a:avLst>
            </a:prstGeom>
            <a:solidFill>
              <a:srgbClr val="002D6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 txBox="1"/>
            <p:nvPr/>
          </p:nvSpPr>
          <p:spPr>
            <a:xfrm>
              <a:off x="4206149" y="777698"/>
              <a:ext cx="1308872" cy="451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imes"/>
                <a:buNone/>
              </a:pPr>
              <a:r>
                <a:rPr lang="en-US" sz="12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Facilitated group session (40 min)</a:t>
              </a: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4474231" y="1228955"/>
              <a:ext cx="1308872" cy="12568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02D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 txBox="1"/>
            <p:nvPr/>
          </p:nvSpPr>
          <p:spPr>
            <a:xfrm>
              <a:off x="4511043" y="1265767"/>
              <a:ext cx="1235248" cy="1183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Session content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Group discussion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Group discussion</a:t>
              </a: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5713442" y="840391"/>
              <a:ext cx="420651" cy="32587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7E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 txBox="1"/>
            <p:nvPr/>
          </p:nvSpPr>
          <p:spPr>
            <a:xfrm>
              <a:off x="5713442" y="905565"/>
              <a:ext cx="322890" cy="19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Times"/>
                <a:buNone/>
              </a:pPr>
              <a:endParaRPr sz="10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6308703" y="777698"/>
              <a:ext cx="1308872" cy="676885"/>
            </a:xfrm>
            <a:prstGeom prst="roundRect">
              <a:avLst>
                <a:gd name="adj" fmla="val 10000"/>
              </a:avLst>
            </a:prstGeom>
            <a:solidFill>
              <a:srgbClr val="002D6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 txBox="1"/>
            <p:nvPr/>
          </p:nvSpPr>
          <p:spPr>
            <a:xfrm>
              <a:off x="6308703" y="777698"/>
              <a:ext cx="1308872" cy="451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imes"/>
                <a:buNone/>
              </a:pPr>
              <a:r>
                <a:rPr lang="en-US" sz="12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Action plan (10 min)</a:t>
              </a: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6576785" y="1228955"/>
              <a:ext cx="1308872" cy="125685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02D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 txBox="1"/>
            <p:nvPr/>
          </p:nvSpPr>
          <p:spPr>
            <a:xfrm>
              <a:off x="6613597" y="1265767"/>
              <a:ext cx="1235248" cy="1183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Homework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SMART goals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Consolidation</a:t>
              </a:r>
              <a:endParaRPr/>
            </a:p>
          </p:txBody>
        </p:sp>
      </p:grpSp>
      <p:pic>
        <p:nvPicPr>
          <p:cNvPr id="608" name="Google Shape;60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27" y="4146993"/>
            <a:ext cx="1241882" cy="72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2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14" name="Google Shape;614;p32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15" name="Google Shape;615;p32"/>
          <p:cNvSpPr txBox="1">
            <a:spLocks noGrp="1"/>
          </p:cNvSpPr>
          <p:nvPr>
            <p:ph type="title"/>
          </p:nvPr>
        </p:nvSpPr>
        <p:spPr>
          <a:xfrm>
            <a:off x="181936" y="13605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Brancati Center DPP participants </a:t>
            </a:r>
            <a:br>
              <a:rPr lang="en-US" sz="27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100" i="1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12 months</a:t>
            </a:r>
            <a:endParaRPr sz="2100" i="1">
              <a:solidFill>
                <a:srgbClr val="FFD004"/>
              </a:solidFill>
            </a:endParaRPr>
          </a:p>
        </p:txBody>
      </p:sp>
      <p:pic>
        <p:nvPicPr>
          <p:cNvPr id="616" name="Google Shape;61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427" y="4146993"/>
            <a:ext cx="1241882" cy="724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7" name="Google Shape;617;p32"/>
          <p:cNvGrpSpPr/>
          <p:nvPr/>
        </p:nvGrpSpPr>
        <p:grpSpPr>
          <a:xfrm>
            <a:off x="1585520" y="1443677"/>
            <a:ext cx="5662567" cy="2809541"/>
            <a:chOff x="0" y="0"/>
            <a:chExt cx="5662567" cy="2809541"/>
          </a:xfrm>
        </p:grpSpPr>
        <p:sp>
          <p:nvSpPr>
            <p:cNvPr id="618" name="Google Shape;618;p32"/>
            <p:cNvSpPr/>
            <p:nvPr/>
          </p:nvSpPr>
          <p:spPr>
            <a:xfrm>
              <a:off x="0" y="0"/>
              <a:ext cx="5662567" cy="87798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 txBox="1"/>
            <p:nvPr/>
          </p:nvSpPr>
          <p:spPr>
            <a:xfrm>
              <a:off x="1220311" y="0"/>
              <a:ext cx="4442256" cy="877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Times"/>
                <a:buNone/>
              </a:pPr>
              <a:r>
                <a:rPr lang="en-US" sz="27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Retention: 157/221 (71%)</a:t>
              </a: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171587" y="86716"/>
              <a:ext cx="977076" cy="702385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17999" b="-17997"/>
              </a:stretch>
            </a:blip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0" y="965780"/>
              <a:ext cx="5662567" cy="87798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 txBox="1"/>
            <p:nvPr/>
          </p:nvSpPr>
          <p:spPr>
            <a:xfrm>
              <a:off x="1220311" y="965780"/>
              <a:ext cx="4442256" cy="877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Times"/>
                <a:buNone/>
              </a:pPr>
              <a:r>
                <a:rPr lang="en-US" sz="27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Session Attendance: 92%</a:t>
              </a: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159446" y="1053578"/>
              <a:ext cx="989216" cy="702385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18999" b="-18999"/>
              </a:stretch>
            </a:blip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0" y="1931560"/>
              <a:ext cx="5662567" cy="87798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 txBox="1"/>
            <p:nvPr/>
          </p:nvSpPr>
          <p:spPr>
            <a:xfrm>
              <a:off x="1220311" y="1931560"/>
              <a:ext cx="4442256" cy="877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Times"/>
                <a:buNone/>
              </a:pPr>
              <a:r>
                <a:rPr lang="en-US" sz="27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Average Weight Loss: 5.2%</a:t>
              </a: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159446" y="2019358"/>
              <a:ext cx="989216" cy="702385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t="-18999" b="-18999"/>
              </a:stretch>
            </a:blip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3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33" name="Google Shape;633;p33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34" name="Google Shape;634;p33"/>
          <p:cNvSpPr txBox="1">
            <a:spLocks noGrp="1"/>
          </p:cNvSpPr>
          <p:nvPr>
            <p:ph type="title"/>
          </p:nvPr>
        </p:nvSpPr>
        <p:spPr>
          <a:xfrm>
            <a:off x="263729" y="6871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D004"/>
                </a:solidFill>
                <a:latin typeface="Gill Sans"/>
                <a:ea typeface="Gill Sans"/>
                <a:cs typeface="Gill Sans"/>
                <a:sym typeface="Gill Sans"/>
              </a:rPr>
              <a:t>DPP participant testimonials</a:t>
            </a:r>
            <a:endParaRPr sz="2400">
              <a:solidFill>
                <a:srgbClr val="FFD004"/>
              </a:solidFill>
            </a:endParaRPr>
          </a:p>
        </p:txBody>
      </p:sp>
      <p:sp>
        <p:nvSpPr>
          <p:cNvPr id="635" name="Google Shape;635;p33"/>
          <p:cNvSpPr txBox="1"/>
          <p:nvPr/>
        </p:nvSpPr>
        <p:spPr>
          <a:xfrm>
            <a:off x="0" y="1325094"/>
            <a:ext cx="8001000" cy="2062103"/>
          </a:xfrm>
          <a:prstGeom prst="rect">
            <a:avLst/>
          </a:prstGeom>
          <a:solidFill>
            <a:srgbClr val="002D6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“The Diabetes Prevention Program was very helpful to me. I learned new strategies for healthy long term behavioral changes. I have struggled with my weight for most of my life. I found the weekly meetings very important.  The coursework was structured; there was a warm comradery from both the participants and the coaches. The coaches created a year long non-judgmental place to work on changes in habits and returning to healthy practices. I progressed from 10 minute walks to joining the gym and swimming again. The bad cholesterol dropped, and the good cholesterol increased. Most importantly, my A1C is normal again without medication!” </a:t>
            </a:r>
            <a:endParaRPr/>
          </a:p>
        </p:txBody>
      </p:sp>
      <p:sp>
        <p:nvSpPr>
          <p:cNvPr id="636" name="Google Shape;636;p33"/>
          <p:cNvSpPr txBox="1"/>
          <p:nvPr/>
        </p:nvSpPr>
        <p:spPr>
          <a:xfrm>
            <a:off x="1828800" y="3486150"/>
            <a:ext cx="6951480" cy="1569660"/>
          </a:xfrm>
          <a:prstGeom prst="rect">
            <a:avLst/>
          </a:prstGeom>
          <a:solidFill>
            <a:srgbClr val="19194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“I would like to talk about how the DPP has changed my life.  I was hesitant about joining but I am so glad that I did.  First off, this program opened my eyes about so many things like portion control, calories, fat intake, servings as well as eating healthy overall. I can truly say that I have made a lifestyle change forever and this was the best decision I could have ever made!! I have lost over 40 pounds and counting. Thank you for allowing me to be a part of such a wonderful program.”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4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43" name="Google Shape;643;p34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44" name="Google Shape;644;p34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Diabetes Self-Management Training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645" name="Google Shape;645;p34"/>
          <p:cNvSpPr txBox="1"/>
          <p:nvPr/>
        </p:nvSpPr>
        <p:spPr>
          <a:xfrm>
            <a:off x="666750" y="4564617"/>
            <a:ext cx="784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Diabetes Prevention and Education Program (DPEP) | Johns Hopkins Medicine</a:t>
            </a:r>
            <a:endParaRPr sz="18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646" name="Google Shape;64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3903" y="1386995"/>
            <a:ext cx="3836194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5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52" name="Google Shape;652;p35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Diabetes Self-Management Training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653" name="Google Shape;653;p35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654" name="Google Shape;654;p35"/>
          <p:cNvGrpSpPr/>
          <p:nvPr/>
        </p:nvGrpSpPr>
        <p:grpSpPr>
          <a:xfrm>
            <a:off x="1118087" y="1568102"/>
            <a:ext cx="6907825" cy="2518897"/>
            <a:chOff x="3662" y="166702"/>
            <a:chExt cx="6907825" cy="2518897"/>
          </a:xfrm>
        </p:grpSpPr>
        <p:sp>
          <p:nvSpPr>
            <p:cNvPr id="655" name="Google Shape;655;p35"/>
            <p:cNvSpPr/>
            <p:nvPr/>
          </p:nvSpPr>
          <p:spPr>
            <a:xfrm>
              <a:off x="3662" y="166702"/>
              <a:ext cx="2518897" cy="251889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 txBox="1"/>
            <p:nvPr/>
          </p:nvSpPr>
          <p:spPr>
            <a:xfrm>
              <a:off x="372546" y="535586"/>
              <a:ext cx="1781129" cy="1781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200" tIns="29200" rIns="292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imes"/>
                <a:buNone/>
              </a:pPr>
              <a:r>
                <a:rPr lang="en-US" sz="23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Diabetes Self-Management Training</a:t>
              </a: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2727095" y="695671"/>
              <a:ext cx="1460960" cy="146096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ABA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 txBox="1"/>
            <p:nvPr/>
          </p:nvSpPr>
          <p:spPr>
            <a:xfrm>
              <a:off x="2920745" y="996629"/>
              <a:ext cx="1073660" cy="859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"/>
                <a:buNone/>
              </a:pPr>
              <a:endParaRPr sz="19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4392590" y="166702"/>
              <a:ext cx="2518897" cy="251889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 txBox="1"/>
            <p:nvPr/>
          </p:nvSpPr>
          <p:spPr>
            <a:xfrm>
              <a:off x="4761474" y="535586"/>
              <a:ext cx="1781129" cy="1781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200" tIns="29200" rIns="292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imes"/>
                <a:buNone/>
              </a:pPr>
              <a:r>
                <a:rPr lang="en-US" sz="23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ADA Standard of care for all patients with </a:t>
              </a:r>
              <a:r>
                <a:rPr lang="en-US" sz="2300" b="1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diabetes</a:t>
              </a: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6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67" name="Google Shape;667;p36"/>
          <p:cNvSpPr/>
          <p:nvPr/>
        </p:nvSpPr>
        <p:spPr>
          <a:xfrm>
            <a:off x="0" y="0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68" name="Google Shape;668;p36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DSMT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669" name="Google Shape;669;p36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 Elements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36"/>
          <p:cNvGrpSpPr/>
          <p:nvPr/>
        </p:nvGrpSpPr>
        <p:grpSpPr>
          <a:xfrm>
            <a:off x="119808" y="1873102"/>
            <a:ext cx="8966431" cy="2241448"/>
            <a:chOff x="5508" y="803581"/>
            <a:chExt cx="8966431" cy="2241448"/>
          </a:xfrm>
        </p:grpSpPr>
        <p:sp>
          <p:nvSpPr>
            <p:cNvPr id="671" name="Google Shape;671;p36"/>
            <p:cNvSpPr/>
            <p:nvPr/>
          </p:nvSpPr>
          <p:spPr>
            <a:xfrm>
              <a:off x="5508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CCCCDD">
                <a:alpha val="89803"/>
              </a:srgbClr>
            </a:solidFill>
            <a:ln w="25400" cap="flat" cmpd="sng">
              <a:solidFill>
                <a:srgbClr val="303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 txBox="1"/>
            <p:nvPr/>
          </p:nvSpPr>
          <p:spPr>
            <a:xfrm>
              <a:off x="39675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68575" rIns="22850" bIns="2285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Diabetes</a:t>
              </a: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508" y="2261747"/>
              <a:ext cx="1953391" cy="6270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 txBox="1"/>
            <p:nvPr/>
          </p:nvSpPr>
          <p:spPr>
            <a:xfrm>
              <a:off x="5508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0" rIns="2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Eligibility</a:t>
              </a: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436394" y="2361342"/>
              <a:ext cx="683687" cy="683687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5997" r="-25998"/>
              </a:stretch>
            </a:blipFill>
            <a:ln w="25400" cap="flat" cmpd="sng">
              <a:solidFill>
                <a:srgbClr val="30309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2289461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CCCCDD">
                <a:alpha val="89803"/>
              </a:srgbClr>
            </a:solidFill>
            <a:ln w="25400" cap="flat" cmpd="sng">
              <a:solidFill>
                <a:srgbClr val="303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 txBox="1"/>
            <p:nvPr/>
          </p:nvSpPr>
          <p:spPr>
            <a:xfrm>
              <a:off x="2323628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60950" rIns="20300" bIns="203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Certified Diabetes Care and Education Specialists</a:t>
              </a: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2289461" y="2261747"/>
              <a:ext cx="1953391" cy="6270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 txBox="1"/>
            <p:nvPr/>
          </p:nvSpPr>
          <p:spPr>
            <a:xfrm>
              <a:off x="2289461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0" rIns="2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Instructors</a:t>
              </a: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3720347" y="2361342"/>
              <a:ext cx="683687" cy="68368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rgbClr val="30309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4573413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CCCCDD">
                <a:alpha val="89803"/>
              </a:srgbClr>
            </a:solidFill>
            <a:ln w="25400" cap="flat" cmpd="sng">
              <a:solidFill>
                <a:srgbClr val="303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 txBox="1"/>
            <p:nvPr/>
          </p:nvSpPr>
          <p:spPr>
            <a:xfrm>
              <a:off x="4607580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60950" rIns="20300" bIns="203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Individual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Group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In-person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Telemedicine</a:t>
              </a: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573413" y="2261747"/>
              <a:ext cx="1953391" cy="6270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 txBox="1"/>
            <p:nvPr/>
          </p:nvSpPr>
          <p:spPr>
            <a:xfrm>
              <a:off x="4573413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0" rIns="2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Format</a:t>
              </a: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6004299" y="2361342"/>
              <a:ext cx="683687" cy="68368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rgbClr val="30309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6857366" y="803581"/>
              <a:ext cx="1953391" cy="1458165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CCCCDD">
                <a:alpha val="89803"/>
              </a:srgbClr>
            </a:solidFill>
            <a:ln w="25400" cap="flat" cmpd="sng">
              <a:solidFill>
                <a:srgbClr val="303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 txBox="1"/>
            <p:nvPr/>
          </p:nvSpPr>
          <p:spPr>
            <a:xfrm>
              <a:off x="6891533" y="837748"/>
              <a:ext cx="1885057" cy="142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41900" rIns="13950" bIns="13950" anchor="t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Nutrition</a:t>
              </a:r>
              <a:endParaRPr/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Physical activity</a:t>
              </a:r>
              <a:endParaRPr/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Diabetes general info</a:t>
              </a:r>
              <a:endParaRPr/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Medications</a:t>
              </a:r>
              <a:endParaRPr/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Glucose monitoring</a:t>
              </a:r>
              <a:endParaRPr/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Healthy coping skills</a:t>
              </a:r>
              <a:endParaRPr/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"/>
                <a:buChar char="•"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Prevention diabetes complications</a:t>
              </a: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6857366" y="2261747"/>
              <a:ext cx="1953391" cy="62701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B2B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 txBox="1"/>
            <p:nvPr/>
          </p:nvSpPr>
          <p:spPr>
            <a:xfrm>
              <a:off x="6857366" y="2261747"/>
              <a:ext cx="1375627" cy="62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0" rIns="266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imes"/>
                <a:buNone/>
              </a:pPr>
              <a:r>
                <a:rPr lang="en-US" sz="21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Topics</a:t>
              </a: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8288252" y="2361342"/>
              <a:ext cx="683687" cy="68368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rgbClr val="30309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7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96" name="Google Shape;696;p37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97" name="Google Shape;697;p37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DSMT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698" name="Google Shape;698;p37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Expanded Offerings in Johns Hopkins Medicine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5434" y="1054433"/>
            <a:ext cx="4183633" cy="389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611" y="1032739"/>
            <a:ext cx="4334301" cy="395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8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07" name="Google Shape;707;p38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08" name="Google Shape;708;p38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DSMT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709" name="Google Shape;709;p38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Evidence and Benefits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0" name="Google Shape;710;p38"/>
          <p:cNvGrpSpPr/>
          <p:nvPr/>
        </p:nvGrpSpPr>
        <p:grpSpPr>
          <a:xfrm>
            <a:off x="609595" y="1653585"/>
            <a:ext cx="8107485" cy="2451100"/>
            <a:chOff x="2376" y="539160"/>
            <a:chExt cx="8107485" cy="2451100"/>
          </a:xfrm>
        </p:grpSpPr>
        <p:sp>
          <p:nvSpPr>
            <p:cNvPr id="711" name="Google Shape;711;p38"/>
            <p:cNvSpPr/>
            <p:nvPr/>
          </p:nvSpPr>
          <p:spPr>
            <a:xfrm>
              <a:off x="2376" y="539160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8"/>
            <p:cNvSpPr txBox="1"/>
            <p:nvPr/>
          </p:nvSpPr>
          <p:spPr>
            <a:xfrm>
              <a:off x="2376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Improve hemoglobin A1C</a:t>
              </a: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2076384" y="539160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8"/>
            <p:cNvSpPr txBox="1"/>
            <p:nvPr/>
          </p:nvSpPr>
          <p:spPr>
            <a:xfrm>
              <a:off x="2076384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Improve BP and cholesterol</a:t>
              </a:r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4150392" y="539160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8"/>
            <p:cNvSpPr txBox="1"/>
            <p:nvPr/>
          </p:nvSpPr>
          <p:spPr>
            <a:xfrm>
              <a:off x="4150392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Improve medication adherence</a:t>
              </a:r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6224400" y="539160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8"/>
            <p:cNvSpPr txBox="1"/>
            <p:nvPr/>
          </p:nvSpPr>
          <p:spPr>
            <a:xfrm>
              <a:off x="6224400" y="539160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Decrease diabetes complications</a:t>
              </a:r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2376" y="1858983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 txBox="1"/>
            <p:nvPr/>
          </p:nvSpPr>
          <p:spPr>
            <a:xfrm>
              <a:off x="2376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Decreased all-cause mortality</a:t>
              </a: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2076384" y="1858983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 txBox="1"/>
            <p:nvPr/>
          </p:nvSpPr>
          <p:spPr>
            <a:xfrm>
              <a:off x="2076384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Increased healthier lifestyle behaviors</a:t>
              </a: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4150392" y="1858983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 txBox="1"/>
            <p:nvPr/>
          </p:nvSpPr>
          <p:spPr>
            <a:xfrm>
              <a:off x="4150392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Improved self-efficacy</a:t>
              </a: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6224400" y="1858983"/>
              <a:ext cx="1885461" cy="1131277"/>
            </a:xfrm>
            <a:prstGeom prst="rect">
              <a:avLst/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 txBox="1"/>
            <p:nvPr/>
          </p:nvSpPr>
          <p:spPr>
            <a:xfrm>
              <a:off x="6224400" y="1858983"/>
              <a:ext cx="1885461" cy="11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"/>
                <a:buNone/>
              </a:pPr>
              <a:r>
                <a:rPr lang="en-US" sz="1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Decreased healthcare costs</a:t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9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33" name="Google Shape;733;p39"/>
          <p:cNvSpPr/>
          <p:nvPr/>
        </p:nvSpPr>
        <p:spPr>
          <a:xfrm>
            <a:off x="0" y="-32657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34" name="Google Shape;734;p39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DSMT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735" name="Google Shape;735;p39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Utilization Rate (Nationally)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9"/>
          <p:cNvSpPr txBox="1"/>
          <p:nvPr/>
        </p:nvSpPr>
        <p:spPr>
          <a:xfrm>
            <a:off x="1599895" y="1752582"/>
            <a:ext cx="6179344" cy="203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Font typeface="Arial"/>
              <a:buNone/>
            </a:pPr>
            <a:r>
              <a:rPr lang="en-US" sz="10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endParaRPr/>
          </a:p>
        </p:txBody>
      </p:sp>
      <p:sp>
        <p:nvSpPr>
          <p:cNvPr id="737" name="Google Shape;737;p39"/>
          <p:cNvSpPr txBox="1"/>
          <p:nvPr/>
        </p:nvSpPr>
        <p:spPr>
          <a:xfrm>
            <a:off x="502921" y="3630335"/>
            <a:ext cx="8262257" cy="105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Percentage of </a:t>
            </a:r>
            <a:r>
              <a:rPr lang="en-US" sz="2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Medicare</a:t>
            </a: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Beneficiaries with diabetes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receive DSMT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Diabetes</a:t>
            </a:r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1447800" y="1126854"/>
            <a:ext cx="5943600" cy="3733800"/>
            <a:chOff x="0" y="0"/>
            <a:chExt cx="5943600" cy="3733800"/>
          </a:xfrm>
        </p:grpSpPr>
        <p:sp>
          <p:nvSpPr>
            <p:cNvPr id="156" name="Google Shape;156;p4"/>
            <p:cNvSpPr/>
            <p:nvPr/>
          </p:nvSpPr>
          <p:spPr>
            <a:xfrm>
              <a:off x="0" y="0"/>
              <a:ext cx="5943600" cy="1680210"/>
            </a:xfrm>
            <a:prstGeom prst="roundRect">
              <a:avLst>
                <a:gd name="adj" fmla="val 10000"/>
              </a:avLst>
            </a:prstGeom>
            <a:solidFill>
              <a:srgbClr val="CCCCDD">
                <a:alpha val="89803"/>
              </a:srgbClr>
            </a:solidFill>
            <a:ln w="25400" cap="flat" cmpd="sng">
              <a:solidFill>
                <a:srgbClr val="CCCC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178308" y="224027"/>
              <a:ext cx="1745932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l="-5999" r="-5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 rot="10800000">
              <a:off x="178308" y="1680210"/>
              <a:ext cx="1745932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232001" y="1680210"/>
              <a:ext cx="1638546" cy="1999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"/>
                <a:buNone/>
              </a:pPr>
              <a:r>
                <a:rPr lang="en-US" sz="20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Type 1</a:t>
              </a: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098833" y="224027"/>
              <a:ext cx="1745932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l="-16997" r="-16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 rot="10800000">
              <a:off x="2098833" y="1680210"/>
              <a:ext cx="1745932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 txBox="1"/>
            <p:nvPr/>
          </p:nvSpPr>
          <p:spPr>
            <a:xfrm>
              <a:off x="2152526" y="1680210"/>
              <a:ext cx="1638546" cy="1999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"/>
                <a:buNone/>
              </a:pPr>
              <a:r>
                <a:rPr lang="en-US" sz="20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Type 2</a:t>
              </a: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019359" y="224027"/>
              <a:ext cx="1745932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l="-15999" r="-15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 rot="10800000">
              <a:off x="4019359" y="1680210"/>
              <a:ext cx="1745932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 txBox="1"/>
            <p:nvPr/>
          </p:nvSpPr>
          <p:spPr>
            <a:xfrm>
              <a:off x="4073052" y="1680210"/>
              <a:ext cx="1638546" cy="1999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"/>
                <a:buNone/>
              </a:pPr>
              <a:r>
                <a:rPr lang="en-US" sz="20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Gestational</a:t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43" name="Google Shape;743;p40"/>
          <p:cNvSpPr/>
          <p:nvPr/>
        </p:nvSpPr>
        <p:spPr>
          <a:xfrm>
            <a:off x="0" y="-32657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44" name="Google Shape;744;p40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DSMT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745" name="Google Shape;745;p40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Utilization Rate (Nationally)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0"/>
          <p:cNvSpPr txBox="1"/>
          <p:nvPr/>
        </p:nvSpPr>
        <p:spPr>
          <a:xfrm>
            <a:off x="1599895" y="1752582"/>
            <a:ext cx="6179344" cy="203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Font typeface="Arial"/>
              <a:buNone/>
            </a:pPr>
            <a:r>
              <a:rPr lang="en-US" sz="10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6.8%</a:t>
            </a:r>
            <a:endParaRPr/>
          </a:p>
        </p:txBody>
      </p:sp>
      <p:sp>
        <p:nvSpPr>
          <p:cNvPr id="747" name="Google Shape;747;p40"/>
          <p:cNvSpPr txBox="1"/>
          <p:nvPr/>
        </p:nvSpPr>
        <p:spPr>
          <a:xfrm>
            <a:off x="502921" y="3630335"/>
            <a:ext cx="8262257" cy="105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Percentage of </a:t>
            </a:r>
            <a:r>
              <a:rPr lang="en-US" sz="2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commercially insured </a:t>
            </a: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patients with diabetes who receive DSMT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1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54" name="Google Shape;754;p41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55" name="Google Shape;755;p41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Diabetes Medications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756" name="Google Shape;756;p41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Role and Scope of the Certified Diabetes Care and Education Specialist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1"/>
          <p:cNvSpPr txBox="1">
            <a:spLocks noGrp="1"/>
          </p:cNvSpPr>
          <p:nvPr>
            <p:ph type="body" idx="1"/>
          </p:nvPr>
        </p:nvSpPr>
        <p:spPr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Teach administration method, injection technique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Explore medication access issues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Inquire about side effects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Discuss medication adherence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Adjust medications (e.g. basal insulin) when co-managed by provider in the practice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2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64" name="Google Shape;764;p42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65" name="Google Shape;765;p42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Diabetes Technologies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766" name="Google Shape;766;p42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Continuous Glucose Monitors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p4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561" y="3208369"/>
            <a:ext cx="2130975" cy="1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2"/>
          <p:cNvSpPr txBox="1"/>
          <p:nvPr/>
        </p:nvSpPr>
        <p:spPr>
          <a:xfrm>
            <a:off x="929100" y="2808787"/>
            <a:ext cx="1797048" cy="236604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14275" tIns="14275" rIns="14275" bIns="1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Freestyle Libre 3 CGM</a:t>
            </a:r>
            <a:endParaRPr/>
          </a:p>
        </p:txBody>
      </p:sp>
      <p:pic>
        <p:nvPicPr>
          <p:cNvPr id="769" name="Google Shape;769;p4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3992" y="1143267"/>
            <a:ext cx="1749059" cy="1601222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42"/>
          <p:cNvSpPr txBox="1"/>
          <p:nvPr/>
        </p:nvSpPr>
        <p:spPr>
          <a:xfrm>
            <a:off x="7269474" y="2727247"/>
            <a:ext cx="1493954" cy="236604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14275" tIns="14275" rIns="14275" bIns="1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Dexcom G7 CGM</a:t>
            </a:r>
            <a:endParaRPr/>
          </a:p>
        </p:txBody>
      </p:sp>
      <p:pic>
        <p:nvPicPr>
          <p:cNvPr id="771" name="Google Shape;771;p42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2212" y="3113367"/>
            <a:ext cx="2274167" cy="1301879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2"/>
          <p:cNvSpPr txBox="1"/>
          <p:nvPr/>
        </p:nvSpPr>
        <p:spPr>
          <a:xfrm>
            <a:off x="1781329" y="4499430"/>
            <a:ext cx="1015279" cy="30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LibreView</a:t>
            </a:r>
            <a:endParaRPr sz="18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73" name="Google Shape;773;p42"/>
          <p:cNvSpPr txBox="1"/>
          <p:nvPr/>
        </p:nvSpPr>
        <p:spPr>
          <a:xfrm>
            <a:off x="6844143" y="4436342"/>
            <a:ext cx="670056" cy="30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75" tIns="14275" rIns="14275" bIns="1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Clarity</a:t>
            </a:r>
            <a:endParaRPr/>
          </a:p>
        </p:txBody>
      </p:sp>
      <p:pic>
        <p:nvPicPr>
          <p:cNvPr id="774" name="Google Shape;774;p42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122" y="1501116"/>
            <a:ext cx="1441220" cy="143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2" descr="Abbott's Freestyle Libre 3 can discreetly monitor your blood sugar 24/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442" y="1133225"/>
            <a:ext cx="259080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2" descr="Go Beyond the Basics with Dexcom G7 | Dex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9316" y="991478"/>
            <a:ext cx="165735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3"/>
          <p:cNvSpPr/>
          <p:nvPr/>
        </p:nvSpPr>
        <p:spPr>
          <a:xfrm>
            <a:off x="0" y="4918132"/>
            <a:ext cx="9144000" cy="225368"/>
          </a:xfrm>
          <a:prstGeom prst="rect">
            <a:avLst/>
          </a:prstGeom>
          <a:solidFill>
            <a:srgbClr val="0076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83" name="Google Shape;783;p43"/>
          <p:cNvSpPr/>
          <p:nvPr/>
        </p:nvSpPr>
        <p:spPr>
          <a:xfrm>
            <a:off x="0" y="1"/>
            <a:ext cx="9144000" cy="1055771"/>
          </a:xfrm>
          <a:prstGeom prst="rect">
            <a:avLst/>
          </a:prstGeom>
          <a:gradFill>
            <a:gsLst>
              <a:gs pos="0">
                <a:srgbClr val="00264E"/>
              </a:gs>
              <a:gs pos="50000">
                <a:srgbClr val="003771"/>
              </a:gs>
              <a:gs pos="100000">
                <a:srgbClr val="00428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84" name="Google Shape;784;p43"/>
          <p:cNvSpPr txBox="1">
            <a:spLocks noGrp="1"/>
          </p:cNvSpPr>
          <p:nvPr>
            <p:ph type="title"/>
          </p:nvPr>
        </p:nvSpPr>
        <p:spPr>
          <a:xfrm>
            <a:off x="628650" y="209551"/>
            <a:ext cx="7886700" cy="429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AC6CE"/>
                </a:solidFill>
                <a:latin typeface="Gill Sans"/>
                <a:ea typeface="Gill Sans"/>
                <a:cs typeface="Gill Sans"/>
                <a:sym typeface="Gill Sans"/>
              </a:rPr>
              <a:t>Diabetes Technologies</a:t>
            </a:r>
            <a:endParaRPr sz="2700">
              <a:solidFill>
                <a:srgbClr val="8AC6CE"/>
              </a:solidFill>
            </a:endParaRPr>
          </a:p>
        </p:txBody>
      </p:sp>
      <p:sp>
        <p:nvSpPr>
          <p:cNvPr id="785" name="Google Shape;785;p43"/>
          <p:cNvSpPr txBox="1"/>
          <p:nvPr/>
        </p:nvSpPr>
        <p:spPr>
          <a:xfrm>
            <a:off x="628650" y="639537"/>
            <a:ext cx="7886700" cy="35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Insulin Pumps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4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784" y="1695235"/>
            <a:ext cx="2973540" cy="223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3025" y="1108428"/>
            <a:ext cx="3370012" cy="128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600" y="2601366"/>
            <a:ext cx="2378832" cy="223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3" descr="Id like more information on the iLet Bionic Pancrea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4342" y="2621068"/>
            <a:ext cx="2733028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4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8/10/24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96" name="Google Shape;796;p44"/>
          <p:cNvSpPr txBox="1">
            <a:spLocks noGrp="1"/>
          </p:cNvSpPr>
          <p:nvPr>
            <p:ph type="ftr" idx="11"/>
          </p:nvPr>
        </p:nvSpPr>
        <p:spPr>
          <a:xfrm>
            <a:off x="3124200" y="474345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4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graphicFrame>
        <p:nvGraphicFramePr>
          <p:cNvPr id="798" name="Google Shape;798;p44"/>
          <p:cNvGraphicFramePr/>
          <p:nvPr/>
        </p:nvGraphicFramePr>
        <p:xfrm>
          <a:off x="1220933" y="1458625"/>
          <a:ext cx="5089550" cy="2670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99" name="Google Shape;799;p44"/>
          <p:cNvSpPr txBox="1"/>
          <p:nvPr/>
        </p:nvSpPr>
        <p:spPr>
          <a:xfrm>
            <a:off x="6605054" y="988317"/>
            <a:ext cx="17574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52% of patients had more than one encounter</a:t>
            </a:r>
            <a:endParaRPr/>
          </a:p>
          <a:p>
            <a:pPr marL="214313" marR="0" lvl="0" indent="-1000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~50% of encounters are virtual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00" name="Google Shape;800;p44"/>
          <p:cNvSpPr/>
          <p:nvPr/>
        </p:nvSpPr>
        <p:spPr>
          <a:xfrm>
            <a:off x="6069197" y="1541389"/>
            <a:ext cx="202199" cy="17144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01" name="Google Shape;801;p44"/>
          <p:cNvSpPr txBox="1"/>
          <p:nvPr/>
        </p:nvSpPr>
        <p:spPr>
          <a:xfrm>
            <a:off x="5368021" y="1458624"/>
            <a:ext cx="1116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22,978</a:t>
            </a:r>
            <a:endParaRPr/>
          </a:p>
        </p:txBody>
      </p:sp>
      <p:sp>
        <p:nvSpPr>
          <p:cNvPr id="802" name="Google Shape;802;p44"/>
          <p:cNvSpPr txBox="1">
            <a:spLocks noGrp="1"/>
          </p:cNvSpPr>
          <p:nvPr>
            <p:ph type="title"/>
          </p:nvPr>
        </p:nvSpPr>
        <p:spPr>
          <a:xfrm>
            <a:off x="340996" y="371473"/>
            <a:ext cx="5829300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AC6CE"/>
                </a:solidFill>
              </a:rPr>
              <a:t>DSMT: Total Encounters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5"/>
          <p:cNvSpPr txBox="1">
            <a:spLocks noGrp="1"/>
          </p:cNvSpPr>
          <p:nvPr>
            <p:ph type="title"/>
          </p:nvPr>
        </p:nvSpPr>
        <p:spPr>
          <a:xfrm>
            <a:off x="328987" y="335837"/>
            <a:ext cx="5566472" cy="58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>
                <a:solidFill>
                  <a:srgbClr val="8AC6CE"/>
                </a:solidFill>
              </a:rPr>
              <a:t>DSMT: Clinical Outcome</a:t>
            </a:r>
            <a:endParaRPr/>
          </a:p>
        </p:txBody>
      </p:sp>
      <p:sp>
        <p:nvSpPr>
          <p:cNvPr id="809" name="Google Shape;809;p45"/>
          <p:cNvSpPr txBox="1"/>
          <p:nvPr/>
        </p:nvSpPr>
        <p:spPr>
          <a:xfrm>
            <a:off x="5872407" y="2220859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810" name="Google Shape;810;p45" descr="A graph with blue rectangles and red 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613" y="1285712"/>
            <a:ext cx="4830932" cy="2829531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45"/>
          <p:cNvSpPr txBox="1"/>
          <p:nvPr/>
        </p:nvSpPr>
        <p:spPr>
          <a:xfrm>
            <a:off x="6335858" y="2047735"/>
            <a:ext cx="17378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~1% A1C reduction across all sites</a:t>
            </a:r>
            <a:endParaRPr/>
          </a:p>
        </p:txBody>
      </p:sp>
      <p:cxnSp>
        <p:nvCxnSpPr>
          <p:cNvPr id="812" name="Google Shape;812;p45"/>
          <p:cNvCxnSpPr/>
          <p:nvPr/>
        </p:nvCxnSpPr>
        <p:spPr>
          <a:xfrm>
            <a:off x="6738505" y="2991283"/>
            <a:ext cx="0" cy="264968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3" name="Google Shape;813;p45"/>
          <p:cNvCxnSpPr/>
          <p:nvPr/>
        </p:nvCxnSpPr>
        <p:spPr>
          <a:xfrm>
            <a:off x="7008669" y="2991284"/>
            <a:ext cx="0" cy="264968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4" name="Google Shape;814;p45"/>
          <p:cNvCxnSpPr/>
          <p:nvPr/>
        </p:nvCxnSpPr>
        <p:spPr>
          <a:xfrm>
            <a:off x="7268441" y="2991284"/>
            <a:ext cx="0" cy="264968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6"/>
          <p:cNvSpPr txBox="1">
            <a:spLocks noGrp="1"/>
          </p:cNvSpPr>
          <p:nvPr>
            <p:ph type="dt" idx="10"/>
          </p:nvPr>
        </p:nvSpPr>
        <p:spPr>
          <a:xfrm>
            <a:off x="809625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8/10/24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20" name="Google Shape;820;p46"/>
          <p:cNvSpPr txBox="1">
            <a:spLocks noGrp="1"/>
          </p:cNvSpPr>
          <p:nvPr>
            <p:ph type="ftr" idx="11"/>
          </p:nvPr>
        </p:nvSpPr>
        <p:spPr>
          <a:xfrm>
            <a:off x="2209800" y="4743450"/>
            <a:ext cx="4876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https://www.hopkinsmedicine.org/population-health/dpep</a:t>
            </a:r>
            <a:endParaRPr/>
          </a:p>
        </p:txBody>
      </p:sp>
      <p:sp>
        <p:nvSpPr>
          <p:cNvPr id="821" name="Google Shape;821;p46"/>
          <p:cNvSpPr txBox="1">
            <a:spLocks noGrp="1"/>
          </p:cNvSpPr>
          <p:nvPr>
            <p:ph type="sldNum" idx="12"/>
          </p:nvPr>
        </p:nvSpPr>
        <p:spPr>
          <a:xfrm>
            <a:off x="6667500" y="474345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822" name="Google Shape;8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624203"/>
            <a:ext cx="6886752" cy="385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829" name="Google Shape;829;p47" descr="The Art of Asking Ques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666750"/>
            <a:ext cx="6918325" cy="403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Diabetes</a:t>
            </a:r>
            <a:endParaRPr/>
          </a:p>
        </p:txBody>
      </p:sp>
      <p:grpSp>
        <p:nvGrpSpPr>
          <p:cNvPr id="172" name="Google Shape;172;p5"/>
          <p:cNvGrpSpPr/>
          <p:nvPr/>
        </p:nvGrpSpPr>
        <p:grpSpPr>
          <a:xfrm>
            <a:off x="1447800" y="1126854"/>
            <a:ext cx="5943600" cy="3733800"/>
            <a:chOff x="0" y="0"/>
            <a:chExt cx="5943600" cy="3733800"/>
          </a:xfrm>
        </p:grpSpPr>
        <p:sp>
          <p:nvSpPr>
            <p:cNvPr id="173" name="Google Shape;173;p5"/>
            <p:cNvSpPr/>
            <p:nvPr/>
          </p:nvSpPr>
          <p:spPr>
            <a:xfrm>
              <a:off x="0" y="0"/>
              <a:ext cx="5943600" cy="1680210"/>
            </a:xfrm>
            <a:prstGeom prst="roundRect">
              <a:avLst>
                <a:gd name="adj" fmla="val 10000"/>
              </a:avLst>
            </a:prstGeom>
            <a:solidFill>
              <a:srgbClr val="CCCCDD">
                <a:alpha val="89803"/>
              </a:srgbClr>
            </a:solidFill>
            <a:ln w="25400" cap="flat" cmpd="sng">
              <a:solidFill>
                <a:srgbClr val="CCCC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79944" y="224027"/>
              <a:ext cx="1298537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l="-5999" r="-5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 rot="10800000">
              <a:off x="179944" y="1680210"/>
              <a:ext cx="1298537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219878" y="1680210"/>
              <a:ext cx="1218669" cy="2013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Times"/>
                <a:buNone/>
              </a:pPr>
              <a:r>
                <a:rPr lang="en-US" sz="15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Type 1</a:t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608335" y="224027"/>
              <a:ext cx="1298537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l="-16997" r="-16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 rot="10800000">
              <a:off x="1608335" y="1680210"/>
              <a:ext cx="1298537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1648269" y="1680210"/>
              <a:ext cx="1218669" cy="2013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imes"/>
                <a:buNone/>
              </a:pPr>
              <a:r>
                <a:rPr lang="en-US" sz="150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Type 2</a:t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036726" y="224027"/>
              <a:ext cx="1298537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l="-15999" r="-15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 rot="10800000">
              <a:off x="3036726" y="1680210"/>
              <a:ext cx="1298537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3076660" y="1680210"/>
              <a:ext cx="1218669" cy="2013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Times"/>
                <a:buNone/>
              </a:pPr>
              <a:r>
                <a:rPr lang="en-US" sz="15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Gestational</a:t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465117" y="224027"/>
              <a:ext cx="1298537" cy="1232154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 rot="10800000">
              <a:off x="4465117" y="1680210"/>
              <a:ext cx="1298537" cy="205359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4505051" y="1680210"/>
              <a:ext cx="1218669" cy="2013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Times"/>
                <a:buNone/>
              </a:pPr>
              <a:r>
                <a:rPr lang="en-US" sz="1500" b="1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Post-transplant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Patients with history of </a:t>
            </a:r>
            <a:br>
              <a:rPr lang="en-US"/>
            </a:br>
            <a:r>
              <a:rPr lang="en-US"/>
              <a:t>Liver Transplants</a:t>
            </a:r>
            <a:endParaRPr/>
          </a:p>
        </p:txBody>
      </p:sp>
      <p:grpSp>
        <p:nvGrpSpPr>
          <p:cNvPr id="192" name="Google Shape;192;p6"/>
          <p:cNvGrpSpPr/>
          <p:nvPr/>
        </p:nvGrpSpPr>
        <p:grpSpPr>
          <a:xfrm>
            <a:off x="630305" y="1581150"/>
            <a:ext cx="7883388" cy="3051572"/>
            <a:chOff x="1655" y="0"/>
            <a:chExt cx="7883388" cy="3051572"/>
          </a:xfrm>
        </p:grpSpPr>
        <p:sp>
          <p:nvSpPr>
            <p:cNvPr id="193" name="Google Shape;193;p6"/>
            <p:cNvSpPr/>
            <p:nvPr/>
          </p:nvSpPr>
          <p:spPr>
            <a:xfrm>
              <a:off x="1655" y="0"/>
              <a:ext cx="2576270" cy="3051572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 txBox="1"/>
            <p:nvPr/>
          </p:nvSpPr>
          <p:spPr>
            <a:xfrm>
              <a:off x="1655" y="1220628"/>
              <a:ext cx="2576270" cy="122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imes"/>
                <a:buNone/>
              </a:pPr>
              <a:r>
                <a:rPr lang="en-US" sz="2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Case 1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imes"/>
                <a:buChar char="•"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69 yo man</a:t>
              </a: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781704" y="183094"/>
              <a:ext cx="1016173" cy="101617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19998" r="-19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655214" y="0"/>
              <a:ext cx="2576270" cy="3051572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2655214" y="1220628"/>
              <a:ext cx="2576270" cy="122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imes"/>
                <a:buNone/>
              </a:pPr>
              <a:r>
                <a:rPr lang="en-US" sz="2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Case 2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imes"/>
                <a:buChar char="•"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48 yo woman</a:t>
              </a: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435263" y="183094"/>
              <a:ext cx="1016173" cy="1016173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5308773" y="0"/>
              <a:ext cx="2576270" cy="3051572"/>
            </a:xfrm>
            <a:prstGeom prst="roundRect">
              <a:avLst>
                <a:gd name="adj" fmla="val 10000"/>
              </a:avLst>
            </a:prstGeom>
            <a:solidFill>
              <a:srgbClr val="3030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 txBox="1"/>
            <p:nvPr/>
          </p:nvSpPr>
          <p:spPr>
            <a:xfrm>
              <a:off x="5308773" y="1220628"/>
              <a:ext cx="2576270" cy="1220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t" anchorCtr="1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imes"/>
                <a:buNone/>
              </a:pPr>
              <a:r>
                <a:rPr lang="en-US" sz="28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Case 3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imes"/>
                <a:buChar char="•"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51 yo man</a:t>
              </a: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6088822" y="183094"/>
              <a:ext cx="1016173" cy="1016173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15467" y="2441257"/>
              <a:ext cx="7255764" cy="45773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ABAB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1</a:t>
            </a:r>
            <a:endParaRPr/>
          </a:p>
        </p:txBody>
      </p:sp>
      <p:cxnSp>
        <p:nvCxnSpPr>
          <p:cNvPr id="209" name="Google Shape;209;p7"/>
          <p:cNvCxnSpPr>
            <a:stCxn id="210" idx="3"/>
          </p:cNvCxnSpPr>
          <p:nvPr/>
        </p:nvCxnSpPr>
        <p:spPr>
          <a:xfrm>
            <a:off x="1774960" y="2107021"/>
            <a:ext cx="7216500" cy="0"/>
          </a:xfrm>
          <a:prstGeom prst="straightConnector1">
            <a:avLst/>
          </a:prstGeom>
          <a:solidFill>
            <a:schemeClr val="accent1"/>
          </a:solidFill>
          <a:ln w="79375" cap="flat" cmpd="sng">
            <a:solidFill>
              <a:srgbClr val="F2F2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1" name="Google Shape;211;p7"/>
          <p:cNvSpPr/>
          <p:nvPr/>
        </p:nvSpPr>
        <p:spPr>
          <a:xfrm>
            <a:off x="2563880" y="199272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152400" y="1876188"/>
            <a:ext cx="1622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69 yo man</a:t>
            </a:r>
            <a:endParaRPr/>
          </a:p>
        </p:txBody>
      </p:sp>
      <p:sp>
        <p:nvSpPr>
          <p:cNvPr id="212" name="Google Shape;212;p7"/>
          <p:cNvSpPr txBox="1"/>
          <p:nvPr/>
        </p:nvSpPr>
        <p:spPr>
          <a:xfrm>
            <a:off x="2126807" y="2230582"/>
            <a:ext cx="8984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2005: T2D</a:t>
            </a:r>
            <a:endParaRPr/>
          </a:p>
        </p:txBody>
      </p:sp>
      <p:sp>
        <p:nvSpPr>
          <p:cNvPr id="213" name="Google Shape;213;p7"/>
          <p:cNvSpPr txBox="1"/>
          <p:nvPr/>
        </p:nvSpPr>
        <p:spPr>
          <a:xfrm>
            <a:off x="2893938" y="1761890"/>
            <a:ext cx="228455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Lifestyle, Metformin, Januvia, Victoza</a:t>
            </a:r>
            <a:endParaRPr/>
          </a:p>
        </p:txBody>
      </p:sp>
      <p:sp>
        <p:nvSpPr>
          <p:cNvPr id="214" name="Google Shape;214;p7"/>
          <p:cNvSpPr/>
          <p:nvPr/>
        </p:nvSpPr>
        <p:spPr>
          <a:xfrm>
            <a:off x="5185171" y="199272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4514641" y="2205930"/>
            <a:ext cx="14289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2012: Liver tx (cirrhosis due to hepatitis C)</a:t>
            </a:r>
            <a:endParaRPr/>
          </a:p>
        </p:txBody>
      </p:sp>
      <p:pic>
        <p:nvPicPr>
          <p:cNvPr id="216" name="Google Shape;216;p7" descr="Premium Vector | Human liver icon vector illustration isolated on white  background. Hepatic system organ, digest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9508" y="2205930"/>
            <a:ext cx="804064" cy="53506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/>
        </p:nvSpPr>
        <p:spPr>
          <a:xfrm>
            <a:off x="5123605" y="1745286"/>
            <a:ext cx="289930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Insulin, Ozempic, Libre 3 CGM</a:t>
            </a:r>
            <a:endParaRPr/>
          </a:p>
        </p:txBody>
      </p:sp>
      <p:sp>
        <p:nvSpPr>
          <p:cNvPr id="218" name="Google Shape;218;p7"/>
          <p:cNvSpPr txBox="1"/>
          <p:nvPr/>
        </p:nvSpPr>
        <p:spPr>
          <a:xfrm>
            <a:off x="6125370" y="2184416"/>
            <a:ext cx="21042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A1C 7.4%-7.7%;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Hgb 10.8-11.9 (12.0-15.0)</a:t>
            </a:r>
            <a:endParaRPr/>
          </a:p>
        </p:txBody>
      </p:sp>
      <p:sp>
        <p:nvSpPr>
          <p:cNvPr id="219" name="Google Shape;219;p7"/>
          <p:cNvSpPr txBox="1"/>
          <p:nvPr/>
        </p:nvSpPr>
        <p:spPr>
          <a:xfrm>
            <a:off x="8229599" y="2273995"/>
            <a:ext cx="11240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8382000" y="200464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7967610" y="1466139"/>
            <a:ext cx="1285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Omnipod 5 pump</a:t>
            </a:r>
            <a:endParaRPr/>
          </a:p>
        </p:txBody>
      </p:sp>
      <p:sp>
        <p:nvSpPr>
          <p:cNvPr id="222" name="Google Shape;222;p7"/>
          <p:cNvSpPr txBox="1"/>
          <p:nvPr/>
        </p:nvSpPr>
        <p:spPr>
          <a:xfrm>
            <a:off x="6125370" y="1373700"/>
            <a:ext cx="24923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CGM: TIR: 79%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Average Glucose: 151 mg/dl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6125370" y="2745093"/>
            <a:ext cx="21042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Complications:</a:t>
            </a:r>
            <a:b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Retinopathy, Peripheral Neuropathy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4514641" y="2853746"/>
            <a:ext cx="14289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Prednisone, Tacrolimus</a:t>
            </a:r>
            <a:endParaRPr/>
          </a:p>
        </p:txBody>
      </p:sp>
      <p:sp>
        <p:nvSpPr>
          <p:cNvPr id="225" name="Google Shape;225;p7"/>
          <p:cNvSpPr/>
          <p:nvPr/>
        </p:nvSpPr>
        <p:spPr>
          <a:xfrm>
            <a:off x="455593" y="2612902"/>
            <a:ext cx="1016173" cy="1016173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19998" r="-19998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245954" y="3714750"/>
            <a:ext cx="1755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(not an actual patient)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2</a:t>
            </a:r>
            <a:endParaRPr/>
          </a:p>
        </p:txBody>
      </p:sp>
      <p:cxnSp>
        <p:nvCxnSpPr>
          <p:cNvPr id="233" name="Google Shape;233;p8"/>
          <p:cNvCxnSpPr>
            <a:stCxn id="234" idx="3"/>
          </p:cNvCxnSpPr>
          <p:nvPr/>
        </p:nvCxnSpPr>
        <p:spPr>
          <a:xfrm>
            <a:off x="2060013" y="2130007"/>
            <a:ext cx="6822300" cy="0"/>
          </a:xfrm>
          <a:prstGeom prst="straightConnector1">
            <a:avLst/>
          </a:prstGeom>
          <a:solidFill>
            <a:schemeClr val="accent1"/>
          </a:solidFill>
          <a:ln w="79375" cap="flat" cmpd="sng">
            <a:solidFill>
              <a:srgbClr val="F2F2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5" name="Google Shape;235;p8"/>
          <p:cNvSpPr/>
          <p:nvPr/>
        </p:nvSpPr>
        <p:spPr>
          <a:xfrm>
            <a:off x="2563880" y="199272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43114" y="1899174"/>
            <a:ext cx="20168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48 yo woman</a:t>
            </a:r>
            <a:endParaRPr/>
          </a:p>
        </p:txBody>
      </p:sp>
      <p:sp>
        <p:nvSpPr>
          <p:cNvPr id="236" name="Google Shape;236;p8"/>
          <p:cNvSpPr txBox="1"/>
          <p:nvPr/>
        </p:nvSpPr>
        <p:spPr>
          <a:xfrm>
            <a:off x="2126807" y="2230582"/>
            <a:ext cx="14959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2021: Liver tx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(alcoholic cirrhosis)</a:t>
            </a:r>
            <a:endParaRPr/>
          </a:p>
        </p:txBody>
      </p:sp>
      <p:sp>
        <p:nvSpPr>
          <p:cNvPr id="237" name="Google Shape;237;p8"/>
          <p:cNvSpPr txBox="1"/>
          <p:nvPr/>
        </p:nvSpPr>
        <p:spPr>
          <a:xfrm>
            <a:off x="2155376" y="1612554"/>
            <a:ext cx="2284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T2D: insulin in hospital 🡪 diabetes resolved, no medications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5185171" y="199272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9" name="Google Shape;239;p8"/>
          <p:cNvSpPr txBox="1"/>
          <p:nvPr/>
        </p:nvSpPr>
        <p:spPr>
          <a:xfrm>
            <a:off x="3419286" y="2222339"/>
            <a:ext cx="16805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Weight gain of 80 lbs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8" descr="Premium Vector | Human liver icon vector illustration isolated on white  background. Hepatic system organ, digest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6148" y="2665318"/>
            <a:ext cx="804064" cy="535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 txBox="1"/>
          <p:nvPr/>
        </p:nvSpPr>
        <p:spPr>
          <a:xfrm>
            <a:off x="5123605" y="1745286"/>
            <a:ext cx="289930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Prediabetes: A1C 5.8%🡪 6.4%</a:t>
            </a:r>
            <a:endParaRPr/>
          </a:p>
        </p:txBody>
      </p:sp>
      <p:sp>
        <p:nvSpPr>
          <p:cNvPr id="242" name="Google Shape;242;p8"/>
          <p:cNvSpPr txBox="1"/>
          <p:nvPr/>
        </p:nvSpPr>
        <p:spPr>
          <a:xfrm>
            <a:off x="6125370" y="2184416"/>
            <a:ext cx="21042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Dexcom G7 CGM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Average: 144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GMI: 6.7%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TIR: 88%</a:t>
            </a:r>
            <a:endParaRPr/>
          </a:p>
        </p:txBody>
      </p:sp>
      <p:sp>
        <p:nvSpPr>
          <p:cNvPr id="243" name="Google Shape;243;p8"/>
          <p:cNvSpPr txBox="1"/>
          <p:nvPr/>
        </p:nvSpPr>
        <p:spPr>
          <a:xfrm>
            <a:off x="8229599" y="2273995"/>
            <a:ext cx="11240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/>
          </a:p>
        </p:txBody>
      </p:sp>
      <p:sp>
        <p:nvSpPr>
          <p:cNvPr id="244" name="Google Shape;244;p8"/>
          <p:cNvSpPr/>
          <p:nvPr/>
        </p:nvSpPr>
        <p:spPr>
          <a:xfrm>
            <a:off x="8382000" y="200464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5" name="Google Shape;245;p8"/>
          <p:cNvSpPr txBox="1"/>
          <p:nvPr/>
        </p:nvSpPr>
        <p:spPr>
          <a:xfrm>
            <a:off x="7904124" y="2579970"/>
            <a:ext cx="1285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A1C 6.2%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Metformin only</a:t>
            </a:r>
            <a:endParaRPr/>
          </a:p>
        </p:txBody>
      </p:sp>
      <p:sp>
        <p:nvSpPr>
          <p:cNvPr id="246" name="Google Shape;246;p8"/>
          <p:cNvSpPr txBox="1"/>
          <p:nvPr/>
        </p:nvSpPr>
        <p:spPr>
          <a:xfrm>
            <a:off x="5264893" y="1465429"/>
            <a:ext cx="24923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Metformin, Ozempic (not tolerated)</a:t>
            </a:r>
            <a:endParaRPr/>
          </a:p>
        </p:txBody>
      </p:sp>
      <p:sp>
        <p:nvSpPr>
          <p:cNvPr id="247" name="Google Shape;247;p8"/>
          <p:cNvSpPr txBox="1"/>
          <p:nvPr/>
        </p:nvSpPr>
        <p:spPr>
          <a:xfrm>
            <a:off x="6125370" y="3032410"/>
            <a:ext cx="210422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Complications:</a:t>
            </a:r>
            <a:b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Neuropathy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 txBox="1"/>
          <p:nvPr/>
        </p:nvSpPr>
        <p:spPr>
          <a:xfrm>
            <a:off x="5099876" y="2229658"/>
            <a:ext cx="14289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/>
          </a:p>
        </p:txBody>
      </p:sp>
      <p:sp>
        <p:nvSpPr>
          <p:cNvPr id="249" name="Google Shape;249;p8"/>
          <p:cNvSpPr/>
          <p:nvPr/>
        </p:nvSpPr>
        <p:spPr>
          <a:xfrm>
            <a:off x="3080212" y="1996444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0" name="Google Shape;250;p8"/>
          <p:cNvSpPr/>
          <p:nvPr/>
        </p:nvSpPr>
        <p:spPr>
          <a:xfrm rot="-5400000">
            <a:off x="2670390" y="1144642"/>
            <a:ext cx="408757" cy="63652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1" name="Google Shape;251;p8"/>
          <p:cNvSpPr txBox="1"/>
          <p:nvPr/>
        </p:nvSpPr>
        <p:spPr>
          <a:xfrm>
            <a:off x="2456290" y="923750"/>
            <a:ext cx="228455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months later</a:t>
            </a:r>
            <a:endParaRPr/>
          </a:p>
        </p:txBody>
      </p:sp>
      <p:sp>
        <p:nvSpPr>
          <p:cNvPr id="252" name="Google Shape;252;p8"/>
          <p:cNvSpPr txBox="1"/>
          <p:nvPr/>
        </p:nvSpPr>
        <p:spPr>
          <a:xfrm>
            <a:off x="3207466" y="2692198"/>
            <a:ext cx="21042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Prednisone, Tacrolimus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426317" y="2955884"/>
            <a:ext cx="1016173" cy="1016173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24998" r="-24998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164000" y="3990787"/>
            <a:ext cx="1755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(not an actual patient)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 txBox="1">
            <a:spLocks noGrp="1"/>
          </p:cNvSpPr>
          <p:nvPr>
            <p:ph type="title"/>
          </p:nvPr>
        </p:nvSpPr>
        <p:spPr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3</a:t>
            </a:r>
            <a:endParaRPr/>
          </a:p>
        </p:txBody>
      </p:sp>
      <p:cxnSp>
        <p:nvCxnSpPr>
          <p:cNvPr id="261" name="Google Shape;261;p9"/>
          <p:cNvCxnSpPr>
            <a:stCxn id="262" idx="3"/>
          </p:cNvCxnSpPr>
          <p:nvPr/>
        </p:nvCxnSpPr>
        <p:spPr>
          <a:xfrm>
            <a:off x="1665674" y="2130007"/>
            <a:ext cx="7216500" cy="0"/>
          </a:xfrm>
          <a:prstGeom prst="straightConnector1">
            <a:avLst/>
          </a:prstGeom>
          <a:solidFill>
            <a:schemeClr val="accent1"/>
          </a:solidFill>
          <a:ln w="79375" cap="flat" cmpd="sng">
            <a:solidFill>
              <a:srgbClr val="F2F2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p9"/>
          <p:cNvSpPr/>
          <p:nvPr/>
        </p:nvSpPr>
        <p:spPr>
          <a:xfrm>
            <a:off x="2563880" y="199272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2" name="Google Shape;262;p9"/>
          <p:cNvSpPr txBox="1"/>
          <p:nvPr/>
        </p:nvSpPr>
        <p:spPr>
          <a:xfrm>
            <a:off x="43114" y="1899174"/>
            <a:ext cx="1622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51 yo man</a:t>
            </a:r>
            <a:endParaRPr/>
          </a:p>
        </p:txBody>
      </p:sp>
      <p:sp>
        <p:nvSpPr>
          <p:cNvPr id="264" name="Google Shape;264;p9"/>
          <p:cNvSpPr txBox="1"/>
          <p:nvPr/>
        </p:nvSpPr>
        <p:spPr>
          <a:xfrm>
            <a:off x="2126807" y="2230582"/>
            <a:ext cx="12396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2019: Liver tx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(HCC, HCV, alcoholic cirrhosis)</a:t>
            </a:r>
            <a:endParaRPr/>
          </a:p>
        </p:txBody>
      </p:sp>
      <p:sp>
        <p:nvSpPr>
          <p:cNvPr id="265" name="Google Shape;265;p9"/>
          <p:cNvSpPr txBox="1"/>
          <p:nvPr/>
        </p:nvSpPr>
        <p:spPr>
          <a:xfrm>
            <a:off x="3438398" y="1659668"/>
            <a:ext cx="2284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Sudden onset hyperglycemia           (A1C 9.3%), started insulin </a:t>
            </a: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5185171" y="199272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3901391" y="2215107"/>
            <a:ext cx="16805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/>
          </a:p>
        </p:txBody>
      </p:sp>
      <p:pic>
        <p:nvPicPr>
          <p:cNvPr id="268" name="Google Shape;268;p9" descr="Premium Vector | Human liver icon vector illustration isolated on white  background. Hepatic system organ, digest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8588" y="3088904"/>
            <a:ext cx="804064" cy="53506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 txBox="1"/>
          <p:nvPr/>
        </p:nvSpPr>
        <p:spPr>
          <a:xfrm>
            <a:off x="7620000" y="2524955"/>
            <a:ext cx="210422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A1C: 5.4% (normal)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8229599" y="2273995"/>
            <a:ext cx="11240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/>
          </a:p>
        </p:txBody>
      </p:sp>
      <p:sp>
        <p:nvSpPr>
          <p:cNvPr id="271" name="Google Shape;271;p9"/>
          <p:cNvSpPr/>
          <p:nvPr/>
        </p:nvSpPr>
        <p:spPr>
          <a:xfrm>
            <a:off x="8382000" y="2004642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4451468" y="2497332"/>
            <a:ext cx="169617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Metformin + Ozempic + Lifestyle --&gt; Stopped insulin</a:t>
            </a:r>
            <a:endParaRPr/>
          </a:p>
        </p:txBody>
      </p:sp>
      <p:sp>
        <p:nvSpPr>
          <p:cNvPr id="273" name="Google Shape;273;p9"/>
          <p:cNvSpPr txBox="1"/>
          <p:nvPr/>
        </p:nvSpPr>
        <p:spPr>
          <a:xfrm>
            <a:off x="6327103" y="2452995"/>
            <a:ext cx="210422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Complications:</a:t>
            </a:r>
            <a:b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4964255" y="2273995"/>
            <a:ext cx="14289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/>
          </a:p>
        </p:txBody>
      </p:sp>
      <p:sp>
        <p:nvSpPr>
          <p:cNvPr id="275" name="Google Shape;275;p9"/>
          <p:cNvSpPr/>
          <p:nvPr/>
        </p:nvSpPr>
        <p:spPr>
          <a:xfrm>
            <a:off x="4059996" y="1996447"/>
            <a:ext cx="228600" cy="228596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6" name="Google Shape;276;p9"/>
          <p:cNvSpPr/>
          <p:nvPr/>
        </p:nvSpPr>
        <p:spPr>
          <a:xfrm rot="-5400000">
            <a:off x="3173062" y="727347"/>
            <a:ext cx="408757" cy="1627122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7" name="Google Shape;277;p9"/>
          <p:cNvSpPr txBox="1"/>
          <p:nvPr/>
        </p:nvSpPr>
        <p:spPr>
          <a:xfrm>
            <a:off x="2839051" y="1061962"/>
            <a:ext cx="228455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years later</a:t>
            </a:r>
            <a:endParaRPr/>
          </a:p>
        </p:txBody>
      </p:sp>
      <p:sp>
        <p:nvSpPr>
          <p:cNvPr id="278" name="Google Shape;278;p9"/>
          <p:cNvSpPr txBox="1"/>
          <p:nvPr/>
        </p:nvSpPr>
        <p:spPr>
          <a:xfrm>
            <a:off x="4026782" y="3158363"/>
            <a:ext cx="169617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Tacrolimus</a:t>
            </a:r>
            <a:endParaRPr/>
          </a:p>
        </p:txBody>
      </p:sp>
      <p:sp>
        <p:nvSpPr>
          <p:cNvPr id="279" name="Google Shape;279;p9"/>
          <p:cNvSpPr/>
          <p:nvPr/>
        </p:nvSpPr>
        <p:spPr>
          <a:xfrm>
            <a:off x="291501" y="2952750"/>
            <a:ext cx="1016173" cy="1016173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24998" r="-24998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80" name="Google Shape;280;p9"/>
          <p:cNvSpPr txBox="1"/>
          <p:nvPr/>
        </p:nvSpPr>
        <p:spPr>
          <a:xfrm>
            <a:off x="124868" y="3979969"/>
            <a:ext cx="17556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(not an actual patient)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Microsoft Office PowerPoint</Application>
  <PresentationFormat>On-screen Show (16:9)</PresentationFormat>
  <Paragraphs>402</Paragraphs>
  <Slides>47</Slides>
  <Notes>47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Times</vt:lpstr>
      <vt:lpstr>Helvetica Neue</vt:lpstr>
      <vt:lpstr>Arial</vt:lpstr>
      <vt:lpstr>Calibri</vt:lpstr>
      <vt:lpstr>Gill Sans</vt:lpstr>
      <vt:lpstr>Office Theme</vt:lpstr>
      <vt:lpstr>Navigating Transplant-Related Diabetes</vt:lpstr>
      <vt:lpstr>What is diabetes?</vt:lpstr>
      <vt:lpstr>Symptoms and Complications</vt:lpstr>
      <vt:lpstr>Types of Diabetes</vt:lpstr>
      <vt:lpstr>Types of Diabetes</vt:lpstr>
      <vt:lpstr>3 Patients with history of  Liver Transplants</vt:lpstr>
      <vt:lpstr>Case 1</vt:lpstr>
      <vt:lpstr>Case 2</vt:lpstr>
      <vt:lpstr>Case 3</vt:lpstr>
      <vt:lpstr>3 Patients with history of Liver Transplants</vt:lpstr>
      <vt:lpstr>Post-transplant diabetes</vt:lpstr>
      <vt:lpstr>Diabetes &amp; Solid Organ Transplantation</vt:lpstr>
      <vt:lpstr>Definition and Nomenclature</vt:lpstr>
      <vt:lpstr>Incidence Rates of PTDM</vt:lpstr>
      <vt:lpstr>Risk Factors for PTDM</vt:lpstr>
      <vt:lpstr>Risk Factors for PTDM</vt:lpstr>
      <vt:lpstr>Health Implications of PTDM</vt:lpstr>
      <vt:lpstr>Immunosuppression Regimens</vt:lpstr>
      <vt:lpstr>Diagnostic Criteria for Diabetes</vt:lpstr>
      <vt:lpstr>PowerPoint Presentation</vt:lpstr>
      <vt:lpstr>Lifestyle Modifications</vt:lpstr>
      <vt:lpstr>Pharmacological Management</vt:lpstr>
      <vt:lpstr>Pharmacological Management</vt:lpstr>
      <vt:lpstr>Johns Hopkins Diabetes Prevention &amp;  Education Program</vt:lpstr>
      <vt:lpstr>Diabetes Prevention &amp; Education Program</vt:lpstr>
      <vt:lpstr>Background</vt:lpstr>
      <vt:lpstr>Diabetes Prevention Program</vt:lpstr>
      <vt:lpstr>Diabetes Prevention Program Randomized Trial N=3,234 persons at risk for diabetes</vt:lpstr>
      <vt:lpstr>DPP</vt:lpstr>
      <vt:lpstr>DPP</vt:lpstr>
      <vt:lpstr>DPP session overview 31 sessions over 12 months</vt:lpstr>
      <vt:lpstr>Brancati Center DPP participants  12 months</vt:lpstr>
      <vt:lpstr>DPP participant testimonials</vt:lpstr>
      <vt:lpstr>Diabetes Self-Management Training</vt:lpstr>
      <vt:lpstr>Diabetes Self-Management Training</vt:lpstr>
      <vt:lpstr>DSMT</vt:lpstr>
      <vt:lpstr>DSMT</vt:lpstr>
      <vt:lpstr>DSMT</vt:lpstr>
      <vt:lpstr>DSMT</vt:lpstr>
      <vt:lpstr>DSMT</vt:lpstr>
      <vt:lpstr>Diabetes Medications</vt:lpstr>
      <vt:lpstr>Diabetes Technologies</vt:lpstr>
      <vt:lpstr>Diabetes Technologies</vt:lpstr>
      <vt:lpstr>DSMT: Total Encounters</vt:lpstr>
      <vt:lpstr>DSMT: Clinical Outcome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Nestoras Mathioudakis</dc:creator>
  <cp:lastModifiedBy>Michele Gregory-Maren</cp:lastModifiedBy>
  <cp:revision>1</cp:revision>
  <dcterms:created xsi:type="dcterms:W3CDTF">2024-08-08T18:59:09Z</dcterms:created>
  <dcterms:modified xsi:type="dcterms:W3CDTF">2024-08-10T16:15:47Z</dcterms:modified>
</cp:coreProperties>
</file>