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9" r:id="rId2"/>
    <p:sldId id="266" r:id="rId3"/>
    <p:sldId id="265" r:id="rId4"/>
    <p:sldId id="267" r:id="rId5"/>
    <p:sldId id="268" r:id="rId6"/>
    <p:sldId id="260" r:id="rId7"/>
    <p:sldId id="261" r:id="rId8"/>
    <p:sldId id="270" r:id="rId9"/>
    <p:sldId id="271" r:id="rId10"/>
    <p:sldId id="262" r:id="rId11"/>
    <p:sldId id="263" r:id="rId12"/>
    <p:sldId id="272" r:id="rId13"/>
    <p:sldId id="269" r:id="rId14"/>
    <p:sldId id="273" r:id="rId15"/>
    <p:sldId id="274" r:id="rId16"/>
    <p:sldId id="275" r:id="rId1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75" d="100"/>
          <a:sy n="75" d="100"/>
        </p:scale>
        <p:origin x="6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91CE-E515-48B4-B2CC-F9550534FA52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1AF8-FCCA-44BA-BA57-01474288E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49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91CE-E515-48B4-B2CC-F9550534FA52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1AF8-FCCA-44BA-BA57-01474288E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234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91CE-E515-48B4-B2CC-F9550534FA52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1AF8-FCCA-44BA-BA57-01474288E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17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91CE-E515-48B4-B2CC-F9550534FA52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1AF8-FCCA-44BA-BA57-01474288E38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9393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91CE-E515-48B4-B2CC-F9550534FA52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1AF8-FCCA-44BA-BA57-01474288E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73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91CE-E515-48B4-B2CC-F9550534FA52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1AF8-FCCA-44BA-BA57-01474288E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0419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91CE-E515-48B4-B2CC-F9550534FA52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1AF8-FCCA-44BA-BA57-01474288E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03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91CE-E515-48B4-B2CC-F9550534FA52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1AF8-FCCA-44BA-BA57-01474288E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466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91CE-E515-48B4-B2CC-F9550534FA52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1AF8-FCCA-44BA-BA57-01474288E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89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91CE-E515-48B4-B2CC-F9550534FA52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1AF8-FCCA-44BA-BA57-01474288E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59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91CE-E515-48B4-B2CC-F9550534FA52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1AF8-FCCA-44BA-BA57-01474288E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49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91CE-E515-48B4-B2CC-F9550534FA52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1AF8-FCCA-44BA-BA57-01474288E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8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91CE-E515-48B4-B2CC-F9550534FA52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1AF8-FCCA-44BA-BA57-01474288E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365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91CE-E515-48B4-B2CC-F9550534FA52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1AF8-FCCA-44BA-BA57-01474288E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047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91CE-E515-48B4-B2CC-F9550534FA52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1AF8-FCCA-44BA-BA57-01474288E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010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91CE-E515-48B4-B2CC-F9550534FA52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1AF8-FCCA-44BA-BA57-01474288E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56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91CE-E515-48B4-B2CC-F9550534FA52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1AF8-FCCA-44BA-BA57-01474288E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74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291CE-E515-48B4-B2CC-F9550534FA52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41AF8-FCCA-44BA-BA57-01474288E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555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6E0F0-D508-4E00-A6C0-6AC5DABF1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52373"/>
            <a:ext cx="10515600" cy="4195482"/>
          </a:xfrm>
        </p:spPr>
        <p:txBody>
          <a:bodyPr/>
          <a:lstStyle/>
          <a:p>
            <a:pPr algn="ctr"/>
            <a:r>
              <a:rPr lang="en-US" sz="8800" dirty="0"/>
              <a:t>Caregivers, our overlooked patients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2710F-5230-49AA-9DA5-22595BE81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897197" cy="419548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310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12489-688A-417B-A8C3-9D8F9C478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47482"/>
          </a:xfrm>
        </p:spPr>
        <p:txBody>
          <a:bodyPr/>
          <a:lstStyle/>
          <a:p>
            <a:pPr algn="ctr"/>
            <a:r>
              <a:rPr lang="en-US" dirty="0"/>
              <a:t>Suggestions for coping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F706B-7591-4019-9BDC-D53D4EFD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2013" y="1600200"/>
            <a:ext cx="6834187" cy="5156200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/>
              <a:t>Ask for help - talk to the social worker at the transplant center or hospital, pastor or rabbi, physician, relative or friend.</a:t>
            </a:r>
          </a:p>
          <a:p>
            <a:r>
              <a:rPr lang="en-US" sz="9600" dirty="0"/>
              <a:t>Seek support through established programs: National Family Caregiver Support Program.</a:t>
            </a:r>
          </a:p>
          <a:p>
            <a:r>
              <a:rPr lang="en-US" sz="9600" dirty="0"/>
              <a:t>Join a support group</a:t>
            </a:r>
          </a:p>
          <a:p>
            <a:r>
              <a:rPr lang="en-US" sz="9600" dirty="0"/>
              <a:t>Inquire about employer programs (FMLA,</a:t>
            </a:r>
          </a:p>
          <a:p>
            <a:pPr marL="0" indent="0">
              <a:buNone/>
            </a:pPr>
            <a:r>
              <a:rPr lang="en-US" sz="9600" dirty="0"/>
              <a:t>    work accommodations, flexible schedule, etc.)</a:t>
            </a:r>
          </a:p>
          <a:p>
            <a:r>
              <a:rPr lang="en-US" sz="9600" dirty="0"/>
              <a:t>Allow yourself to feel emotions, even the negative ones.</a:t>
            </a:r>
          </a:p>
          <a:p>
            <a:endParaRPr lang="en-US" sz="9600" dirty="0"/>
          </a:p>
          <a:p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DFB3B11-3386-4FB0-835F-DBA8E385F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727200"/>
            <a:ext cx="3708398" cy="374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3783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48317-15D5-4486-BB13-F39453A8D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More tips for coping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4D953-0B4B-4852-A5BE-96A57BEEA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92624"/>
            <a:ext cx="8946541" cy="4755775"/>
          </a:xfrm>
        </p:spPr>
        <p:txBody>
          <a:bodyPr>
            <a:normAutofit/>
          </a:bodyPr>
          <a:lstStyle/>
          <a:p>
            <a:r>
              <a:rPr lang="en-US" sz="2800" dirty="0"/>
              <a:t>Consider talking to a counselor or therapist.</a:t>
            </a:r>
          </a:p>
          <a:p>
            <a:r>
              <a:rPr lang="en-US" sz="2800" dirty="0"/>
              <a:t>Look into outside help to assist with caregiving such as hiring help (if you have the resources).</a:t>
            </a:r>
          </a:p>
          <a:p>
            <a:r>
              <a:rPr lang="en-US" sz="2800" dirty="0"/>
              <a:t>Be able to say ‘no’.</a:t>
            </a:r>
          </a:p>
          <a:p>
            <a:r>
              <a:rPr lang="en-US" sz="2800" dirty="0"/>
              <a:t>Allow others to help.</a:t>
            </a:r>
          </a:p>
          <a:p>
            <a:r>
              <a:rPr lang="en-US" sz="2800" dirty="0"/>
              <a:t>Appoint someone to provide updates or set up an online tool such as </a:t>
            </a:r>
            <a:r>
              <a:rPr lang="en-US" sz="2800" dirty="0" err="1"/>
              <a:t>Lotsa</a:t>
            </a:r>
            <a:r>
              <a:rPr lang="en-US" sz="2800"/>
              <a:t> Helping Hands.</a:t>
            </a:r>
            <a:endParaRPr lang="en-US" sz="2800" dirty="0"/>
          </a:p>
          <a:p>
            <a:r>
              <a:rPr lang="en-US" sz="2800" dirty="0"/>
              <a:t>Take time for yourself every day (go for a walk, exercise, talk to a friend, listen to music).</a:t>
            </a:r>
          </a:p>
        </p:txBody>
      </p:sp>
    </p:spTree>
    <p:extLst>
      <p:ext uri="{BB962C8B-B14F-4D97-AF65-F5344CB8AC3E}">
        <p14:creationId xmlns:p14="http://schemas.microsoft.com/office/powerpoint/2010/main" val="1464926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90A21-CBBD-460B-AFAD-ACA801C06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2620682"/>
          </a:xfrm>
        </p:spPr>
        <p:txBody>
          <a:bodyPr/>
          <a:lstStyle/>
          <a:p>
            <a:endParaRPr lang="en-US" sz="2400" b="1" dirty="0">
              <a:highlight>
                <a:srgbClr val="000000"/>
              </a:highlight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54F1CDA-CA8C-432D-9953-1D95EA611C9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447" y="1062319"/>
            <a:ext cx="9749117" cy="45316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4123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91579-93C5-4362-B455-95474315C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Resources for Caregivers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108AA-2150-4C58-BF8F-32A7112E3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38836"/>
            <a:ext cx="8946541" cy="4809564"/>
          </a:xfrm>
        </p:spPr>
        <p:txBody>
          <a:bodyPr/>
          <a:lstStyle/>
          <a:p>
            <a:r>
              <a:rPr lang="en-US" sz="2400" dirty="0"/>
              <a:t>Called to Care, National Caregivers Association, Caregiver Action Network, Department on Aging</a:t>
            </a:r>
          </a:p>
          <a:p>
            <a:pPr marL="0" indent="0">
              <a:buNone/>
            </a:pPr>
            <a:r>
              <a:rPr lang="en-US" sz="2400" dirty="0"/>
              <a:t>    Offers information about grants, support groups,       	respite care, housing modification and repairs, </a:t>
            </a:r>
          </a:p>
          <a:p>
            <a:pPr marL="0" indent="0">
              <a:buNone/>
            </a:pPr>
            <a:r>
              <a:rPr lang="en-US" sz="2400" dirty="0"/>
              <a:t>	legal services, counseling, meals.</a:t>
            </a:r>
          </a:p>
          <a:p>
            <a:r>
              <a:rPr lang="en-US" sz="2400" dirty="0"/>
              <a:t> Caregiver compensation – contact your local Medicaid Office, Veterans Department. Some Long Term Care Insurance policies will pay caregivers. </a:t>
            </a:r>
          </a:p>
          <a:p>
            <a:r>
              <a:rPr lang="en-US" sz="2400" dirty="0" err="1"/>
              <a:t>Lotsa</a:t>
            </a:r>
            <a:r>
              <a:rPr lang="en-US" sz="2400" dirty="0"/>
              <a:t> Helping Hands – online tool to assist caregivers and patients with coordinating care.</a:t>
            </a:r>
          </a:p>
          <a:p>
            <a:r>
              <a:rPr lang="en-US" sz="2400" dirty="0"/>
              <a:t>National Kidney Foundation, TRIO</a:t>
            </a:r>
          </a:p>
          <a:p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829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82F68-6C00-4FB6-B5BC-1025B2C25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/>
              <a:t>Local Maryland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89D30-B571-4AA9-8A8B-1F417738B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13648"/>
            <a:ext cx="8946541" cy="4634752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The Maryland Family Caregiver Support Program (through MD Department of Aging)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Must meet specific eligibility criteria to qualify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Available services:</a:t>
            </a:r>
          </a:p>
          <a:p>
            <a:pPr marL="0" indent="0">
              <a:buNone/>
            </a:pPr>
            <a:r>
              <a:rPr lang="en-US" dirty="0"/>
              <a:t>     Legal and/or financial guidance</a:t>
            </a:r>
          </a:p>
          <a:p>
            <a:pPr marL="0" indent="0">
              <a:buNone/>
            </a:pPr>
            <a:r>
              <a:rPr lang="en-US" dirty="0"/>
              <a:t>     Home modifications or repairs</a:t>
            </a:r>
          </a:p>
          <a:p>
            <a:pPr marL="0" indent="0">
              <a:buNone/>
            </a:pPr>
            <a:r>
              <a:rPr lang="en-US" dirty="0"/>
              <a:t>     Transportation services</a:t>
            </a:r>
          </a:p>
          <a:p>
            <a:pPr marL="0" indent="0">
              <a:buNone/>
            </a:pPr>
            <a:r>
              <a:rPr lang="en-US" dirty="0"/>
              <a:t>     Personal Care</a:t>
            </a:r>
          </a:p>
          <a:p>
            <a:pPr marL="0" indent="0">
              <a:buNone/>
            </a:pPr>
            <a:r>
              <a:rPr lang="en-US" dirty="0"/>
              <a:t>     Nutritional services </a:t>
            </a:r>
          </a:p>
          <a:p>
            <a:pPr marL="0" indent="0">
              <a:buNone/>
            </a:pPr>
            <a:r>
              <a:rPr lang="en-US" dirty="0"/>
              <a:t>     Assistive Equipment and/or supplies</a:t>
            </a:r>
          </a:p>
          <a:p>
            <a:pPr marL="0" indent="0">
              <a:buNone/>
            </a:pPr>
            <a:r>
              <a:rPr lang="en-US" dirty="0"/>
              <a:t>     Grants (respite care or reimbursement for expenses)</a:t>
            </a:r>
          </a:p>
        </p:txBody>
      </p:sp>
    </p:spTree>
    <p:extLst>
      <p:ext uri="{BB962C8B-B14F-4D97-AF65-F5344CB8AC3E}">
        <p14:creationId xmlns:p14="http://schemas.microsoft.com/office/powerpoint/2010/main" val="4092900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EA2E0-E562-49D5-A3EA-D6B718B14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‘Called to Care’ through </a:t>
            </a:r>
            <a:br>
              <a:rPr lang="en-US" dirty="0"/>
            </a:br>
            <a:r>
              <a:rPr lang="en-US" dirty="0"/>
              <a:t>Johns Hopkins Bayview Hospital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1480-F648-4CF4-B456-C9EE3AE9F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213" y="2052918"/>
            <a:ext cx="7291387" cy="4195481"/>
          </a:xfrm>
        </p:spPr>
        <p:txBody>
          <a:bodyPr>
            <a:normAutofit/>
          </a:bodyPr>
          <a:lstStyle/>
          <a:p>
            <a:r>
              <a:rPr lang="en-US" sz="2800" dirty="0"/>
              <a:t>Program that supports the needs of caregivers through support groups and events, legal consultation, referral to resources, education, meals, counseling, benefits check.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841721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AB67D-68F8-4945-BEFB-FB7CCE788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511" y="452718"/>
            <a:ext cx="9404723" cy="956982"/>
          </a:xfrm>
        </p:spPr>
        <p:txBody>
          <a:bodyPr/>
          <a:lstStyle/>
          <a:p>
            <a:pPr algn="ctr"/>
            <a:r>
              <a:rPr lang="en-US" dirty="0"/>
              <a:t>Resource Guide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D9904-7EE8-486B-9D7F-CCE11E76C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257300"/>
            <a:ext cx="8946541" cy="5452782"/>
          </a:xfrm>
        </p:spPr>
        <p:txBody>
          <a:bodyPr/>
          <a:lstStyle/>
          <a:p>
            <a:r>
              <a:rPr lang="en-US" dirty="0"/>
              <a:t>TRIO: Trioweb.org</a:t>
            </a:r>
          </a:p>
          <a:p>
            <a:r>
              <a:rPr lang="en-US" dirty="0"/>
              <a:t>National Kidney Foundation: kidney.org, 800-622-9010</a:t>
            </a:r>
          </a:p>
          <a:p>
            <a:r>
              <a:rPr lang="en-US" dirty="0"/>
              <a:t>The National Family Caregiver Support Program: Maryland Department of Aging –aging.maryland.gov, 410-767-1100</a:t>
            </a:r>
          </a:p>
          <a:p>
            <a:r>
              <a:rPr lang="en-US" dirty="0"/>
              <a:t>Called to Care: 410-550-1660</a:t>
            </a:r>
          </a:p>
          <a:p>
            <a:r>
              <a:rPr lang="en-US" dirty="0"/>
              <a:t>Gift of Life Howie’s House: Caregiver of Lifeline Program: giftoflifehowieshouse.org, 267-546-9800</a:t>
            </a:r>
          </a:p>
          <a:p>
            <a:r>
              <a:rPr lang="en-US" dirty="0" err="1"/>
              <a:t>Lotsa</a:t>
            </a:r>
            <a:r>
              <a:rPr lang="en-US" dirty="0"/>
              <a:t> Helping Hands: lotsahelpinghands.com, contactus@lotsahelpinghands.com</a:t>
            </a:r>
          </a:p>
          <a:p>
            <a:r>
              <a:rPr lang="en-US" dirty="0"/>
              <a:t>Caregiver Action Network: caregiveraction.org, 855-227-3640</a:t>
            </a:r>
          </a:p>
          <a:p>
            <a:pPr marL="0" indent="0">
              <a:buNone/>
            </a:pPr>
            <a:r>
              <a:rPr lang="en-US"/>
              <a:t>     Meals </a:t>
            </a:r>
            <a:r>
              <a:rPr lang="en-US" dirty="0"/>
              <a:t>on Wheels: mealsonwheelsamerica.org, 1-888-998-6325</a:t>
            </a:r>
          </a:p>
          <a:p>
            <a:r>
              <a:rPr lang="en-US" dirty="0"/>
              <a:t>211 – www.211.org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581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F29DF-1E97-4DEC-B994-AD5196EAA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88155"/>
          </a:xfrm>
        </p:spPr>
        <p:txBody>
          <a:bodyPr/>
          <a:lstStyle/>
          <a:p>
            <a:pPr algn="ctr"/>
            <a:r>
              <a:rPr lang="en-US" dirty="0"/>
              <a:t>Definition of a caregiver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F6612-FC7A-4696-B1B8-7C37206CE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3" y="1514764"/>
            <a:ext cx="8701087" cy="47336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Caregivers provide assistance to a family member or friend with tasks of daily living and/or emotional support.  </a:t>
            </a:r>
          </a:p>
          <a:p>
            <a:endParaRPr lang="en-US" sz="2000" dirty="0"/>
          </a:p>
          <a:p>
            <a:r>
              <a:rPr lang="en-US" sz="2000" dirty="0"/>
              <a:t>play a critical role in our healthcare system. According to a recent AARP survey (2020) - there are 50 million unpaid caregivers in our country.</a:t>
            </a:r>
          </a:p>
          <a:p>
            <a:r>
              <a:rPr lang="en-US" dirty="0"/>
              <a:t>make a significant difference in the quality of someone’s life.</a:t>
            </a:r>
          </a:p>
          <a:p>
            <a:r>
              <a:rPr lang="en-US" dirty="0"/>
              <a:t> allows many people to remain in their homes in the community.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373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532D2-1F97-4967-8E98-91AF7EF72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There are only four kinds of people in this world: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Those who have been caregivers, those who are currently caregivers, those who will be caregivers and those who will need caregivers.</a:t>
            </a:r>
            <a:br>
              <a:rPr lang="en-US" sz="3200" dirty="0"/>
            </a:br>
            <a:r>
              <a:rPr lang="en-US" sz="3200" dirty="0"/>
              <a:t>Caregiving is universal.</a:t>
            </a:r>
            <a:br>
              <a:rPr lang="en-US" sz="3200" dirty="0"/>
            </a:br>
            <a:br>
              <a:rPr lang="en-US" sz="3200" dirty="0"/>
            </a:br>
            <a:r>
              <a:rPr lang="en-US" sz="3600" dirty="0"/>
              <a:t>-</a:t>
            </a:r>
            <a:r>
              <a:rPr lang="en-US" sz="2000" dirty="0"/>
              <a:t>Rosalyn Carter, former First Lady of the U.S.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86691-425A-4E26-ABC1-A5D42B192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945" y="2052919"/>
            <a:ext cx="9504909" cy="348889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795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930E6-3951-4D9F-9299-3889A1227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Caregiving is a public health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95AE2-6BFC-439D-A426-BC35FEB39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Caregivers often go unrecognized and are under appreciated despite benefits to economy.</a:t>
            </a:r>
          </a:p>
          <a:p>
            <a:r>
              <a:rPr lang="en-US" dirty="0"/>
              <a:t>The COVID 19 Pandemic heightened the need for caregiving.</a:t>
            </a:r>
          </a:p>
          <a:p>
            <a:r>
              <a:rPr lang="en-US" dirty="0"/>
              <a:t>Ability to maintain employment may be impacted.</a:t>
            </a:r>
          </a:p>
          <a:p>
            <a:r>
              <a:rPr lang="en-US" dirty="0"/>
              <a:t>Family Medical Leave Act – often unpaid.</a:t>
            </a:r>
          </a:p>
          <a:p>
            <a:r>
              <a:rPr lang="en-US" dirty="0"/>
              <a:t>Not enough awareness about available programs and resources to assist caregivers.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027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3D555-8374-46D8-B4A7-86C1C79D0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Critical role of caregivers during transplant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5BAA0-D485-44C3-9761-11ED275C3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care plan is required in order to be approved for a transplant.</a:t>
            </a:r>
          </a:p>
          <a:p>
            <a:r>
              <a:rPr lang="en-US" dirty="0"/>
              <a:t>Caregivers are often already providing support prior to the transplant (going to appointments, picking up more responsibilities).</a:t>
            </a:r>
          </a:p>
          <a:p>
            <a:r>
              <a:rPr lang="en-US" dirty="0"/>
              <a:t>After transplant provide help with managing multiple medications, meals, housekeeping and general support (child care, pet sitting, other caregiving responsibilities).</a:t>
            </a:r>
          </a:p>
          <a:p>
            <a:r>
              <a:rPr lang="en-US" dirty="0"/>
              <a:t>Providing transportation to follow up appointments and labs. </a:t>
            </a:r>
          </a:p>
          <a:p>
            <a:r>
              <a:rPr lang="en-US" dirty="0"/>
              <a:t>Advocacy and communication with the transplant team.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685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D63CE-02CF-4763-AA97-722BA958A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Normal responses to caregiving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61BEF-CECE-48DC-8AA1-83B75A53C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3" y="2052918"/>
            <a:ext cx="6184993" cy="3245223"/>
          </a:xfrm>
        </p:spPr>
        <p:txBody>
          <a:bodyPr>
            <a:normAutofit/>
          </a:bodyPr>
          <a:lstStyle/>
          <a:p>
            <a:r>
              <a:rPr lang="en-US" dirty="0"/>
              <a:t>Feeling overwhelmed</a:t>
            </a:r>
          </a:p>
          <a:p>
            <a:r>
              <a:rPr lang="en-US" dirty="0"/>
              <a:t>Fear, anxiety, restlessness</a:t>
            </a:r>
          </a:p>
          <a:p>
            <a:r>
              <a:rPr lang="en-US" dirty="0"/>
              <a:t>Anger and frustration (why is this happening to my loved one? To me?)</a:t>
            </a:r>
          </a:p>
          <a:p>
            <a:r>
              <a:rPr lang="en-US" dirty="0"/>
              <a:t>Guilt (I’m healthy but my loved one is ill).</a:t>
            </a:r>
          </a:p>
          <a:p>
            <a:r>
              <a:rPr lang="en-US" dirty="0"/>
              <a:t>Resentful (this wasn’t how I envisioned my life).</a:t>
            </a:r>
          </a:p>
          <a:p>
            <a:r>
              <a:rPr lang="en-US" dirty="0"/>
              <a:t>Feeling a sense of loss or grief (for my old life).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Clip Art Caregiver Burden Illustration - Caregivers Transparent PNG | Cute  wallpapers, Clip art, Illustration">
            <a:extLst>
              <a:ext uri="{FF2B5EF4-FFF2-40B4-BE49-F238E27FC236}">
                <a16:creationId xmlns:a16="http://schemas.microsoft.com/office/drawing/2014/main" id="{0CE90A6B-3D82-4901-A3A0-F03C795045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776" y="1627094"/>
            <a:ext cx="4424083" cy="4518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2819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1138F-7BB5-487E-B854-9F8195A7F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Caregiver stress or burnout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09EB9-3524-4C18-91C9-5F988778C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06072"/>
            <a:ext cx="8946541" cy="3765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 condition that strongly manifests exhaustion, anger, rage or guilt resulting from unrelieved caring for a chronically ill patient.</a:t>
            </a:r>
          </a:p>
          <a:p>
            <a:pPr marL="0" indent="0">
              <a:buNone/>
            </a:pPr>
            <a:r>
              <a:rPr lang="en-US" sz="2400" dirty="0"/>
              <a:t>- Wikipedia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85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C4E63-1180-40CD-B7F9-A342DA6E9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4401670"/>
          </a:xfrm>
        </p:spPr>
        <p:txBody>
          <a:bodyPr/>
          <a:lstStyle/>
          <a:p>
            <a:r>
              <a:rPr lang="en-US" sz="3600" dirty="0"/>
              <a:t>“it becomes the absence of emotion – </a:t>
            </a:r>
            <a:br>
              <a:rPr lang="en-US" sz="3600" dirty="0"/>
            </a:br>
            <a:r>
              <a:rPr lang="en-US" sz="3600" dirty="0"/>
              <a:t>a feeling of being beaten down by circumstances so thoroughly, or so often, that you aren’t able to get back up”.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-</a:t>
            </a:r>
            <a:r>
              <a:rPr lang="en-US" sz="2400" dirty="0"/>
              <a:t>Laurel Wittman, President of Well Spouse </a:t>
            </a:r>
            <a:r>
              <a:rPr lang="en-US" sz="2400" dirty="0" err="1"/>
              <a:t>Assiocation</a:t>
            </a:r>
            <a:endParaRPr lang="en-US" sz="4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7285BA-93A4-4199-8A24-49781C46B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259" y="5109882"/>
            <a:ext cx="11201399" cy="42731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715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51D26-D4C3-4DC9-869A-EB079EE2E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Signs of caregiver stress</a:t>
            </a:r>
          </a:p>
        </p:txBody>
      </p:sp>
      <p:pic>
        <p:nvPicPr>
          <p:cNvPr id="2050" name="Picture 2" descr="Caregiving Burnout: What It Is and How to Talk About It">
            <a:extLst>
              <a:ext uri="{FF2B5EF4-FFF2-40B4-BE49-F238E27FC236}">
                <a16:creationId xmlns:a16="http://schemas.microsoft.com/office/drawing/2014/main" id="{235389C4-8119-4C20-97C1-0AC03D3BDF5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1" y="1244600"/>
            <a:ext cx="8102600" cy="473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15283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Caregivers – our overlooked patients</Template>
  <TotalTime>11</TotalTime>
  <Words>859</Words>
  <Application>Microsoft Office PowerPoint</Application>
  <PresentationFormat>Widescreen</PresentationFormat>
  <Paragraphs>76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Century Gothic</vt:lpstr>
      <vt:lpstr>Wingdings</vt:lpstr>
      <vt:lpstr>Wingdings 3</vt:lpstr>
      <vt:lpstr>Ion</vt:lpstr>
      <vt:lpstr>Caregivers, our overlooked patients</vt:lpstr>
      <vt:lpstr>Definition of a caregiver</vt:lpstr>
      <vt:lpstr>There are only four kinds of people in this world:  Those who have been caregivers, those who are currently caregivers, those who will be caregivers and those who will need caregivers. Caregiving is universal.  -Rosalyn Carter, former First Lady of the U.S.</vt:lpstr>
      <vt:lpstr>Caregiving is a public health issue</vt:lpstr>
      <vt:lpstr> Critical role of caregivers during transplant process</vt:lpstr>
      <vt:lpstr>Normal responses to caregiving </vt:lpstr>
      <vt:lpstr>Caregiver stress or burnout</vt:lpstr>
      <vt:lpstr>“it becomes the absence of emotion –  a feeling of being beaten down by circumstances so thoroughly, or so often, that you aren’t able to get back up”.  -Laurel Wittman, President of Well Spouse Assiocation</vt:lpstr>
      <vt:lpstr>Signs of caregiver stress</vt:lpstr>
      <vt:lpstr>Suggestions for coping</vt:lpstr>
      <vt:lpstr>More tips for coping</vt:lpstr>
      <vt:lpstr>PowerPoint Presentation</vt:lpstr>
      <vt:lpstr>Resources for Caregivers</vt:lpstr>
      <vt:lpstr>Local Maryland Resources</vt:lpstr>
      <vt:lpstr>‘Called to Care’ through  Johns Hopkins Bayview Hospital</vt:lpstr>
      <vt:lpstr>Resource Guide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Caregivers, our overlooked patients</dc:title>
  <dc:creator>Rochelle Blum</dc:creator>
  <cp:lastModifiedBy>Rochelle Blum</cp:lastModifiedBy>
  <cp:revision>3</cp:revision>
  <cp:lastPrinted>2024-01-05T14:39:38Z</cp:lastPrinted>
  <dcterms:created xsi:type="dcterms:W3CDTF">2024-01-10T14:44:27Z</dcterms:created>
  <dcterms:modified xsi:type="dcterms:W3CDTF">2024-01-11T19:41:05Z</dcterms:modified>
</cp:coreProperties>
</file>