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84" r:id="rId6"/>
    <p:sldId id="264" r:id="rId7"/>
    <p:sldId id="271" r:id="rId8"/>
    <p:sldId id="274" r:id="rId9"/>
    <p:sldId id="269" r:id="rId10"/>
    <p:sldId id="275" r:id="rId11"/>
    <p:sldId id="267" r:id="rId12"/>
    <p:sldId id="272" r:id="rId13"/>
    <p:sldId id="283" r:id="rId14"/>
    <p:sldId id="273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8FBC0A8-21B3-4EDE-825A-DBFC880138D5}">
          <p14:sldIdLst>
            <p14:sldId id="256"/>
            <p14:sldId id="257"/>
            <p14:sldId id="258"/>
            <p14:sldId id="268"/>
            <p14:sldId id="284"/>
            <p14:sldId id="264"/>
            <p14:sldId id="271"/>
            <p14:sldId id="274"/>
            <p14:sldId id="269"/>
            <p14:sldId id="275"/>
            <p14:sldId id="267"/>
            <p14:sldId id="272"/>
            <p14:sldId id="283"/>
            <p14:sldId id="273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Bell" initials="CB" lastIdx="1" clrIdx="0">
    <p:extLst>
      <p:ext uri="{19B8F6BF-5375-455C-9EA6-DF929625EA0E}">
        <p15:presenceInfo xmlns:p15="http://schemas.microsoft.com/office/powerpoint/2012/main" userId="ff072919497230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99"/>
    <a:srgbClr val="FF3399"/>
    <a:srgbClr val="7833AB"/>
    <a:srgbClr val="E6E6E6"/>
    <a:srgbClr val="FE6130"/>
    <a:srgbClr val="E6BEFE"/>
    <a:srgbClr val="FF99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outlineViewPr>
    <p:cViewPr>
      <p:scale>
        <a:sx n="33" d="100"/>
        <a:sy n="33" d="100"/>
      </p:scale>
      <p:origin x="0" y="-128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C4649-2B00-4A69-AB2E-4E10FF284D5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DAA4E-67C8-4FCC-B1FA-088C6E68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3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92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5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2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39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3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3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8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0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9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7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87AB-2D40-48BA-A0D5-E7C7F5C48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54D54-8E1D-40E8-A673-BE2B2954F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975B9-AB4B-4558-90AE-9D9CDDB0F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January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9B4BE-8380-4073-B3DF-2B0CE92C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3C6C-A47B-4DCB-ACFC-8CE44723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5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60CE-91BD-4B6E-92FD-5BF24DDC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E8C9C-10A6-4E05-B5E4-1C6032C5E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37294-24D4-4A28-A629-0CC77C7F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January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CD74E-066E-406B-A6B1-D0C06838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75FD7-A607-4EB5-AF37-43BBA403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4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F837F-43DF-487D-B7B8-C1D5D121D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2871A-C77D-461A-9981-DB1CA977D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2467-6C9B-4745-A120-706532D3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January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845A-9052-4CB3-992B-AC871F88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06E30-74DC-4C3E-8EEB-51F4EC60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1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168D-3354-4519-AEDB-625814C0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E1F23-FA2F-4565-8417-C1AD3ED6A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7F6B1-FF61-4419-8B97-5F097D74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January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05683-DAF4-4B03-AB5C-B5C3E423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F587-84EA-4BFA-91E9-26379107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3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C117-6C48-4A78-8544-704D80F2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A3B59-65D1-4A09-995A-7A03C1880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D33C3-6DB5-439D-9CAE-5BAD3B79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January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11936-9C82-475D-8595-53AE9DC5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8B91E-B675-4988-AF7E-2A109C7E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6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0ACE-710A-42FB-B15D-1DBF5A32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5FE3F-2B94-499D-8751-1A2445564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BFC96-E48E-400A-B9ED-29F6B1327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CF567-95A0-4344-8C17-0E60DC841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January 23,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669B8-E8CB-4E7C-A086-EAC61812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A0EA4-9FCE-4F80-8272-CC511C7A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1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D885-E6A5-4EDC-8540-1A7C10D9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E16CA-8CE2-4752-A4A7-18176A80B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851DB-634A-4600-96D5-9519A9179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43D736-1FF5-439F-914F-7790405BE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328702-8FDA-4FAA-942B-92D4B465A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56596-5734-4472-8FB6-1ECBCC51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January 23,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488EE-EB43-4BB1-9BC0-77C5EA8A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933E5-33C7-49FC-9CDB-9C92DEB3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6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58A2-7B87-49E4-85E4-B652461C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929C6-DFC3-4BF6-AEE2-AC9097F78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January 23,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74887-9FEC-430D-8F22-CB99CD4C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FCC90-53A4-4E78-951B-6529D483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7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4C337-A87C-426E-8A96-309D5E57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January 23,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F05B8-F040-48CA-8F92-8C5870D2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54625-42EA-41B9-9F31-9737CE28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3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08AAB-F647-4795-879C-5EC0834B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654B9-9829-4359-9C58-ED6534D91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74E6A-69FB-4D4F-9D5E-DDDAC9906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1E987-3BE0-4391-A634-B591CF57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January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BC1BA-E195-4881-A804-58D6E871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9930E-7EA5-47BF-B582-47550C24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3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8773-1E7E-4DF7-A1AA-E483E37F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0D77E-B124-4FE1-96B7-8653897AD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CC01C-B68F-4DD3-96A1-9722C386B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89067-0F57-469B-8B6A-CCFDEC04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January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4EC44-DD50-422F-B725-AA51C53A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CA243-5853-4A49-A75E-B4F2D205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2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E4BB7E-D33F-40A1-B5FA-8C529034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B77FB-4300-421E-B904-A7BB3CAA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28385-7500-4FA0-AEF4-1330665CC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January 23,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D0EBD-D1C4-4DC0-87D4-E7E93B28C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99256-AE91-46E0-B94A-98F5FA9A8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995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395F6A-E5CA-4F59-A5D4-9883D47A3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9772" r="39442" b="30745"/>
          <a:stretch/>
        </p:blipFill>
        <p:spPr>
          <a:xfrm>
            <a:off x="8193433" y="1838718"/>
            <a:ext cx="3344638" cy="318010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E03238E-092A-4223-B3BE-B96AD82056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16848" r="12936" b="14476"/>
          <a:stretch/>
        </p:blipFill>
        <p:spPr>
          <a:xfrm>
            <a:off x="10806901" y="5972370"/>
            <a:ext cx="959925" cy="599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3C9C7A4-9F06-42D0-9086-9E66B4B17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389" y="3430303"/>
            <a:ext cx="4171785" cy="442524"/>
          </a:xfrm>
        </p:spPr>
        <p:txBody>
          <a:bodyPr anchor="t">
            <a:normAutofit/>
          </a:bodyPr>
          <a:lstStyle/>
          <a:p>
            <a:pPr algn="r"/>
            <a:r>
              <a:rPr lang="en-US" dirty="0">
                <a:solidFill>
                  <a:srgbClr val="7833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Your Whole Being.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0E9D773-7FEB-49A7-9CC0-76B8FC895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38E76DE4-15F2-442B-A21D-7E4E54A01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1AE5C0EE-AE74-4F67-BE75-9859C73C4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" name="Picture 22" descr="Text&#10;&#10;Description automatically generated with medium confidence">
            <a:extLst>
              <a:ext uri="{FF2B5EF4-FFF2-40B4-BE49-F238E27FC236}">
                <a16:creationId xmlns:a16="http://schemas.microsoft.com/office/drawing/2014/main" id="{F9C674C6-B0D0-461D-91EC-11C06BBC57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4" t="30813" r="18020" b="56007"/>
          <a:stretch/>
        </p:blipFill>
        <p:spPr>
          <a:xfrm>
            <a:off x="0" y="1851614"/>
            <a:ext cx="6844365" cy="10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3072-89DA-4D70-94AD-E9C46BE2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n-US" sz="4900" b="1" dirty="0">
                <a:solidFill>
                  <a:srgbClr val="7833AB"/>
                </a:solidFill>
                <a:cs typeface="Adobe Hebrew" pitchFamily="18" charset="-79"/>
              </a:rPr>
              <a:t>What distinguishes Anatomy Gifts Registry</a:t>
            </a:r>
            <a:br>
              <a:rPr lang="en-US" sz="4900" b="1" dirty="0">
                <a:solidFill>
                  <a:srgbClr val="7030A0"/>
                </a:solidFill>
                <a:cs typeface="Adobe Hebrew" pitchFamily="18" charset="-79"/>
              </a:rPr>
            </a:br>
            <a:r>
              <a:rPr lang="en-US" sz="4900" b="1" dirty="0">
                <a:solidFill>
                  <a:srgbClr val="FF9933"/>
                </a:solidFill>
                <a:cs typeface="Adobe Hebrew" pitchFamily="18" charset="-79"/>
              </a:rPr>
              <a:t>from other whole-body donation programs?</a:t>
            </a:r>
            <a:br>
              <a:rPr lang="en-US" sz="4400" b="1" dirty="0">
                <a:solidFill>
                  <a:srgbClr val="FF9933"/>
                </a:solidFill>
                <a:cs typeface="Adobe Hebrew" pitchFamily="18" charset="-79"/>
              </a:rPr>
            </a:br>
            <a:endParaRPr lang="en-US" dirty="0">
              <a:solidFill>
                <a:srgbClr val="FF9933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A53057-641C-412C-970A-C43C3FA11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233069"/>
              </p:ext>
            </p:extLst>
          </p:nvPr>
        </p:nvGraphicFramePr>
        <p:xfrm>
          <a:off x="838200" y="1690689"/>
          <a:ext cx="10515599" cy="5090027"/>
        </p:xfrm>
        <a:graphic>
          <a:graphicData uri="http://schemas.openxmlformats.org/drawingml/2006/table">
            <a:tbl>
              <a:tblPr firstRow="1" firstCol="1" bandRow="1"/>
              <a:tblGrid>
                <a:gridCol w="3768526">
                  <a:extLst>
                    <a:ext uri="{9D8B030D-6E8A-4147-A177-3AD203B41FA5}">
                      <a16:colId xmlns:a16="http://schemas.microsoft.com/office/drawing/2014/main" val="2493296774"/>
                    </a:ext>
                  </a:extLst>
                </a:gridCol>
                <a:gridCol w="6747073">
                  <a:extLst>
                    <a:ext uri="{9D8B030D-6E8A-4147-A177-3AD203B41FA5}">
                      <a16:colId xmlns:a16="http://schemas.microsoft.com/office/drawing/2014/main" val="1616911661"/>
                    </a:ext>
                  </a:extLst>
                </a:gridCol>
              </a:tblGrid>
              <a:tr h="52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Accredited by AATB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are dozens of whole-body donation programs across the country. Only 7 (including AGR) are AATB accredited.</a:t>
                      </a:r>
                      <a:endParaRPr lang="en-US" sz="20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133221"/>
                  </a:ext>
                </a:extLst>
              </a:tr>
              <a:tr h="52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Nonprofit Status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those 7 mentioned above, only 3 (including AGR) are nonprofit.</a:t>
                      </a:r>
                      <a:endParaRPr lang="en-US" sz="20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71610"/>
                  </a:ext>
                </a:extLst>
              </a:tr>
              <a:tr h="553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Posthumous Donation by NOK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addition to preregistration by oneself, the next-of-kin may also donate after death, following governance of the Uniform Anatomical Gift Act, which sets the regulatory framework for donations of human tissue.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892360"/>
                  </a:ext>
                </a:extLst>
              </a:tr>
              <a:tr h="553239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</a:rPr>
                        <a:t>Donation After Transplant Recovery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/or Autopsy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 fully supports life-saving and life-enhancing transplant recovery and coordinates seamlessly with such programs. Autopsy whether state or private are not prohibitive.</a:t>
                      </a:r>
                      <a:endParaRPr lang="en-US" sz="20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452499"/>
                  </a:ext>
                </a:extLst>
              </a:tr>
              <a:tr h="52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Timely Return of Cremated Remains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Partial cremated remains are processed swiftly for timely closure; many programs can take 6 months to 2 years to return cremated remains.</a:t>
                      </a:r>
                      <a:endParaRPr lang="en-US" sz="20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80317"/>
                  </a:ext>
                </a:extLst>
              </a:tr>
              <a:tr h="553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Acceptable if death occurs out of state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Except for a few areas; All costs for transportation are covered by AGR, and we partner with mortuary services to file death certificates in the state where the death occurs.</a:t>
                      </a:r>
                      <a:endParaRPr lang="en-US" sz="20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02217"/>
                  </a:ext>
                </a:extLst>
              </a:tr>
              <a:tr h="52665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Ability to specify avenue of research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 always makes the best effort to honor donor/family wishes for specified research.</a:t>
                      </a:r>
                      <a:endParaRPr lang="en-US" sz="20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50079"/>
                  </a:ext>
                </a:extLst>
              </a:tr>
              <a:tr h="52665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Domestic </a:t>
                      </a: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International Tissue Placement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Because improving knowledge and healthcare outcomes is a global, shared effort.</a:t>
                      </a:r>
                      <a:endParaRPr lang="en-US" sz="20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610000"/>
                  </a:ext>
                </a:extLst>
              </a:tr>
              <a:tr h="52665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Donor Follow Up Letters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Each family is offered a follow up letter which describes how the donation specifically impacted medical research and education – families often read aloud this letter during memorial services, or frame as a testament to the gift made by the donor.</a:t>
                      </a: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4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1229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425758"/>
            <a:ext cx="6483351" cy="146177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9933"/>
                </a:solidFill>
              </a:rPr>
              <a:t>AGR Donor Family </a:t>
            </a:r>
            <a:r>
              <a:rPr lang="en-US" b="1" dirty="0">
                <a:solidFill>
                  <a:srgbClr val="7833AB"/>
                </a:solidFill>
              </a:rPr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3" y="1582405"/>
            <a:ext cx="5973551" cy="46693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b="1" dirty="0">
                <a:solidFill>
                  <a:srgbClr val="CC0099"/>
                </a:solidFill>
              </a:rPr>
              <a:t>Caring Staff</a:t>
            </a:r>
          </a:p>
          <a:p>
            <a:pPr lvl="1" algn="just"/>
            <a:endParaRPr lang="en-US" sz="1300" dirty="0"/>
          </a:p>
          <a:p>
            <a:pPr lvl="1" algn="just"/>
            <a:r>
              <a:rPr lang="en-US" sz="1400" dirty="0"/>
              <a:t>Donor and Family Service Coordinators are available 24/7; we invite and encourage families to reach out to us with any questions or concerns whatsoever</a:t>
            </a:r>
          </a:p>
          <a:p>
            <a:pPr lvl="1" algn="just"/>
            <a:r>
              <a:rPr lang="en-US" sz="1400" dirty="0"/>
              <a:t>Coordinators are well versed in handling sensitive situations with compassion and understanding</a:t>
            </a:r>
          </a:p>
          <a:p>
            <a:pPr lvl="1" algn="just"/>
            <a:r>
              <a:rPr lang="en-US" sz="1400" dirty="0"/>
              <a:t>Each family is walked through the entire donation process and kept well informed from start to finish, and beyond</a:t>
            </a:r>
          </a:p>
          <a:p>
            <a:pPr lvl="1" algn="just"/>
            <a:endParaRPr lang="en-US" sz="1300" dirty="0"/>
          </a:p>
          <a:p>
            <a:pPr marL="0" indent="0" algn="just">
              <a:buNone/>
            </a:pPr>
            <a:r>
              <a:rPr lang="en-US" sz="1600" b="1" dirty="0">
                <a:solidFill>
                  <a:srgbClr val="CC0099"/>
                </a:solidFill>
              </a:rPr>
              <a:t>Special Requests</a:t>
            </a:r>
          </a:p>
          <a:p>
            <a:pPr marL="0" indent="0" algn="just">
              <a:buNone/>
            </a:pPr>
            <a:endParaRPr lang="en-US" sz="1600" b="1" dirty="0">
              <a:solidFill>
                <a:srgbClr val="CC0099"/>
              </a:solidFill>
            </a:endParaRPr>
          </a:p>
          <a:p>
            <a:pPr lvl="1" algn="just"/>
            <a:r>
              <a:rPr lang="en-US" sz="1400" dirty="0"/>
              <a:t>AGR makes best efforts to accommodate special requests made by families, such as cremating personal items with a donor, returning donor thumb prints or a lock of hair,  transfer of ashes to an urn or piece of jewelry, etc.</a:t>
            </a:r>
          </a:p>
          <a:p>
            <a:pPr lvl="1" algn="just"/>
            <a:r>
              <a:rPr lang="en-US" sz="1400" dirty="0"/>
              <a:t>In some cases, family can direct donation toward a particular area of research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Graphic 11" descr="Care with solid fill">
            <a:extLst>
              <a:ext uri="{FF2B5EF4-FFF2-40B4-BE49-F238E27FC236}">
                <a16:creationId xmlns:a16="http://schemas.microsoft.com/office/drawing/2014/main" id="{F9113B01-99B9-405E-A231-F3CF621A8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4017" y="2450242"/>
            <a:ext cx="1957516" cy="19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662A3FAA-D056-4098-8115-EA61EAF0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816" y="839534"/>
            <a:ext cx="6781601" cy="5652388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377" y="1939980"/>
            <a:ext cx="3492582" cy="2153556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CC0099"/>
                </a:solidFill>
              </a:rPr>
              <a:t>About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7833AB"/>
                </a:solidFill>
              </a:rPr>
              <a:t>Cremated Remains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905" y="1734425"/>
            <a:ext cx="4018325" cy="1434518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Donation can be </a:t>
            </a:r>
            <a:r>
              <a:rPr lang="en-US" sz="1800" b="1" dirty="0">
                <a:solidFill>
                  <a:schemeClr val="bg1"/>
                </a:solidFill>
              </a:rPr>
              <a:t>with</a:t>
            </a:r>
            <a:r>
              <a:rPr lang="en-US" sz="1800" dirty="0">
                <a:solidFill>
                  <a:schemeClr val="bg1"/>
                </a:solidFill>
              </a:rPr>
              <a:t> or </a:t>
            </a:r>
            <a:r>
              <a:rPr lang="en-US" sz="1800" b="1" dirty="0">
                <a:solidFill>
                  <a:schemeClr val="bg1"/>
                </a:solidFill>
              </a:rPr>
              <a:t>without</a:t>
            </a:r>
            <a:r>
              <a:rPr lang="en-US" sz="1800" dirty="0">
                <a:solidFill>
                  <a:schemeClr val="bg1"/>
                </a:solidFill>
              </a:rPr>
              <a:t> the return of cremated remains</a:t>
            </a:r>
          </a:p>
          <a:p>
            <a:r>
              <a:rPr lang="en-US" sz="1800" dirty="0">
                <a:solidFill>
                  <a:schemeClr val="bg1"/>
                </a:solidFill>
              </a:rPr>
              <a:t>Cremated Remains are ONE person</a:t>
            </a:r>
          </a:p>
          <a:p>
            <a:r>
              <a:rPr lang="en-US" sz="1800" dirty="0">
                <a:solidFill>
                  <a:schemeClr val="bg1"/>
                </a:solidFill>
              </a:rPr>
              <a:t>Cremation is performed at our facility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E20FD-C937-48AA-AE7D-F6175441D5C3}"/>
              </a:ext>
            </a:extLst>
          </p:cNvPr>
          <p:cNvSpPr txBox="1"/>
          <p:nvPr/>
        </p:nvSpPr>
        <p:spPr>
          <a:xfrm>
            <a:off x="752680" y="3168943"/>
            <a:ext cx="4787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AGR returns partial cremated remains which means only a portion of the donor’s body is cremated; this allows AGR to optimize the gift and facilitate timely closure for loved ones</a:t>
            </a:r>
          </a:p>
        </p:txBody>
      </p:sp>
    </p:spTree>
    <p:extLst>
      <p:ext uri="{BB962C8B-B14F-4D97-AF65-F5344CB8AC3E}">
        <p14:creationId xmlns:p14="http://schemas.microsoft.com/office/powerpoint/2010/main" val="27164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64595" cy="177709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833AB"/>
                </a:solidFill>
              </a:rPr>
              <a:t>Becoming a Donor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01" y="1281596"/>
            <a:ext cx="6464595" cy="483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C0099"/>
                </a:solidFill>
              </a:rPr>
              <a:t>An interested person/family must contact AGR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E6130"/>
                </a:solidFill>
              </a:rPr>
              <a:t>Speak with Donor &amp; Family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Confirm Donor Eligibility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Complete Donor Registration Packet</a:t>
            </a:r>
          </a:p>
          <a:p>
            <a:pPr marL="457200" lvl="1" indent="0">
              <a:buNone/>
            </a:pPr>
            <a:r>
              <a:rPr lang="en-US" sz="1600" i="1" dirty="0"/>
              <a:t>Includes medical history and legal authorization</a:t>
            </a:r>
          </a:p>
          <a:p>
            <a:pPr marL="457200" lvl="1" indent="0">
              <a:buNone/>
            </a:pPr>
            <a:endParaRPr lang="en-US" sz="1600" i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Individuals registering for the future will be mailed an acceptance letter and 2 donor cards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i="1" dirty="0"/>
              <a:t>For those who are terminally ill/under hospice, registration is expedited for rapid turn-around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i="1" dirty="0"/>
              <a:t>For an at-need donation (a loved one has passed on) all required documentation is completed on the spot with the appropriate person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 descr="Clipboard Partially Checked with solid fill">
            <a:extLst>
              <a:ext uri="{FF2B5EF4-FFF2-40B4-BE49-F238E27FC236}">
                <a16:creationId xmlns:a16="http://schemas.microsoft.com/office/drawing/2014/main" id="{4CA1F342-DF96-41F5-B1BB-3E432CD10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9863" y="3099397"/>
            <a:ext cx="1116893" cy="1116893"/>
          </a:xfrm>
          <a:prstGeom prst="rect">
            <a:avLst/>
          </a:prstGeom>
        </p:spPr>
      </p:pic>
      <p:pic>
        <p:nvPicPr>
          <p:cNvPr id="15" name="Graphic 14" descr="Speaker phone with solid fill">
            <a:extLst>
              <a:ext uri="{FF2B5EF4-FFF2-40B4-BE49-F238E27FC236}">
                <a16:creationId xmlns:a16="http://schemas.microsoft.com/office/drawing/2014/main" id="{D0C3A880-034C-4BBE-9485-C7C472C54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99863" y="1601679"/>
            <a:ext cx="941380" cy="941380"/>
          </a:xfrm>
          <a:prstGeom prst="rect">
            <a:avLst/>
          </a:prstGeom>
        </p:spPr>
      </p:pic>
      <p:pic>
        <p:nvPicPr>
          <p:cNvPr id="17" name="Graphic 16" descr="Open envelope with solid fill">
            <a:extLst>
              <a:ext uri="{FF2B5EF4-FFF2-40B4-BE49-F238E27FC236}">
                <a16:creationId xmlns:a16="http://schemas.microsoft.com/office/drawing/2014/main" id="{D4C8A5F2-918E-4DCA-A365-E664C63D32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01109" y="47909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5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36" y="2131373"/>
            <a:ext cx="4378868" cy="2174091"/>
          </a:xfrm>
        </p:spPr>
        <p:txBody>
          <a:bodyPr anchor="b">
            <a:normAutofit fontScale="90000"/>
          </a:bodyPr>
          <a:lstStyle/>
          <a:p>
            <a:r>
              <a:rPr lang="en-US" sz="4800" b="1" dirty="0">
                <a:solidFill>
                  <a:srgbClr val="FF9933"/>
                </a:solidFill>
              </a:rPr>
              <a:t>Take the Next Step:</a:t>
            </a:r>
            <a:br>
              <a:rPr lang="en-US" sz="4800" b="1" dirty="0">
                <a:solidFill>
                  <a:srgbClr val="FF9933"/>
                </a:solidFill>
              </a:rPr>
            </a:br>
            <a:r>
              <a:rPr lang="en-US" sz="4800" b="1" dirty="0">
                <a:solidFill>
                  <a:srgbClr val="CC0099"/>
                </a:solidFill>
              </a:rPr>
              <a:t>Give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rgbClr val="7833AB"/>
                </a:solidFill>
              </a:rPr>
              <a:t>with Your Whole Being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8E6D4FF-089B-4891-809D-C354E52D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298" y="1487286"/>
            <a:ext cx="3696143" cy="36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10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3126652"/>
            <a:ext cx="3363170" cy="1584226"/>
          </a:xfrm>
        </p:spPr>
        <p:txBody>
          <a:bodyPr anchor="b">
            <a:normAutofit fontScale="90000"/>
          </a:bodyPr>
          <a:lstStyle/>
          <a:p>
            <a:r>
              <a:rPr lang="en-US" sz="5400" b="1" dirty="0">
                <a:solidFill>
                  <a:srgbClr val="7833AB"/>
                </a:solidFill>
              </a:rPr>
              <a:t>Questions or </a:t>
            </a:r>
            <a:r>
              <a:rPr lang="en-US" sz="5400" b="1" dirty="0">
                <a:solidFill>
                  <a:srgbClr val="FF9933"/>
                </a:solidFill>
              </a:rPr>
              <a:t>Comments?</a:t>
            </a:r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06938-CBDF-4A75-9305-6C9BCB475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030" y="2408108"/>
            <a:ext cx="2946525" cy="27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F09CF-1A15-4E81-B03B-55CEEC195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447741"/>
            <a:ext cx="4278623" cy="164591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99"/>
                </a:solidFill>
              </a:rPr>
              <a:t>Who</a:t>
            </a:r>
            <a:r>
              <a:rPr lang="en-US" sz="4000" b="1" dirty="0">
                <a:solidFill>
                  <a:srgbClr val="7833AB"/>
                </a:solidFill>
              </a:rPr>
              <a:t> are we?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770F868-28FE-4B38-8FC7-E9C841B83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567451"/>
            <a:ext cx="1128382" cy="847206"/>
            <a:chOff x="5307830" y="325570"/>
            <a:chExt cx="1128382" cy="847206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3E5BF88F-B1F5-4A09-887A-B5CA246CA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D8984A5C-991A-40D3-A4C9-7E0DCA2A7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Freeform 5">
            <a:extLst>
              <a:ext uri="{FF2B5EF4-FFF2-40B4-BE49-F238E27FC236}">
                <a16:creationId xmlns:a16="http://schemas.microsoft.com/office/drawing/2014/main" id="{956571CF-1434-4180-A385-D4AC63B6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695131" y="958617"/>
            <a:ext cx="4888676" cy="429003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AD93FD3-7DF2-4DC8-BD55-8B2EB5F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579"/>
            <a:ext cx="8109718" cy="4604421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4793-3802-4694-958C-CF465E18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3103636"/>
            <a:ext cx="5131340" cy="26875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Anatomy Gifts Registry (AGR) is an independent, non-profit, anatomic donation organization that supports advancements in scientific research and medical education. AGR provides a no-cost alternative to the traditional funeral or cremation service.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EE569-0596-47F9-94C3-CA275D371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5399" y="2093660"/>
            <a:ext cx="4048139" cy="1811541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9952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1470990"/>
            <a:ext cx="3689091" cy="3777665"/>
          </a:xfrm>
        </p:spPr>
        <p:txBody>
          <a:bodyPr anchor="t">
            <a:normAutofit/>
          </a:bodyPr>
          <a:lstStyle/>
          <a:p>
            <a:pPr algn="ctr"/>
            <a:br>
              <a:rPr lang="en-US" dirty="0"/>
            </a:br>
            <a:r>
              <a:rPr lang="en-US" sz="6000" b="1" dirty="0">
                <a:solidFill>
                  <a:srgbClr val="7833AB"/>
                </a:solidFill>
              </a:rPr>
              <a:t>About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rgbClr val="FF9933"/>
                </a:solidFill>
              </a:rPr>
              <a:t>Us</a:t>
            </a:r>
            <a:endParaRPr lang="en-US" b="1" dirty="0">
              <a:solidFill>
                <a:srgbClr val="FF9933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261" y="2680493"/>
            <a:ext cx="5168640" cy="374570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Founded in 1994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501 (c)(3) nonprofit corporation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Over 20,000 pre-registered donors</a:t>
            </a:r>
          </a:p>
          <a:p>
            <a:r>
              <a:rPr lang="en-US" sz="2000" dirty="0">
                <a:solidFill>
                  <a:schemeClr val="bg1"/>
                </a:solidFill>
              </a:rPr>
              <a:t>Permitted Maryland Crematory</a:t>
            </a:r>
          </a:p>
          <a:p>
            <a:r>
              <a:rPr lang="en-US" sz="2000" dirty="0">
                <a:solidFill>
                  <a:schemeClr val="bg1"/>
                </a:solidFill>
              </a:rPr>
              <a:t>Licensed Non-Transplant Anatomic Bank by NY Department of Health</a:t>
            </a:r>
          </a:p>
          <a:p>
            <a:r>
              <a:rPr lang="en-US" sz="2000" dirty="0">
                <a:solidFill>
                  <a:schemeClr val="bg1"/>
                </a:solidFill>
              </a:rPr>
              <a:t>Accredited by American Association of Tissue Banks (AATB)</a:t>
            </a:r>
          </a:p>
          <a:p>
            <a:r>
              <a:rPr lang="en-US" sz="2000" dirty="0">
                <a:solidFill>
                  <a:schemeClr val="bg1"/>
                </a:solidFill>
              </a:rPr>
              <a:t>Management Staff are AATB-Certified Tissue Bank Specialists</a:t>
            </a:r>
          </a:p>
        </p:txBody>
      </p:sp>
    </p:spTree>
    <p:extLst>
      <p:ext uri="{BB962C8B-B14F-4D97-AF65-F5344CB8AC3E}">
        <p14:creationId xmlns:p14="http://schemas.microsoft.com/office/powerpoint/2010/main" val="12237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5" y="447741"/>
            <a:ext cx="4746998" cy="164591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9933"/>
                </a:solidFill>
              </a:rPr>
              <a:t>What Is </a:t>
            </a:r>
            <a:br>
              <a:rPr lang="en-US" sz="3800" b="1" dirty="0">
                <a:solidFill>
                  <a:srgbClr val="FF9933"/>
                </a:solidFill>
              </a:rPr>
            </a:br>
            <a:r>
              <a:rPr lang="en-US" sz="3800" b="1" dirty="0">
                <a:solidFill>
                  <a:srgbClr val="7833AB"/>
                </a:solidFill>
              </a:rPr>
              <a:t>Whole-Body Donation?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AD93FD3-7DF2-4DC8-BD55-8B2EB5F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579"/>
            <a:ext cx="8109718" cy="4604421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956571CF-1434-4180-A385-D4AC63B6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827416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9D0EF7D-8D7F-4A18-A68B-92E2D4487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825104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770F868-28FE-4B38-8FC7-E9C841B83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567451"/>
            <a:ext cx="1128382" cy="847206"/>
            <a:chOff x="5307830" y="325570"/>
            <a:chExt cx="1128382" cy="847206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3E5BF88F-B1F5-4A09-887A-B5CA246CA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D8984A5C-991A-40D3-A4C9-7E0DCA2A7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1" y="3186626"/>
            <a:ext cx="5143960" cy="31039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i="1" dirty="0">
                <a:solidFill>
                  <a:srgbClr val="FF3399"/>
                </a:solidFill>
              </a:rPr>
              <a:t>Whole-body (anatomical) donation is: </a:t>
            </a:r>
          </a:p>
          <a:p>
            <a:pPr algn="just"/>
            <a:r>
              <a:rPr lang="en-US" sz="1900" dirty="0">
                <a:solidFill>
                  <a:schemeClr val="bg1"/>
                </a:solidFill>
              </a:rPr>
              <a:t>the donation of a whole body after death for the purposes of medical research and education </a:t>
            </a:r>
          </a:p>
          <a:p>
            <a:pPr algn="just"/>
            <a:r>
              <a:rPr lang="en-US" sz="1900" dirty="0">
                <a:solidFill>
                  <a:schemeClr val="bg1"/>
                </a:solidFill>
              </a:rPr>
              <a:t>a way to leave a legacy of helping humanity by advancing studies that aim to identify better ways to treat a comprehensive range of illnesses and conditions</a:t>
            </a:r>
          </a:p>
          <a:p>
            <a:pPr algn="just"/>
            <a:r>
              <a:rPr lang="en-US" sz="1800" dirty="0">
                <a:solidFill>
                  <a:schemeClr val="bg1"/>
                </a:solidFill>
              </a:rPr>
              <a:t>a no-cost alternative to traditional funeral/cremation arrangements</a:t>
            </a:r>
          </a:p>
          <a:p>
            <a:pPr algn="just"/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6F49C-8137-4D67-8FFB-DE3B5080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27" y="1030286"/>
            <a:ext cx="4965913" cy="427970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CC0099"/>
                </a:solidFill>
              </a:rPr>
              <a:t>Whole-Body Donation </a:t>
            </a:r>
            <a:r>
              <a:rPr lang="en-US" sz="3600" b="1" i="1" dirty="0">
                <a:solidFill>
                  <a:srgbClr val="CC0099"/>
                </a:solidFill>
              </a:rPr>
              <a:t>VS</a:t>
            </a:r>
            <a:r>
              <a:rPr lang="en-US" sz="3600" b="1" dirty="0">
                <a:solidFill>
                  <a:srgbClr val="CC0099"/>
                </a:solidFill>
              </a:rPr>
              <a:t> Organ/Tissue Donation: </a:t>
            </a:r>
            <a:r>
              <a:rPr lang="en-US" sz="4800" b="1" i="1" dirty="0">
                <a:solidFill>
                  <a:srgbClr val="FF9933"/>
                </a:solidFill>
              </a:rPr>
              <a:t>What’s the difference?</a:t>
            </a:r>
            <a:endParaRPr lang="en-US" b="1" i="1" dirty="0">
              <a:solidFill>
                <a:srgbClr val="FF9933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2BF2FB-8A96-4B53-86A0-04755C545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893D4739-55F8-4E73-8F98-AF42D54BD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A1AA190F-FB42-4BED-8AA1-A5A01B43C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599AB-47C2-445C-AD78-CA5EBC9E7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127" y="1531580"/>
            <a:ext cx="4836165" cy="4646867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dirty="0"/>
              <a:t>The heart on your ID means you have consented to organ/tissue donation – NOT whole-body donation</a:t>
            </a:r>
          </a:p>
          <a:p>
            <a:pPr algn="just"/>
            <a:r>
              <a:rPr lang="en-US" sz="2000" dirty="0"/>
              <a:t>Organ/tissue donation is when organs or tissues are recovered and </a:t>
            </a:r>
            <a:r>
              <a:rPr lang="en-US" sz="2000" i="1" dirty="0"/>
              <a:t>transplanted</a:t>
            </a:r>
            <a:r>
              <a:rPr lang="en-US" sz="2000" dirty="0"/>
              <a:t> to another living human in a life-saving or life-enhancing procedure  </a:t>
            </a:r>
            <a:r>
              <a:rPr lang="en-US" sz="1800" i="1" dirty="0">
                <a:latin typeface="+mj-lt"/>
              </a:rPr>
              <a:t>(such as heart transplant, skin graft, cornea transplant, etc.)</a:t>
            </a:r>
          </a:p>
          <a:p>
            <a:pPr algn="just"/>
            <a:r>
              <a:rPr lang="en-US" sz="2000" dirty="0"/>
              <a:t>Whole-body Donation is when a deceased persons body is utilized for medical education and research </a:t>
            </a:r>
            <a:r>
              <a:rPr lang="en-US" sz="1800" i="1" dirty="0">
                <a:latin typeface="+mj-lt"/>
              </a:rPr>
              <a:t>(such as cadavers for a medical school, extremities to practice joint replacement surgeries, etc.)</a:t>
            </a:r>
            <a:endParaRPr lang="en-US" sz="1800" dirty="0">
              <a:latin typeface="+mj-lt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817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57" y="1753818"/>
            <a:ext cx="3183350" cy="1450197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CC0099"/>
                </a:solidFill>
              </a:rPr>
              <a:t>More Good </a:t>
            </a:r>
            <a:r>
              <a:rPr lang="en-US" sz="4000" b="1" dirty="0">
                <a:solidFill>
                  <a:srgbClr val="7833AB"/>
                </a:solidFill>
              </a:rPr>
              <a:t>Can Be Done!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16" y="3124200"/>
            <a:ext cx="3586291" cy="3255335"/>
          </a:xfrm>
        </p:spPr>
        <p:txBody>
          <a:bodyPr anchor="t">
            <a:normAutofit fontScale="92500" lnSpcReduction="20000"/>
          </a:bodyPr>
          <a:lstStyle/>
          <a:p>
            <a:pPr algn="just"/>
            <a:r>
              <a:rPr lang="en-US" sz="1800" b="1" i="1" dirty="0">
                <a:solidFill>
                  <a:schemeClr val="bg1"/>
                </a:solidFill>
              </a:rPr>
              <a:t>Whole body donation allows for additional humanitarian benefit after transplant recovery! </a:t>
            </a:r>
            <a:r>
              <a:rPr lang="en-US" sz="1800" dirty="0">
                <a:solidFill>
                  <a:schemeClr val="bg1"/>
                </a:solidFill>
              </a:rPr>
              <a:t>Our program fully supports shared organ, eye, and tissue donations with both local and national OPOs. This allows AGR donors to provide life-saving options </a:t>
            </a:r>
            <a:r>
              <a:rPr lang="en-US" sz="1800" i="1" dirty="0">
                <a:solidFill>
                  <a:schemeClr val="bg1"/>
                </a:solidFill>
              </a:rPr>
              <a:t>while also </a:t>
            </a:r>
            <a:r>
              <a:rPr lang="en-US" sz="1800" dirty="0">
                <a:solidFill>
                  <a:schemeClr val="bg1"/>
                </a:solidFill>
              </a:rPr>
              <a:t>helping advance medical education and research</a:t>
            </a:r>
          </a:p>
          <a:p>
            <a:pPr algn="just"/>
            <a:r>
              <a:rPr lang="en-US" sz="1800" dirty="0">
                <a:solidFill>
                  <a:schemeClr val="bg1"/>
                </a:solidFill>
              </a:rPr>
              <a:t>When transplant is not an option, whole-body donation provides another opportunity to be a donor and to make a difference in the lives of others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0176B-687E-4F00-B37D-1693F77D1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52" y="1653616"/>
            <a:ext cx="6642532" cy="29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 fontScale="90000"/>
          </a:bodyPr>
          <a:lstStyle/>
          <a:p>
            <a:r>
              <a:rPr lang="en-US" sz="4000" b="1" dirty="0">
                <a:solidFill>
                  <a:srgbClr val="CC0099"/>
                </a:solidFill>
              </a:rPr>
              <a:t>Exponential Impact </a:t>
            </a:r>
            <a:r>
              <a:rPr lang="en-US" sz="4000" b="1" dirty="0">
                <a:solidFill>
                  <a:srgbClr val="7833AB"/>
                </a:solidFill>
              </a:rPr>
              <a:t>on </a:t>
            </a:r>
            <a:br>
              <a:rPr lang="en-US" sz="4000" b="1" dirty="0">
                <a:solidFill>
                  <a:srgbClr val="7833AB"/>
                </a:solidFill>
              </a:rPr>
            </a:br>
            <a:r>
              <a:rPr lang="en-US" sz="4000" b="1" dirty="0">
                <a:solidFill>
                  <a:srgbClr val="7833AB"/>
                </a:solidFill>
              </a:rPr>
              <a:t>Research, Education, &amp; Training</a:t>
            </a:r>
            <a:endParaRPr lang="en-US" b="1" dirty="0">
              <a:solidFill>
                <a:srgbClr val="7833A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2946169"/>
            <a:ext cx="6247722" cy="3088871"/>
          </a:xfrm>
        </p:spPr>
        <p:txBody>
          <a:bodyPr>
            <a:normAutofit/>
          </a:bodyPr>
          <a:lstStyle/>
          <a:p>
            <a:r>
              <a:rPr lang="en-US" sz="1700" dirty="0"/>
              <a:t>Each whole-body donor, on average, participates in 4-5 studies and/or training events</a:t>
            </a:r>
          </a:p>
          <a:p>
            <a:r>
              <a:rPr lang="en-US" sz="1700" dirty="0"/>
              <a:t>Each study, each research and development project, each surgeon being trained, has the potential to impact immeasurable lives – perhaps even saving them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1" descr="Man outline">
            <a:extLst>
              <a:ext uri="{FF2B5EF4-FFF2-40B4-BE49-F238E27FC236}">
                <a16:creationId xmlns:a16="http://schemas.microsoft.com/office/drawing/2014/main" id="{91EDA643-9553-4B5D-AF91-8218B99C3D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6934" y="4766952"/>
            <a:ext cx="1230034" cy="1324610"/>
          </a:xfrm>
          <a:prstGeom prst="rect">
            <a:avLst/>
          </a:prstGeom>
        </p:spPr>
      </p:pic>
      <p:pic>
        <p:nvPicPr>
          <p:cNvPr id="9" name="Graphic 7" descr="Man outline">
            <a:extLst>
              <a:ext uri="{FF2B5EF4-FFF2-40B4-BE49-F238E27FC236}">
                <a16:creationId xmlns:a16="http://schemas.microsoft.com/office/drawing/2014/main" id="{A9A2F5C9-BCB1-46DD-B3D4-4B7F9D0114E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3301" y="4486496"/>
            <a:ext cx="646430" cy="646430"/>
          </a:xfrm>
          <a:prstGeom prst="rect">
            <a:avLst/>
          </a:prstGeom>
        </p:spPr>
      </p:pic>
      <p:pic>
        <p:nvPicPr>
          <p:cNvPr id="10" name="Graphic 7" descr="Man outline">
            <a:extLst>
              <a:ext uri="{FF2B5EF4-FFF2-40B4-BE49-F238E27FC236}">
                <a16:creationId xmlns:a16="http://schemas.microsoft.com/office/drawing/2014/main" id="{9DD35B2C-B8A7-4F23-B414-189F01C9285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2741" y="4922293"/>
            <a:ext cx="646430" cy="646430"/>
          </a:xfrm>
          <a:prstGeom prst="rect">
            <a:avLst/>
          </a:prstGeom>
        </p:spPr>
      </p:pic>
      <p:pic>
        <p:nvPicPr>
          <p:cNvPr id="11" name="Graphic 6" descr="Woman outline">
            <a:extLst>
              <a:ext uri="{FF2B5EF4-FFF2-40B4-BE49-F238E27FC236}">
                <a16:creationId xmlns:a16="http://schemas.microsoft.com/office/drawing/2014/main" id="{036BC0B0-D138-4B8C-9CC9-209B0F0BF21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43834" y="5625706"/>
            <a:ext cx="621030" cy="621030"/>
          </a:xfrm>
          <a:prstGeom prst="rect">
            <a:avLst/>
          </a:prstGeom>
        </p:spPr>
      </p:pic>
      <p:pic>
        <p:nvPicPr>
          <p:cNvPr id="12" name="Graphic 6" descr="Woman outline">
            <a:extLst>
              <a:ext uri="{FF2B5EF4-FFF2-40B4-BE49-F238E27FC236}">
                <a16:creationId xmlns:a16="http://schemas.microsoft.com/office/drawing/2014/main" id="{7CB1578D-888E-437B-B241-36D91F32EC4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8000" y="5294911"/>
            <a:ext cx="621030" cy="621030"/>
          </a:xfrm>
          <a:prstGeom prst="rect">
            <a:avLst/>
          </a:prstGeom>
        </p:spPr>
      </p:pic>
      <p:pic>
        <p:nvPicPr>
          <p:cNvPr id="13" name="Graphic 2" descr="Group outline">
            <a:extLst>
              <a:ext uri="{FF2B5EF4-FFF2-40B4-BE49-F238E27FC236}">
                <a16:creationId xmlns:a16="http://schemas.microsoft.com/office/drawing/2014/main" id="{993F6995-58A4-4B69-9862-B858BF6E202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05827" y="4373616"/>
            <a:ext cx="542925" cy="542925"/>
          </a:xfrm>
          <a:prstGeom prst="rect">
            <a:avLst/>
          </a:prstGeom>
        </p:spPr>
      </p:pic>
      <p:pic>
        <p:nvPicPr>
          <p:cNvPr id="14" name="Graphic 2" descr="Group outline">
            <a:extLst>
              <a:ext uri="{FF2B5EF4-FFF2-40B4-BE49-F238E27FC236}">
                <a16:creationId xmlns:a16="http://schemas.microsoft.com/office/drawing/2014/main" id="{9FDC9146-3615-496E-ADAF-F9CDE842CA9E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51798" y="5899309"/>
            <a:ext cx="542925" cy="542925"/>
          </a:xfrm>
          <a:prstGeom prst="rect">
            <a:avLst/>
          </a:prstGeom>
        </p:spPr>
      </p:pic>
      <p:pic>
        <p:nvPicPr>
          <p:cNvPr id="15" name="Graphic 2" descr="Group outline">
            <a:extLst>
              <a:ext uri="{FF2B5EF4-FFF2-40B4-BE49-F238E27FC236}">
                <a16:creationId xmlns:a16="http://schemas.microsoft.com/office/drawing/2014/main" id="{AD7841AC-18F3-4275-867B-AEB6BB831CA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57101" y="5429431"/>
            <a:ext cx="542925" cy="542925"/>
          </a:xfrm>
          <a:prstGeom prst="rect">
            <a:avLst/>
          </a:prstGeom>
        </p:spPr>
      </p:pic>
      <p:pic>
        <p:nvPicPr>
          <p:cNvPr id="16" name="Graphic 2" descr="Group outline">
            <a:extLst>
              <a:ext uri="{FF2B5EF4-FFF2-40B4-BE49-F238E27FC236}">
                <a16:creationId xmlns:a16="http://schemas.microsoft.com/office/drawing/2014/main" id="{366A6B2C-CAF8-4614-9FFD-26AEBEEE855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31464" y="4925113"/>
            <a:ext cx="542925" cy="5429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43DE70-E7CB-4970-BE7A-961808896668}"/>
              </a:ext>
            </a:extLst>
          </p:cNvPr>
          <p:cNvCxnSpPr>
            <a:cxnSpLocks/>
          </p:cNvCxnSpPr>
          <p:nvPr/>
        </p:nvCxnSpPr>
        <p:spPr>
          <a:xfrm flipV="1">
            <a:off x="2816483" y="4809711"/>
            <a:ext cx="2036818" cy="618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7E221C-58B4-4DB9-8F61-217C41D87B5F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822352" y="5245508"/>
            <a:ext cx="1510389" cy="184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F2A4B3-2031-4FEA-AFDC-62FBE66D796D}"/>
              </a:ext>
            </a:extLst>
          </p:cNvPr>
          <p:cNvCxnSpPr>
            <a:cxnSpLocks/>
          </p:cNvCxnSpPr>
          <p:nvPr/>
        </p:nvCxnSpPr>
        <p:spPr>
          <a:xfrm>
            <a:off x="2823999" y="5428154"/>
            <a:ext cx="2081447" cy="175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ADB573-723C-4B60-932F-D4D23621D2D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823999" y="5432055"/>
            <a:ext cx="1519835" cy="504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917819C-A0F3-40DC-80B9-A2DE174779AE}"/>
              </a:ext>
            </a:extLst>
          </p:cNvPr>
          <p:cNvCxnSpPr>
            <a:stCxn id="9" idx="3"/>
            <a:endCxn id="13" idx="1"/>
          </p:cNvCxnSpPr>
          <p:nvPr/>
        </p:nvCxnSpPr>
        <p:spPr>
          <a:xfrm flipV="1">
            <a:off x="5499731" y="4645079"/>
            <a:ext cx="706096" cy="164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17CDD3-FA4E-4D7C-AB5F-64E7E1E2A54C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 flipV="1">
            <a:off x="4979171" y="5196576"/>
            <a:ext cx="1252293" cy="48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B4A4A69-4790-4CCC-80CC-6CE6236B3597}"/>
              </a:ext>
            </a:extLst>
          </p:cNvPr>
          <p:cNvCxnSpPr>
            <a:stCxn id="12" idx="3"/>
            <a:endCxn id="15" idx="1"/>
          </p:cNvCxnSpPr>
          <p:nvPr/>
        </p:nvCxnSpPr>
        <p:spPr>
          <a:xfrm>
            <a:off x="5489030" y="5605426"/>
            <a:ext cx="768071" cy="95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2BCAB64-D939-4E9F-96BB-068D6385E981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4964864" y="5936221"/>
            <a:ext cx="1286934" cy="234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9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6FD3B99-32DA-4048-B3C2-EC01E6D0F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C74482E-2E7A-40CD-99C9-7892C8AF9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15165" cy="6858000"/>
          </a:xfrm>
          <a:custGeom>
            <a:avLst/>
            <a:gdLst>
              <a:gd name="connsiteX0" fmla="*/ 0 w 9415165"/>
              <a:gd name="connsiteY0" fmla="*/ 5940102 h 6858000"/>
              <a:gd name="connsiteX1" fmla="*/ 201903 w 9415165"/>
              <a:gd name="connsiteY1" fmla="*/ 5940608 h 6858000"/>
              <a:gd name="connsiteX2" fmla="*/ 1461907 w 9415165"/>
              <a:gd name="connsiteY2" fmla="*/ 5943766 h 6858000"/>
              <a:gd name="connsiteX3" fmla="*/ 1951874 w 9415165"/>
              <a:gd name="connsiteY3" fmla="*/ 6220822 h 6858000"/>
              <a:gd name="connsiteX4" fmla="*/ 2282833 w 9415165"/>
              <a:gd name="connsiteY4" fmla="*/ 6794059 h 6858000"/>
              <a:gd name="connsiteX5" fmla="*/ 2319750 w 9415165"/>
              <a:gd name="connsiteY5" fmla="*/ 6858000 h 6858000"/>
              <a:gd name="connsiteX6" fmla="*/ 0 w 9415165"/>
              <a:gd name="connsiteY6" fmla="*/ 6858000 h 6858000"/>
              <a:gd name="connsiteX7" fmla="*/ 751947 w 9415165"/>
              <a:gd name="connsiteY7" fmla="*/ 3830686 h 6858000"/>
              <a:gd name="connsiteX8" fmla="*/ 1719258 w 9415165"/>
              <a:gd name="connsiteY8" fmla="*/ 3833112 h 6858000"/>
              <a:gd name="connsiteX9" fmla="*/ 1869462 w 9415165"/>
              <a:gd name="connsiteY9" fmla="*/ 3918046 h 6858000"/>
              <a:gd name="connsiteX10" fmla="*/ 2354170 w 9415165"/>
              <a:gd name="connsiteY10" fmla="*/ 4757586 h 6858000"/>
              <a:gd name="connsiteX11" fmla="*/ 2353672 w 9415165"/>
              <a:gd name="connsiteY11" fmla="*/ 4931947 h 6858000"/>
              <a:gd name="connsiteX12" fmla="*/ 1871068 w 9415165"/>
              <a:gd name="connsiteY12" fmla="*/ 5769061 h 6858000"/>
              <a:gd name="connsiteX13" fmla="*/ 1722931 w 9415165"/>
              <a:gd name="connsiteY13" fmla="*/ 5854589 h 6858000"/>
              <a:gd name="connsiteX14" fmla="*/ 756668 w 9415165"/>
              <a:gd name="connsiteY14" fmla="*/ 5853977 h 6858000"/>
              <a:gd name="connsiteX15" fmla="*/ 605416 w 9415165"/>
              <a:gd name="connsiteY15" fmla="*/ 5767228 h 6858000"/>
              <a:gd name="connsiteX16" fmla="*/ 120708 w 9415165"/>
              <a:gd name="connsiteY16" fmla="*/ 4927690 h 6858000"/>
              <a:gd name="connsiteX17" fmla="*/ 122255 w 9415165"/>
              <a:gd name="connsiteY17" fmla="*/ 4755141 h 6858000"/>
              <a:gd name="connsiteX18" fmla="*/ 603810 w 9415165"/>
              <a:gd name="connsiteY18" fmla="*/ 3916214 h 6858000"/>
              <a:gd name="connsiteX19" fmla="*/ 751947 w 9415165"/>
              <a:gd name="connsiteY19" fmla="*/ 3830686 h 6858000"/>
              <a:gd name="connsiteX20" fmla="*/ 2140871 w 9415165"/>
              <a:gd name="connsiteY20" fmla="*/ 3416093 h 6858000"/>
              <a:gd name="connsiteX21" fmla="*/ 2485012 w 9415165"/>
              <a:gd name="connsiteY21" fmla="*/ 3416957 h 6858000"/>
              <a:gd name="connsiteX22" fmla="*/ 2538451 w 9415165"/>
              <a:gd name="connsiteY22" fmla="*/ 3447174 h 6858000"/>
              <a:gd name="connsiteX23" fmla="*/ 2710898 w 9415165"/>
              <a:gd name="connsiteY23" fmla="*/ 3745860 h 6858000"/>
              <a:gd name="connsiteX24" fmla="*/ 2710720 w 9415165"/>
              <a:gd name="connsiteY24" fmla="*/ 3807893 h 6858000"/>
              <a:gd name="connsiteX25" fmla="*/ 2539024 w 9415165"/>
              <a:gd name="connsiteY25" fmla="*/ 4105714 h 6858000"/>
              <a:gd name="connsiteX26" fmla="*/ 2486319 w 9415165"/>
              <a:gd name="connsiteY26" fmla="*/ 4136144 h 6858000"/>
              <a:gd name="connsiteX27" fmla="*/ 2142549 w 9415165"/>
              <a:gd name="connsiteY27" fmla="*/ 4135926 h 6858000"/>
              <a:gd name="connsiteX28" fmla="*/ 2088738 w 9415165"/>
              <a:gd name="connsiteY28" fmla="*/ 4105063 h 6858000"/>
              <a:gd name="connsiteX29" fmla="*/ 1916292 w 9415165"/>
              <a:gd name="connsiteY29" fmla="*/ 3806378 h 6858000"/>
              <a:gd name="connsiteX30" fmla="*/ 1916843 w 9415165"/>
              <a:gd name="connsiteY30" fmla="*/ 3744990 h 6858000"/>
              <a:gd name="connsiteX31" fmla="*/ 2088166 w 9415165"/>
              <a:gd name="connsiteY31" fmla="*/ 3446523 h 6858000"/>
              <a:gd name="connsiteX32" fmla="*/ 2140871 w 9415165"/>
              <a:gd name="connsiteY32" fmla="*/ 3416093 h 6858000"/>
              <a:gd name="connsiteX33" fmla="*/ 2309207 w 9415165"/>
              <a:gd name="connsiteY33" fmla="*/ 2943824 h 6858000"/>
              <a:gd name="connsiteX34" fmla="*/ 2490927 w 9415165"/>
              <a:gd name="connsiteY34" fmla="*/ 2944279 h 6858000"/>
              <a:gd name="connsiteX35" fmla="*/ 2519144 w 9415165"/>
              <a:gd name="connsiteY35" fmla="*/ 2960236 h 6858000"/>
              <a:gd name="connsiteX36" fmla="*/ 2610202 w 9415165"/>
              <a:gd name="connsiteY36" fmla="*/ 3117952 h 6858000"/>
              <a:gd name="connsiteX37" fmla="*/ 2610107 w 9415165"/>
              <a:gd name="connsiteY37" fmla="*/ 3150708 h 6858000"/>
              <a:gd name="connsiteX38" fmla="*/ 2519446 w 9415165"/>
              <a:gd name="connsiteY38" fmla="*/ 3307968 h 6858000"/>
              <a:gd name="connsiteX39" fmla="*/ 2491617 w 9415165"/>
              <a:gd name="connsiteY39" fmla="*/ 3324035 h 6858000"/>
              <a:gd name="connsiteX40" fmla="*/ 2310094 w 9415165"/>
              <a:gd name="connsiteY40" fmla="*/ 3323920 h 6858000"/>
              <a:gd name="connsiteX41" fmla="*/ 2281679 w 9415165"/>
              <a:gd name="connsiteY41" fmla="*/ 3307623 h 6858000"/>
              <a:gd name="connsiteX42" fmla="*/ 2190623 w 9415165"/>
              <a:gd name="connsiteY42" fmla="*/ 3149908 h 6858000"/>
              <a:gd name="connsiteX43" fmla="*/ 2190913 w 9415165"/>
              <a:gd name="connsiteY43" fmla="*/ 3117492 h 6858000"/>
              <a:gd name="connsiteX44" fmla="*/ 2281378 w 9415165"/>
              <a:gd name="connsiteY44" fmla="*/ 2959891 h 6858000"/>
              <a:gd name="connsiteX45" fmla="*/ 2309207 w 9415165"/>
              <a:gd name="connsiteY45" fmla="*/ 2943824 h 6858000"/>
              <a:gd name="connsiteX46" fmla="*/ 4112874 w 9415165"/>
              <a:gd name="connsiteY46" fmla="*/ 2635904 h 6858000"/>
              <a:gd name="connsiteX47" fmla="*/ 7268230 w 9415165"/>
              <a:gd name="connsiteY47" fmla="*/ 2643815 h 6858000"/>
              <a:gd name="connsiteX48" fmla="*/ 7758196 w 9415165"/>
              <a:gd name="connsiteY48" fmla="*/ 2920870 h 6858000"/>
              <a:gd name="connsiteX49" fmla="*/ 9339309 w 9415165"/>
              <a:gd name="connsiteY49" fmla="*/ 5659439 h 6858000"/>
              <a:gd name="connsiteX50" fmla="*/ 9337678 w 9415165"/>
              <a:gd name="connsiteY50" fmla="*/ 6228205 h 6858000"/>
              <a:gd name="connsiteX51" fmla="*/ 9008157 w 9415165"/>
              <a:gd name="connsiteY51" fmla="*/ 6799787 h 6858000"/>
              <a:gd name="connsiteX52" fmla="*/ 8974598 w 9415165"/>
              <a:gd name="connsiteY52" fmla="*/ 6858000 h 6858000"/>
              <a:gd name="connsiteX53" fmla="*/ 2425403 w 9415165"/>
              <a:gd name="connsiteY53" fmla="*/ 6858000 h 6858000"/>
              <a:gd name="connsiteX54" fmla="*/ 2332089 w 9415165"/>
              <a:gd name="connsiteY54" fmla="*/ 6696379 h 6858000"/>
              <a:gd name="connsiteX55" fmla="*/ 2053773 w 9415165"/>
              <a:gd name="connsiteY55" fmla="*/ 6214321 h 6858000"/>
              <a:gd name="connsiteX56" fmla="*/ 2058819 w 9415165"/>
              <a:gd name="connsiteY56" fmla="*/ 5651469 h 6858000"/>
              <a:gd name="connsiteX57" fmla="*/ 3629647 w 9415165"/>
              <a:gd name="connsiteY57" fmla="*/ 2914896 h 6858000"/>
              <a:gd name="connsiteX58" fmla="*/ 4112874 w 9415165"/>
              <a:gd name="connsiteY58" fmla="*/ 2635904 h 6858000"/>
              <a:gd name="connsiteX59" fmla="*/ 688133 w 9415165"/>
              <a:gd name="connsiteY59" fmla="*/ 2474638 h 6858000"/>
              <a:gd name="connsiteX60" fmla="*/ 1287544 w 9415165"/>
              <a:gd name="connsiteY60" fmla="*/ 2476142 h 6858000"/>
              <a:gd name="connsiteX61" fmla="*/ 1380621 w 9415165"/>
              <a:gd name="connsiteY61" fmla="*/ 2528772 h 6858000"/>
              <a:gd name="connsiteX62" fmla="*/ 1680979 w 9415165"/>
              <a:gd name="connsiteY62" fmla="*/ 3049008 h 6858000"/>
              <a:gd name="connsiteX63" fmla="*/ 1680670 w 9415165"/>
              <a:gd name="connsiteY63" fmla="*/ 3157054 h 6858000"/>
              <a:gd name="connsiteX64" fmla="*/ 1381617 w 9415165"/>
              <a:gd name="connsiteY64" fmla="*/ 3675787 h 6858000"/>
              <a:gd name="connsiteX65" fmla="*/ 1289821 w 9415165"/>
              <a:gd name="connsiteY65" fmla="*/ 3728785 h 6858000"/>
              <a:gd name="connsiteX66" fmla="*/ 691058 w 9415165"/>
              <a:gd name="connsiteY66" fmla="*/ 3728407 h 6858000"/>
              <a:gd name="connsiteX67" fmla="*/ 597332 w 9415165"/>
              <a:gd name="connsiteY67" fmla="*/ 3674651 h 6858000"/>
              <a:gd name="connsiteX68" fmla="*/ 296974 w 9415165"/>
              <a:gd name="connsiteY68" fmla="*/ 3154416 h 6858000"/>
              <a:gd name="connsiteX69" fmla="*/ 297933 w 9415165"/>
              <a:gd name="connsiteY69" fmla="*/ 3047494 h 6858000"/>
              <a:gd name="connsiteX70" fmla="*/ 596337 w 9415165"/>
              <a:gd name="connsiteY70" fmla="*/ 2527637 h 6858000"/>
              <a:gd name="connsiteX71" fmla="*/ 688133 w 9415165"/>
              <a:gd name="connsiteY71" fmla="*/ 2474638 h 6858000"/>
              <a:gd name="connsiteX72" fmla="*/ 2732571 w 9415165"/>
              <a:gd name="connsiteY72" fmla="*/ 2020011 h 6858000"/>
              <a:gd name="connsiteX73" fmla="*/ 3236024 w 9415165"/>
              <a:gd name="connsiteY73" fmla="*/ 2021272 h 6858000"/>
              <a:gd name="connsiteX74" fmla="*/ 3314200 w 9415165"/>
              <a:gd name="connsiteY74" fmla="*/ 2065479 h 6858000"/>
              <a:gd name="connsiteX75" fmla="*/ 3566473 w 9415165"/>
              <a:gd name="connsiteY75" fmla="*/ 2502430 h 6858000"/>
              <a:gd name="connsiteX76" fmla="*/ 3566214 w 9415165"/>
              <a:gd name="connsiteY76" fmla="*/ 2593179 h 6858000"/>
              <a:gd name="connsiteX77" fmla="*/ 3315036 w 9415165"/>
              <a:gd name="connsiteY77" fmla="*/ 3028868 h 6858000"/>
              <a:gd name="connsiteX78" fmla="*/ 3237935 w 9415165"/>
              <a:gd name="connsiteY78" fmla="*/ 3073382 h 6858000"/>
              <a:gd name="connsiteX79" fmla="*/ 2735028 w 9415165"/>
              <a:gd name="connsiteY79" fmla="*/ 3073064 h 6858000"/>
              <a:gd name="connsiteX80" fmla="*/ 2656307 w 9415165"/>
              <a:gd name="connsiteY80" fmla="*/ 3027915 h 6858000"/>
              <a:gd name="connsiteX81" fmla="*/ 2404033 w 9415165"/>
              <a:gd name="connsiteY81" fmla="*/ 2590963 h 6858000"/>
              <a:gd name="connsiteX82" fmla="*/ 2404839 w 9415165"/>
              <a:gd name="connsiteY82" fmla="*/ 2501157 h 6858000"/>
              <a:gd name="connsiteX83" fmla="*/ 2655471 w 9415165"/>
              <a:gd name="connsiteY83" fmla="*/ 2064525 h 6858000"/>
              <a:gd name="connsiteX84" fmla="*/ 2732571 w 9415165"/>
              <a:gd name="connsiteY84" fmla="*/ 2020011 h 6858000"/>
              <a:gd name="connsiteX85" fmla="*/ 3662925 w 9415165"/>
              <a:gd name="connsiteY85" fmla="*/ 0 h 6858000"/>
              <a:gd name="connsiteX86" fmla="*/ 5336547 w 9415165"/>
              <a:gd name="connsiteY86" fmla="*/ 0 h 6858000"/>
              <a:gd name="connsiteX87" fmla="*/ 5342959 w 9415165"/>
              <a:gd name="connsiteY87" fmla="*/ 11106 h 6858000"/>
              <a:gd name="connsiteX88" fmla="*/ 5970700 w 9415165"/>
              <a:gd name="connsiteY88" fmla="*/ 1098387 h 6858000"/>
              <a:gd name="connsiteX89" fmla="*/ 5970044 w 9415165"/>
              <a:gd name="connsiteY89" fmla="*/ 1327785 h 6858000"/>
              <a:gd name="connsiteX90" fmla="*/ 5335110 w 9415165"/>
              <a:gd name="connsiteY90" fmla="*/ 2429135 h 6858000"/>
              <a:gd name="connsiteX91" fmla="*/ 5140211 w 9415165"/>
              <a:gd name="connsiteY91" fmla="*/ 2541659 h 6858000"/>
              <a:gd name="connsiteX92" fmla="*/ 3868947 w 9415165"/>
              <a:gd name="connsiteY92" fmla="*/ 2540855 h 6858000"/>
              <a:gd name="connsiteX93" fmla="*/ 3669952 w 9415165"/>
              <a:gd name="connsiteY93" fmla="*/ 2426726 h 6858000"/>
              <a:gd name="connsiteX94" fmla="*/ 3032246 w 9415165"/>
              <a:gd name="connsiteY94" fmla="*/ 1322186 h 6858000"/>
              <a:gd name="connsiteX95" fmla="*/ 3034282 w 9415165"/>
              <a:gd name="connsiteY95" fmla="*/ 1095172 h 6858000"/>
              <a:gd name="connsiteX96" fmla="*/ 3556318 w 9415165"/>
              <a:gd name="connsiteY96" fmla="*/ 1857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9415165" h="6858000">
                <a:moveTo>
                  <a:pt x="0" y="5940102"/>
                </a:moveTo>
                <a:lnTo>
                  <a:pt x="201903" y="5940608"/>
                </a:lnTo>
                <a:cubicBezTo>
                  <a:pt x="552894" y="5941488"/>
                  <a:pt x="968883" y="5942531"/>
                  <a:pt x="1461907" y="5943766"/>
                </a:cubicBezTo>
                <a:cubicBezTo>
                  <a:pt x="1662934" y="5938113"/>
                  <a:pt x="1852841" y="6049291"/>
                  <a:pt x="1951874" y="6220822"/>
                </a:cubicBezTo>
                <a:cubicBezTo>
                  <a:pt x="1951874" y="6220822"/>
                  <a:pt x="1951874" y="6220822"/>
                  <a:pt x="2282833" y="6794059"/>
                </a:cubicBezTo>
                <a:lnTo>
                  <a:pt x="2319750" y="6858000"/>
                </a:lnTo>
                <a:lnTo>
                  <a:pt x="0" y="6858000"/>
                </a:lnTo>
                <a:close/>
                <a:moveTo>
                  <a:pt x="751947" y="3830686"/>
                </a:moveTo>
                <a:cubicBezTo>
                  <a:pt x="751947" y="3830686"/>
                  <a:pt x="751947" y="3830686"/>
                  <a:pt x="1719258" y="3833112"/>
                </a:cubicBezTo>
                <a:cubicBezTo>
                  <a:pt x="1780885" y="3831380"/>
                  <a:pt x="1839102" y="3865462"/>
                  <a:pt x="1869462" y="3918046"/>
                </a:cubicBezTo>
                <a:cubicBezTo>
                  <a:pt x="1869462" y="3918046"/>
                  <a:pt x="1869462" y="3918046"/>
                  <a:pt x="2354170" y="4757586"/>
                </a:cubicBezTo>
                <a:cubicBezTo>
                  <a:pt x="2385577" y="4811983"/>
                  <a:pt x="2384937" y="4877630"/>
                  <a:pt x="2353672" y="4931947"/>
                </a:cubicBezTo>
                <a:cubicBezTo>
                  <a:pt x="2353672" y="4931947"/>
                  <a:pt x="2353672" y="4931947"/>
                  <a:pt x="1871068" y="5769061"/>
                </a:cubicBezTo>
                <a:cubicBezTo>
                  <a:pt x="1841608" y="5822336"/>
                  <a:pt x="1783799" y="5855711"/>
                  <a:pt x="1722931" y="5854589"/>
                </a:cubicBezTo>
                <a:cubicBezTo>
                  <a:pt x="1722931" y="5854589"/>
                  <a:pt x="1722931" y="5854589"/>
                  <a:pt x="756668" y="5853977"/>
                </a:cubicBezTo>
                <a:cubicBezTo>
                  <a:pt x="693994" y="5853896"/>
                  <a:pt x="636823" y="5821628"/>
                  <a:pt x="605416" y="5767228"/>
                </a:cubicBezTo>
                <a:cubicBezTo>
                  <a:pt x="605416" y="5767228"/>
                  <a:pt x="605416" y="5767228"/>
                  <a:pt x="120708" y="4927690"/>
                </a:cubicBezTo>
                <a:cubicBezTo>
                  <a:pt x="90348" y="4875106"/>
                  <a:pt x="89942" y="4807646"/>
                  <a:pt x="122255" y="4755141"/>
                </a:cubicBezTo>
                <a:cubicBezTo>
                  <a:pt x="122255" y="4755141"/>
                  <a:pt x="122255" y="4755141"/>
                  <a:pt x="603810" y="3916214"/>
                </a:cubicBezTo>
                <a:cubicBezTo>
                  <a:pt x="633271" y="3862939"/>
                  <a:pt x="691080" y="3829563"/>
                  <a:pt x="751947" y="3830686"/>
                </a:cubicBezTo>
                <a:close/>
                <a:moveTo>
                  <a:pt x="2140871" y="3416093"/>
                </a:moveTo>
                <a:cubicBezTo>
                  <a:pt x="2140871" y="3416093"/>
                  <a:pt x="2140871" y="3416093"/>
                  <a:pt x="2485012" y="3416957"/>
                </a:cubicBezTo>
                <a:cubicBezTo>
                  <a:pt x="2506938" y="3416340"/>
                  <a:pt x="2527650" y="3428466"/>
                  <a:pt x="2538451" y="3447174"/>
                </a:cubicBezTo>
                <a:cubicBezTo>
                  <a:pt x="2538451" y="3447174"/>
                  <a:pt x="2538451" y="3447174"/>
                  <a:pt x="2710898" y="3745860"/>
                </a:cubicBezTo>
                <a:cubicBezTo>
                  <a:pt x="2722072" y="3765213"/>
                  <a:pt x="2721844" y="3788568"/>
                  <a:pt x="2710720" y="3807893"/>
                </a:cubicBezTo>
                <a:cubicBezTo>
                  <a:pt x="2710720" y="3807893"/>
                  <a:pt x="2710720" y="3807893"/>
                  <a:pt x="2539024" y="4105714"/>
                </a:cubicBezTo>
                <a:cubicBezTo>
                  <a:pt x="2528542" y="4124669"/>
                  <a:pt x="2507974" y="4136543"/>
                  <a:pt x="2486319" y="4136144"/>
                </a:cubicBezTo>
                <a:cubicBezTo>
                  <a:pt x="2486319" y="4136144"/>
                  <a:pt x="2486319" y="4136144"/>
                  <a:pt x="2142549" y="4135926"/>
                </a:cubicBezTo>
                <a:cubicBezTo>
                  <a:pt x="2120252" y="4135898"/>
                  <a:pt x="2099911" y="4124417"/>
                  <a:pt x="2088738" y="4105063"/>
                </a:cubicBezTo>
                <a:cubicBezTo>
                  <a:pt x="2088738" y="4105063"/>
                  <a:pt x="2088738" y="4105063"/>
                  <a:pt x="1916292" y="3806378"/>
                </a:cubicBezTo>
                <a:cubicBezTo>
                  <a:pt x="1905490" y="3787669"/>
                  <a:pt x="1905346" y="3763670"/>
                  <a:pt x="1916843" y="3744990"/>
                </a:cubicBezTo>
                <a:cubicBezTo>
                  <a:pt x="1916843" y="3744990"/>
                  <a:pt x="1916843" y="3744990"/>
                  <a:pt x="2088166" y="3446523"/>
                </a:cubicBezTo>
                <a:cubicBezTo>
                  <a:pt x="2098648" y="3427568"/>
                  <a:pt x="2119216" y="3415695"/>
                  <a:pt x="2140871" y="3416093"/>
                </a:cubicBezTo>
                <a:close/>
                <a:moveTo>
                  <a:pt x="2309207" y="2943824"/>
                </a:moveTo>
                <a:cubicBezTo>
                  <a:pt x="2309207" y="2943824"/>
                  <a:pt x="2309207" y="2943824"/>
                  <a:pt x="2490927" y="2944279"/>
                </a:cubicBezTo>
                <a:cubicBezTo>
                  <a:pt x="2502505" y="2943955"/>
                  <a:pt x="2513441" y="2950357"/>
                  <a:pt x="2519144" y="2960236"/>
                </a:cubicBezTo>
                <a:cubicBezTo>
                  <a:pt x="2519144" y="2960236"/>
                  <a:pt x="2519144" y="2960236"/>
                  <a:pt x="2610202" y="3117952"/>
                </a:cubicBezTo>
                <a:cubicBezTo>
                  <a:pt x="2616102" y="3128172"/>
                  <a:pt x="2615982" y="3140504"/>
                  <a:pt x="2610107" y="3150708"/>
                </a:cubicBezTo>
                <a:cubicBezTo>
                  <a:pt x="2610107" y="3150708"/>
                  <a:pt x="2610107" y="3150708"/>
                  <a:pt x="2519446" y="3307968"/>
                </a:cubicBezTo>
                <a:cubicBezTo>
                  <a:pt x="2513912" y="3317976"/>
                  <a:pt x="2503051" y="3324246"/>
                  <a:pt x="2491617" y="3324035"/>
                </a:cubicBezTo>
                <a:cubicBezTo>
                  <a:pt x="2491617" y="3324035"/>
                  <a:pt x="2491617" y="3324035"/>
                  <a:pt x="2310094" y="3323920"/>
                </a:cubicBezTo>
                <a:cubicBezTo>
                  <a:pt x="2298321" y="3323905"/>
                  <a:pt x="2287579" y="3317843"/>
                  <a:pt x="2281679" y="3307623"/>
                </a:cubicBezTo>
                <a:cubicBezTo>
                  <a:pt x="2281679" y="3307623"/>
                  <a:pt x="2281679" y="3307623"/>
                  <a:pt x="2190623" y="3149908"/>
                </a:cubicBezTo>
                <a:cubicBezTo>
                  <a:pt x="2184919" y="3140029"/>
                  <a:pt x="2184843" y="3127357"/>
                  <a:pt x="2190913" y="3117492"/>
                </a:cubicBezTo>
                <a:cubicBezTo>
                  <a:pt x="2190913" y="3117492"/>
                  <a:pt x="2190913" y="3117492"/>
                  <a:pt x="2281378" y="2959891"/>
                </a:cubicBezTo>
                <a:cubicBezTo>
                  <a:pt x="2286913" y="2949884"/>
                  <a:pt x="2297773" y="2943613"/>
                  <a:pt x="2309207" y="2943824"/>
                </a:cubicBezTo>
                <a:close/>
                <a:moveTo>
                  <a:pt x="4112874" y="2635904"/>
                </a:moveTo>
                <a:cubicBezTo>
                  <a:pt x="4112874" y="2635904"/>
                  <a:pt x="4112874" y="2635904"/>
                  <a:pt x="7268230" y="2643815"/>
                </a:cubicBezTo>
                <a:cubicBezTo>
                  <a:pt x="7469258" y="2638162"/>
                  <a:pt x="7659163" y="2749340"/>
                  <a:pt x="7758196" y="2920870"/>
                </a:cubicBezTo>
                <a:cubicBezTo>
                  <a:pt x="7758196" y="2920870"/>
                  <a:pt x="7758196" y="2920870"/>
                  <a:pt x="9339309" y="5659439"/>
                </a:cubicBezTo>
                <a:cubicBezTo>
                  <a:pt x="9441758" y="5836884"/>
                  <a:pt x="9439672" y="6051021"/>
                  <a:pt x="9337678" y="6228205"/>
                </a:cubicBezTo>
                <a:cubicBezTo>
                  <a:pt x="9337678" y="6228205"/>
                  <a:pt x="9337678" y="6228205"/>
                  <a:pt x="9008157" y="6799787"/>
                </a:cubicBezTo>
                <a:lnTo>
                  <a:pt x="8974598" y="6858000"/>
                </a:lnTo>
                <a:lnTo>
                  <a:pt x="2425403" y="6858000"/>
                </a:lnTo>
                <a:lnTo>
                  <a:pt x="2332089" y="6696379"/>
                </a:lnTo>
                <a:cubicBezTo>
                  <a:pt x="2245236" y="6545945"/>
                  <a:pt x="2152593" y="6385482"/>
                  <a:pt x="2053773" y="6214321"/>
                </a:cubicBezTo>
                <a:cubicBezTo>
                  <a:pt x="1954740" y="6042790"/>
                  <a:pt x="1953410" y="5822737"/>
                  <a:pt x="2058819" y="5651469"/>
                </a:cubicBezTo>
                <a:cubicBezTo>
                  <a:pt x="2058819" y="5651469"/>
                  <a:pt x="2058819" y="5651469"/>
                  <a:pt x="3629647" y="2914896"/>
                </a:cubicBezTo>
                <a:cubicBezTo>
                  <a:pt x="3725749" y="2741114"/>
                  <a:pt x="3914325" y="2632240"/>
                  <a:pt x="4112874" y="2635904"/>
                </a:cubicBezTo>
                <a:close/>
                <a:moveTo>
                  <a:pt x="688133" y="2474638"/>
                </a:moveTo>
                <a:cubicBezTo>
                  <a:pt x="688133" y="2474638"/>
                  <a:pt x="688133" y="2474638"/>
                  <a:pt x="1287544" y="2476142"/>
                </a:cubicBezTo>
                <a:cubicBezTo>
                  <a:pt x="1325733" y="2475067"/>
                  <a:pt x="1361809" y="2496187"/>
                  <a:pt x="1380621" y="2528772"/>
                </a:cubicBezTo>
                <a:cubicBezTo>
                  <a:pt x="1380621" y="2528772"/>
                  <a:pt x="1380621" y="2528772"/>
                  <a:pt x="1680979" y="3049008"/>
                </a:cubicBezTo>
                <a:cubicBezTo>
                  <a:pt x="1700441" y="3082716"/>
                  <a:pt x="1700045" y="3123395"/>
                  <a:pt x="1680670" y="3157054"/>
                </a:cubicBezTo>
                <a:cubicBezTo>
                  <a:pt x="1680670" y="3157054"/>
                  <a:pt x="1680670" y="3157054"/>
                  <a:pt x="1381617" y="3675787"/>
                </a:cubicBezTo>
                <a:cubicBezTo>
                  <a:pt x="1363361" y="3708799"/>
                  <a:pt x="1327537" y="3729482"/>
                  <a:pt x="1289821" y="3728785"/>
                </a:cubicBezTo>
                <a:cubicBezTo>
                  <a:pt x="1289821" y="3728785"/>
                  <a:pt x="1289821" y="3728785"/>
                  <a:pt x="691058" y="3728407"/>
                </a:cubicBezTo>
                <a:cubicBezTo>
                  <a:pt x="652221" y="3728357"/>
                  <a:pt x="616793" y="3708360"/>
                  <a:pt x="597332" y="3674651"/>
                </a:cubicBezTo>
                <a:cubicBezTo>
                  <a:pt x="597332" y="3674651"/>
                  <a:pt x="597332" y="3674651"/>
                  <a:pt x="296974" y="3154416"/>
                </a:cubicBezTo>
                <a:cubicBezTo>
                  <a:pt x="278161" y="3121831"/>
                  <a:pt x="277908" y="3080029"/>
                  <a:pt x="297933" y="3047494"/>
                </a:cubicBezTo>
                <a:cubicBezTo>
                  <a:pt x="297933" y="3047494"/>
                  <a:pt x="297933" y="3047494"/>
                  <a:pt x="596337" y="2527637"/>
                </a:cubicBezTo>
                <a:cubicBezTo>
                  <a:pt x="614593" y="2494625"/>
                  <a:pt x="650416" y="2473943"/>
                  <a:pt x="688133" y="2474638"/>
                </a:cubicBezTo>
                <a:close/>
                <a:moveTo>
                  <a:pt x="2732571" y="2020011"/>
                </a:moveTo>
                <a:cubicBezTo>
                  <a:pt x="2732571" y="2020011"/>
                  <a:pt x="2732571" y="2020011"/>
                  <a:pt x="3236024" y="2021272"/>
                </a:cubicBezTo>
                <a:cubicBezTo>
                  <a:pt x="3268098" y="2020370"/>
                  <a:pt x="3298399" y="2038110"/>
                  <a:pt x="3314200" y="2065479"/>
                </a:cubicBezTo>
                <a:cubicBezTo>
                  <a:pt x="3314200" y="2065479"/>
                  <a:pt x="3314200" y="2065479"/>
                  <a:pt x="3566473" y="2502430"/>
                </a:cubicBezTo>
                <a:cubicBezTo>
                  <a:pt x="3582820" y="2530741"/>
                  <a:pt x="3582487" y="2564907"/>
                  <a:pt x="3566214" y="2593179"/>
                </a:cubicBezTo>
                <a:cubicBezTo>
                  <a:pt x="3566214" y="2593179"/>
                  <a:pt x="3566214" y="2593179"/>
                  <a:pt x="3315036" y="3028868"/>
                </a:cubicBezTo>
                <a:cubicBezTo>
                  <a:pt x="3299702" y="3056596"/>
                  <a:pt x="3269615" y="3073966"/>
                  <a:pt x="3237935" y="3073382"/>
                </a:cubicBezTo>
                <a:cubicBezTo>
                  <a:pt x="3237935" y="3073382"/>
                  <a:pt x="3237935" y="3073382"/>
                  <a:pt x="2735028" y="3073064"/>
                </a:cubicBezTo>
                <a:cubicBezTo>
                  <a:pt x="2702409" y="3073021"/>
                  <a:pt x="2672652" y="3056226"/>
                  <a:pt x="2656307" y="3027915"/>
                </a:cubicBezTo>
                <a:cubicBezTo>
                  <a:pt x="2656307" y="3027915"/>
                  <a:pt x="2656307" y="3027915"/>
                  <a:pt x="2404033" y="2590963"/>
                </a:cubicBezTo>
                <a:cubicBezTo>
                  <a:pt x="2388231" y="2563595"/>
                  <a:pt x="2388020" y="2528484"/>
                  <a:pt x="2404839" y="2501157"/>
                </a:cubicBezTo>
                <a:cubicBezTo>
                  <a:pt x="2404839" y="2501157"/>
                  <a:pt x="2404839" y="2501157"/>
                  <a:pt x="2655471" y="2064525"/>
                </a:cubicBezTo>
                <a:cubicBezTo>
                  <a:pt x="2670804" y="2036797"/>
                  <a:pt x="2700892" y="2019426"/>
                  <a:pt x="2732571" y="2020011"/>
                </a:cubicBezTo>
                <a:close/>
                <a:moveTo>
                  <a:pt x="3662925" y="0"/>
                </a:moveTo>
                <a:lnTo>
                  <a:pt x="5336547" y="0"/>
                </a:lnTo>
                <a:lnTo>
                  <a:pt x="5342959" y="11106"/>
                </a:lnTo>
                <a:cubicBezTo>
                  <a:pt x="5372852" y="62881"/>
                  <a:pt x="5492421" y="269982"/>
                  <a:pt x="5970700" y="1098387"/>
                </a:cubicBezTo>
                <a:cubicBezTo>
                  <a:pt x="6012021" y="1169956"/>
                  <a:pt x="6011183" y="1256322"/>
                  <a:pt x="5970044" y="1327785"/>
                </a:cubicBezTo>
                <a:cubicBezTo>
                  <a:pt x="5970044" y="1327785"/>
                  <a:pt x="5970044" y="1327785"/>
                  <a:pt x="5335110" y="2429135"/>
                </a:cubicBezTo>
                <a:cubicBezTo>
                  <a:pt x="5296350" y="2499226"/>
                  <a:pt x="5220291" y="2543137"/>
                  <a:pt x="5140211" y="2541659"/>
                </a:cubicBezTo>
                <a:cubicBezTo>
                  <a:pt x="5140211" y="2541659"/>
                  <a:pt x="5140211" y="2541659"/>
                  <a:pt x="3868947" y="2540855"/>
                </a:cubicBezTo>
                <a:cubicBezTo>
                  <a:pt x="3786490" y="2540750"/>
                  <a:pt x="3711273" y="2498294"/>
                  <a:pt x="3669952" y="2426726"/>
                </a:cubicBezTo>
                <a:cubicBezTo>
                  <a:pt x="3669952" y="2426726"/>
                  <a:pt x="3669952" y="2426726"/>
                  <a:pt x="3032246" y="1322186"/>
                </a:cubicBezTo>
                <a:cubicBezTo>
                  <a:pt x="2992303" y="1253003"/>
                  <a:pt x="2991768" y="1164250"/>
                  <a:pt x="3034282" y="1095172"/>
                </a:cubicBezTo>
                <a:cubicBezTo>
                  <a:pt x="3034282" y="1095172"/>
                  <a:pt x="3034282" y="1095172"/>
                  <a:pt x="3556318" y="18572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B1362E-4699-426B-8D02-4F7CE6DA9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9039" y="1090549"/>
            <a:ext cx="5581001" cy="4278755"/>
            <a:chOff x="6169039" y="142050"/>
            <a:chExt cx="5581001" cy="427875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EFB93E7-8C93-4FE1-953B-9F55FCCE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820162" y="-509073"/>
              <a:ext cx="4278755" cy="5581001"/>
            </a:xfrm>
            <a:custGeom>
              <a:avLst/>
              <a:gdLst>
                <a:gd name="connsiteX0" fmla="*/ 4278755 w 4278755"/>
                <a:gd name="connsiteY0" fmla="*/ 309054 h 5581001"/>
                <a:gd name="connsiteX1" fmla="*/ 4278755 w 4278755"/>
                <a:gd name="connsiteY1" fmla="*/ 1005863 h 5581001"/>
                <a:gd name="connsiteX2" fmla="*/ 4278755 w 4278755"/>
                <a:gd name="connsiteY2" fmla="*/ 4575137 h 5581001"/>
                <a:gd name="connsiteX3" fmla="*/ 4278755 w 4278755"/>
                <a:gd name="connsiteY3" fmla="*/ 5271947 h 5581001"/>
                <a:gd name="connsiteX4" fmla="*/ 3969701 w 4278755"/>
                <a:gd name="connsiteY4" fmla="*/ 5581001 h 5581001"/>
                <a:gd name="connsiteX5" fmla="*/ 309054 w 4278755"/>
                <a:gd name="connsiteY5" fmla="*/ 5581001 h 5581001"/>
                <a:gd name="connsiteX6" fmla="*/ 0 w 4278755"/>
                <a:gd name="connsiteY6" fmla="*/ 5271946 h 5581001"/>
                <a:gd name="connsiteX7" fmla="*/ 0 w 4278755"/>
                <a:gd name="connsiteY7" fmla="*/ 4575136 h 5581001"/>
                <a:gd name="connsiteX8" fmla="*/ 0 w 4278755"/>
                <a:gd name="connsiteY8" fmla="*/ 1005863 h 5581001"/>
                <a:gd name="connsiteX9" fmla="*/ 0 w 4278755"/>
                <a:gd name="connsiteY9" fmla="*/ 309054 h 5581001"/>
                <a:gd name="connsiteX10" fmla="*/ 309054 w 4278755"/>
                <a:gd name="connsiteY10" fmla="*/ 0 h 5581001"/>
                <a:gd name="connsiteX11" fmla="*/ 3969701 w 4278755"/>
                <a:gd name="connsiteY11" fmla="*/ 0 h 558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8755" h="5581001">
                  <a:moveTo>
                    <a:pt x="4278755" y="309054"/>
                  </a:moveTo>
                  <a:lnTo>
                    <a:pt x="4278755" y="1005863"/>
                  </a:lnTo>
                  <a:lnTo>
                    <a:pt x="4278755" y="4575137"/>
                  </a:lnTo>
                  <a:lnTo>
                    <a:pt x="4278755" y="5271947"/>
                  </a:lnTo>
                  <a:lnTo>
                    <a:pt x="3969701" y="5581001"/>
                  </a:lnTo>
                  <a:lnTo>
                    <a:pt x="309054" y="5581001"/>
                  </a:lnTo>
                  <a:lnTo>
                    <a:pt x="0" y="5271946"/>
                  </a:lnTo>
                  <a:lnTo>
                    <a:pt x="0" y="4575136"/>
                  </a:lnTo>
                  <a:lnTo>
                    <a:pt x="0" y="1005863"/>
                  </a:lnTo>
                  <a:lnTo>
                    <a:pt x="0" y="309054"/>
                  </a:lnTo>
                  <a:lnTo>
                    <a:pt x="309054" y="0"/>
                  </a:lnTo>
                  <a:lnTo>
                    <a:pt x="396970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60422C-70D6-488F-8CE4-C3299AD79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902139" y="-425197"/>
              <a:ext cx="4114800" cy="5413248"/>
            </a:xfrm>
            <a:custGeom>
              <a:avLst/>
              <a:gdLst>
                <a:gd name="connsiteX0" fmla="*/ 4278755 w 4278755"/>
                <a:gd name="connsiteY0" fmla="*/ 309054 h 5581001"/>
                <a:gd name="connsiteX1" fmla="*/ 4278755 w 4278755"/>
                <a:gd name="connsiteY1" fmla="*/ 1005863 h 5581001"/>
                <a:gd name="connsiteX2" fmla="*/ 4278755 w 4278755"/>
                <a:gd name="connsiteY2" fmla="*/ 4575137 h 5581001"/>
                <a:gd name="connsiteX3" fmla="*/ 4278755 w 4278755"/>
                <a:gd name="connsiteY3" fmla="*/ 5271947 h 5581001"/>
                <a:gd name="connsiteX4" fmla="*/ 3969701 w 4278755"/>
                <a:gd name="connsiteY4" fmla="*/ 5581001 h 5581001"/>
                <a:gd name="connsiteX5" fmla="*/ 309054 w 4278755"/>
                <a:gd name="connsiteY5" fmla="*/ 5581001 h 5581001"/>
                <a:gd name="connsiteX6" fmla="*/ 0 w 4278755"/>
                <a:gd name="connsiteY6" fmla="*/ 5271946 h 5581001"/>
                <a:gd name="connsiteX7" fmla="*/ 0 w 4278755"/>
                <a:gd name="connsiteY7" fmla="*/ 4575136 h 5581001"/>
                <a:gd name="connsiteX8" fmla="*/ 0 w 4278755"/>
                <a:gd name="connsiteY8" fmla="*/ 1005863 h 5581001"/>
                <a:gd name="connsiteX9" fmla="*/ 0 w 4278755"/>
                <a:gd name="connsiteY9" fmla="*/ 309054 h 5581001"/>
                <a:gd name="connsiteX10" fmla="*/ 309054 w 4278755"/>
                <a:gd name="connsiteY10" fmla="*/ 0 h 5581001"/>
                <a:gd name="connsiteX11" fmla="*/ 3969701 w 4278755"/>
                <a:gd name="connsiteY11" fmla="*/ 0 h 558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8755" h="5581001">
                  <a:moveTo>
                    <a:pt x="4278755" y="309054"/>
                  </a:moveTo>
                  <a:lnTo>
                    <a:pt x="4278755" y="1005863"/>
                  </a:lnTo>
                  <a:lnTo>
                    <a:pt x="4278755" y="4575137"/>
                  </a:lnTo>
                  <a:lnTo>
                    <a:pt x="4278755" y="5271947"/>
                  </a:lnTo>
                  <a:lnTo>
                    <a:pt x="3969701" y="5581001"/>
                  </a:lnTo>
                  <a:lnTo>
                    <a:pt x="309054" y="5581001"/>
                  </a:lnTo>
                  <a:lnTo>
                    <a:pt x="0" y="5271946"/>
                  </a:lnTo>
                  <a:lnTo>
                    <a:pt x="0" y="4575136"/>
                  </a:lnTo>
                  <a:lnTo>
                    <a:pt x="0" y="1005863"/>
                  </a:lnTo>
                  <a:lnTo>
                    <a:pt x="0" y="309054"/>
                  </a:lnTo>
                  <a:lnTo>
                    <a:pt x="309054" y="0"/>
                  </a:lnTo>
                  <a:lnTo>
                    <a:pt x="3969701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25" y="1432731"/>
            <a:ext cx="4778006" cy="12402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833AB"/>
                </a:solidFill>
              </a:rPr>
              <a:t>Research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9933"/>
                </a:solidFill>
              </a:rPr>
              <a:t>Endeavors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49" y="2486025"/>
            <a:ext cx="5322513" cy="2530827"/>
          </a:xfrm>
        </p:spPr>
        <p:txBody>
          <a:bodyPr numCol="2">
            <a:norm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New organ/tissue recovery &amp; transplantation techniques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Surgical Training &amp; Advancing Techniques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Medical Device Research &amp; Development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Biomechanical Studies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Hearing &amp; Vision Impairment Studies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Neurodegenerative Diseases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Psychiatric Disorders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Cancer &amp; Effects of Metastasis, Early Detection, &amp; Resection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Diabetes </a:t>
            </a:r>
          </a:p>
          <a:p>
            <a:r>
              <a:rPr lang="en-US" sz="1400" dirty="0">
                <a:solidFill>
                  <a:schemeClr val="bg1"/>
                </a:solidFill>
              </a:rPr>
              <a:t>Life Saving Procedures (EMS)</a:t>
            </a:r>
          </a:p>
          <a:p>
            <a:r>
              <a:rPr lang="en-US" sz="1400" dirty="0">
                <a:solidFill>
                  <a:schemeClr val="bg1"/>
                </a:solidFill>
              </a:rPr>
              <a:t>Drug Delivery Improvements</a:t>
            </a:r>
          </a:p>
          <a:p>
            <a:r>
              <a:rPr lang="en-US" sz="1400" dirty="0">
                <a:solidFill>
                  <a:schemeClr val="bg1"/>
                </a:solidFill>
              </a:rPr>
              <a:t>&amp; Many more</a:t>
            </a:r>
          </a:p>
        </p:txBody>
      </p:sp>
      <p:pic>
        <p:nvPicPr>
          <p:cNvPr id="5" name="Graphic 4" descr="Brain with solid fill">
            <a:extLst>
              <a:ext uri="{FF2B5EF4-FFF2-40B4-BE49-F238E27FC236}">
                <a16:creationId xmlns:a16="http://schemas.microsoft.com/office/drawing/2014/main" id="{8F04380E-98CE-4EC6-AA9A-C9E507600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7085" y="2052835"/>
            <a:ext cx="914400" cy="914400"/>
          </a:xfrm>
          <a:prstGeom prst="rect">
            <a:avLst/>
          </a:prstGeom>
        </p:spPr>
      </p:pic>
      <p:pic>
        <p:nvPicPr>
          <p:cNvPr id="13" name="Graphic 12" descr="First aid kit with solid fill">
            <a:extLst>
              <a:ext uri="{FF2B5EF4-FFF2-40B4-BE49-F238E27FC236}">
                <a16:creationId xmlns:a16="http://schemas.microsoft.com/office/drawing/2014/main" id="{0105025A-90B9-4289-AA46-D30748C07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108" y="43013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5395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567843"/>
            <a:ext cx="3712224" cy="371449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7833AB"/>
                </a:solidFill>
              </a:rPr>
              <a:t>Why Do Individuals </a:t>
            </a:r>
            <a:br>
              <a:rPr lang="en-US" sz="4000" b="1" dirty="0">
                <a:solidFill>
                  <a:srgbClr val="7833AB"/>
                </a:solidFill>
              </a:rPr>
            </a:br>
            <a:r>
              <a:rPr lang="en-US" sz="4000" b="1" dirty="0">
                <a:solidFill>
                  <a:srgbClr val="7833AB"/>
                </a:solidFill>
              </a:rPr>
              <a:t>(or their Families) </a:t>
            </a:r>
            <a:r>
              <a:rPr lang="en-US" sz="4000" b="1" dirty="0">
                <a:solidFill>
                  <a:srgbClr val="CC0099"/>
                </a:solidFill>
              </a:rPr>
              <a:t>Choose Whole-Body Donation?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3846A5-A498-4C9E-B4DC-13532657D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506" y="643467"/>
            <a:ext cx="1128382" cy="847206"/>
            <a:chOff x="8183879" y="1000124"/>
            <a:chExt cx="1562267" cy="117297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A845FC1-FE68-40DE-B785-AA0F3DBD6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26048ED-7A92-4694-A168-2C6C5C0D6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2A3FAA-D056-4098-8115-EA61EAF0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7645" y="839534"/>
            <a:ext cx="6781601" cy="5652388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888" y="1567843"/>
            <a:ext cx="3894161" cy="3186177"/>
          </a:xfrm>
        </p:spPr>
        <p:txBody>
          <a:bodyPr anchor="ctr">
            <a:normAutofit lnSpcReduction="10000"/>
          </a:bodyPr>
          <a:lstStyle/>
          <a:p>
            <a:r>
              <a:rPr lang="en-US" sz="1800" b="1" dirty="0">
                <a:solidFill>
                  <a:srgbClr val="FF9933"/>
                </a:solidFill>
              </a:rPr>
              <a:t>Financial Availability:  </a:t>
            </a:r>
            <a:r>
              <a:rPr lang="en-US" sz="1800" dirty="0">
                <a:solidFill>
                  <a:schemeClr val="bg1"/>
                </a:solidFill>
              </a:rPr>
              <a:t>There is no cost for whole body donation, unlike traditional funeral/cremation arrangements</a:t>
            </a:r>
          </a:p>
          <a:p>
            <a:r>
              <a:rPr lang="en-US" sz="1800" b="1" dirty="0">
                <a:solidFill>
                  <a:srgbClr val="FF9933"/>
                </a:solidFill>
              </a:rPr>
              <a:t>Educational Advancement: </a:t>
            </a:r>
            <a:r>
              <a:rPr lang="en-US" sz="1800" dirty="0">
                <a:solidFill>
                  <a:schemeClr val="bg1"/>
                </a:solidFill>
              </a:rPr>
              <a:t>Medical Science and Research cannot move forward in a meaningful way without these generous gifts</a:t>
            </a:r>
          </a:p>
          <a:p>
            <a:r>
              <a:rPr lang="en-US" sz="1800" b="1" dirty="0">
                <a:solidFill>
                  <a:srgbClr val="FF9933"/>
                </a:solidFill>
              </a:rPr>
              <a:t>Humanitarianism: </a:t>
            </a:r>
            <a:r>
              <a:rPr lang="en-US" sz="1800" dirty="0">
                <a:solidFill>
                  <a:schemeClr val="bg1"/>
                </a:solidFill>
              </a:rPr>
              <a:t>For those who believe deeply in giving back and making a lasting impression on humankind</a:t>
            </a:r>
          </a:p>
        </p:txBody>
      </p:sp>
    </p:spTree>
    <p:extLst>
      <p:ext uri="{BB962C8B-B14F-4D97-AF65-F5344CB8AC3E}">
        <p14:creationId xmlns:p14="http://schemas.microsoft.com/office/powerpoint/2010/main" val="12879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6282</TotalTime>
  <Words>1087</Words>
  <Application>Microsoft Office PowerPoint</Application>
  <PresentationFormat>Widescreen</PresentationFormat>
  <Paragraphs>105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Adobe Hebrew</vt:lpstr>
      <vt:lpstr>Arial</vt:lpstr>
      <vt:lpstr>Calibri</vt:lpstr>
      <vt:lpstr>Calibri Light</vt:lpstr>
      <vt:lpstr>Californian FB</vt:lpstr>
      <vt:lpstr>Wingdings</vt:lpstr>
      <vt:lpstr>Office Theme</vt:lpstr>
      <vt:lpstr>PowerPoint Presentation</vt:lpstr>
      <vt:lpstr>Who are we?</vt:lpstr>
      <vt:lpstr> About Us</vt:lpstr>
      <vt:lpstr>What Is  Whole-Body Donation?</vt:lpstr>
      <vt:lpstr>Whole-Body Donation VS Organ/Tissue Donation: What’s the difference?</vt:lpstr>
      <vt:lpstr>More Good Can Be Done!</vt:lpstr>
      <vt:lpstr>Exponential Impact on  Research, Education, &amp; Training</vt:lpstr>
      <vt:lpstr>Research Endeavors</vt:lpstr>
      <vt:lpstr>Why Do Individuals  (or their Families) Choose Whole-Body Donation?</vt:lpstr>
      <vt:lpstr> What distinguishes Anatomy Gifts Registry from other whole-body donation programs? </vt:lpstr>
      <vt:lpstr>AGR Donor Family Services</vt:lpstr>
      <vt:lpstr>About Cremated Remains</vt:lpstr>
      <vt:lpstr>Becoming a Donor</vt:lpstr>
      <vt:lpstr>Take the Next Step: Give with Your Whole Being</vt:lpstr>
      <vt:lpstr>Questions or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Gifts Registry</dc:title>
  <dc:creator>Christopher Bell</dc:creator>
  <cp:lastModifiedBy>Michele Gregory-Maren</cp:lastModifiedBy>
  <cp:revision>218</cp:revision>
  <dcterms:created xsi:type="dcterms:W3CDTF">2021-02-17T19:17:47Z</dcterms:created>
  <dcterms:modified xsi:type="dcterms:W3CDTF">2024-01-23T21:22:29Z</dcterms:modified>
</cp:coreProperties>
</file>