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80"/>
  </p:notesMasterIdLst>
  <p:sldIdLst>
    <p:sldId id="256" r:id="rId2"/>
    <p:sldId id="353" r:id="rId3"/>
    <p:sldId id="406" r:id="rId4"/>
    <p:sldId id="300" r:id="rId5"/>
    <p:sldId id="294" r:id="rId6"/>
    <p:sldId id="369" r:id="rId7"/>
    <p:sldId id="370" r:id="rId8"/>
    <p:sldId id="364" r:id="rId9"/>
    <p:sldId id="332" r:id="rId10"/>
    <p:sldId id="333" r:id="rId11"/>
    <p:sldId id="379" r:id="rId12"/>
    <p:sldId id="380" r:id="rId13"/>
    <p:sldId id="381" r:id="rId14"/>
    <p:sldId id="408" r:id="rId15"/>
    <p:sldId id="409" r:id="rId16"/>
    <p:sldId id="440" r:id="rId17"/>
    <p:sldId id="426" r:id="rId18"/>
    <p:sldId id="415" r:id="rId19"/>
    <p:sldId id="425" r:id="rId20"/>
    <p:sldId id="441" r:id="rId21"/>
    <p:sldId id="410" r:id="rId22"/>
    <p:sldId id="411" r:id="rId23"/>
    <p:sldId id="427" r:id="rId24"/>
    <p:sldId id="407" r:id="rId25"/>
    <p:sldId id="417" r:id="rId26"/>
    <p:sldId id="416" r:id="rId27"/>
    <p:sldId id="418" r:id="rId28"/>
    <p:sldId id="419" r:id="rId29"/>
    <p:sldId id="420" r:id="rId30"/>
    <p:sldId id="421" r:id="rId31"/>
    <p:sldId id="422" r:id="rId32"/>
    <p:sldId id="423" r:id="rId33"/>
    <p:sldId id="430" r:id="rId34"/>
    <p:sldId id="431" r:id="rId35"/>
    <p:sldId id="424" r:id="rId36"/>
    <p:sldId id="432" r:id="rId37"/>
    <p:sldId id="413" r:id="rId38"/>
    <p:sldId id="433" r:id="rId39"/>
    <p:sldId id="434" r:id="rId40"/>
    <p:sldId id="437" r:id="rId41"/>
    <p:sldId id="436" r:id="rId42"/>
    <p:sldId id="438" r:id="rId43"/>
    <p:sldId id="443" r:id="rId44"/>
    <p:sldId id="435" r:id="rId45"/>
    <p:sldId id="279" r:id="rId46"/>
    <p:sldId id="442" r:id="rId47"/>
    <p:sldId id="347" r:id="rId48"/>
    <p:sldId id="301" r:id="rId49"/>
    <p:sldId id="382" r:id="rId50"/>
    <p:sldId id="392" r:id="rId51"/>
    <p:sldId id="394" r:id="rId52"/>
    <p:sldId id="307" r:id="rId53"/>
    <p:sldId id="395" r:id="rId54"/>
    <p:sldId id="396" r:id="rId55"/>
    <p:sldId id="397" r:id="rId56"/>
    <p:sldId id="384" r:id="rId57"/>
    <p:sldId id="398" r:id="rId58"/>
    <p:sldId id="399" r:id="rId59"/>
    <p:sldId id="321" r:id="rId60"/>
    <p:sldId id="400" r:id="rId61"/>
    <p:sldId id="313" r:id="rId62"/>
    <p:sldId id="401" r:id="rId63"/>
    <p:sldId id="325" r:id="rId64"/>
    <p:sldId id="402" r:id="rId65"/>
    <p:sldId id="403" r:id="rId66"/>
    <p:sldId id="328" r:id="rId67"/>
    <p:sldId id="404" r:id="rId68"/>
    <p:sldId id="330" r:id="rId69"/>
    <p:sldId id="378" r:id="rId70"/>
    <p:sldId id="387" r:id="rId71"/>
    <p:sldId id="383" r:id="rId72"/>
    <p:sldId id="386" r:id="rId73"/>
    <p:sldId id="341" r:id="rId74"/>
    <p:sldId id="342" r:id="rId75"/>
    <p:sldId id="288" r:id="rId76"/>
    <p:sldId id="385" r:id="rId77"/>
    <p:sldId id="337" r:id="rId78"/>
    <p:sldId id="345" r:id="rId7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6"/>
    <a:srgbClr val="CC6262"/>
    <a:srgbClr val="CBCBCB"/>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8" autoAdjust="0"/>
    <p:restoredTop sz="83762" autoAdjust="0"/>
  </p:normalViewPr>
  <p:slideViewPr>
    <p:cSldViewPr snapToGrid="0">
      <p:cViewPr>
        <p:scale>
          <a:sx n="80" d="100"/>
          <a:sy n="80" d="100"/>
        </p:scale>
        <p:origin x="1998" y="37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the basics of health insurance and coverage</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Compare and contrast different insurance options available to patients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3"/>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3"/>
      <dgm:spPr/>
    </dgm:pt>
    <dgm:pt modelId="{D424DB51-88F3-4FDF-AE8F-21E46900C8FA}" type="pres">
      <dgm:prSet presAssocID="{B5CAD66D-2290-419D-BA64-684E564D117D}" presName="dstNode" presStyleLbl="node1" presStyleIdx="0" presStyleCnt="3"/>
      <dgm:spPr/>
    </dgm:pt>
    <dgm:pt modelId="{6B23A829-FF30-419F-A8E8-42CC5EE400CF}" type="pres">
      <dgm:prSet presAssocID="{6A480D74-0E73-4A37-A27A-927AAA50756E}" presName="text_1" presStyleLbl="node1" presStyleIdx="0" presStyleCnt="3">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3"/>
      <dgm:spPr/>
    </dgm:pt>
    <dgm:pt modelId="{3A020158-2480-4124-BEE4-A3EB522EFC58}" type="pres">
      <dgm:prSet presAssocID="{22BD0761-96F1-4CF4-AE10-B93794CB7115}" presName="text_2" presStyleLbl="node1" presStyleIdx="1" presStyleCnt="3">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3"/>
      <dgm:spPr/>
    </dgm:pt>
    <dgm:pt modelId="{D2C68A6A-D1F1-46B4-ADBC-2F1BD96BDECB}" type="pres">
      <dgm:prSet presAssocID="{E781DC7B-1DB4-494A-8896-33765EB54C2E}" presName="text_3" presStyleLbl="node1" presStyleIdx="2" presStyleCnt="3">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3"/>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FC07AB0-953C-442E-A7B4-471992D70865}" type="presOf" srcId="{E781DC7B-1DB4-494A-8896-33765EB54C2E}" destId="{D2C68A6A-D1F1-46B4-ADBC-2F1BD96BDECB}" srcOrd="0" destOrd="0" presId="urn:microsoft.com/office/officeart/2008/layout/VerticalCurvedList"/>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the basics of health insurance and coverage</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rgbClr val="CC6262"/>
        </a:solidFill>
      </dgm:spPr>
      <dgm:t>
        <a:bodyPr/>
        <a:lstStyle/>
        <a:p>
          <a:r>
            <a:rPr lang="en-US" sz="2000" dirty="0" smtClean="0">
              <a:latin typeface="Calibri" panose="020F0502020204030204" pitchFamily="34" charset="0"/>
              <a:cs typeface="Calibri" panose="020F0502020204030204" pitchFamily="34" charset="0"/>
            </a:rPr>
            <a:t>Compare and contrast different insurance options available to patients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3"/>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3"/>
      <dgm:spPr/>
    </dgm:pt>
    <dgm:pt modelId="{D424DB51-88F3-4FDF-AE8F-21E46900C8FA}" type="pres">
      <dgm:prSet presAssocID="{B5CAD66D-2290-419D-BA64-684E564D117D}" presName="dstNode" presStyleLbl="node1" presStyleIdx="0" presStyleCnt="3"/>
      <dgm:spPr/>
    </dgm:pt>
    <dgm:pt modelId="{6B23A829-FF30-419F-A8E8-42CC5EE400CF}" type="pres">
      <dgm:prSet presAssocID="{6A480D74-0E73-4A37-A27A-927AAA50756E}" presName="text_1" presStyleLbl="node1" presStyleIdx="0" presStyleCnt="3">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3"/>
      <dgm:spPr/>
    </dgm:pt>
    <dgm:pt modelId="{3A020158-2480-4124-BEE4-A3EB522EFC58}" type="pres">
      <dgm:prSet presAssocID="{22BD0761-96F1-4CF4-AE10-B93794CB7115}" presName="text_2" presStyleLbl="node1" presStyleIdx="1" presStyleCnt="3">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3"/>
      <dgm:spPr/>
    </dgm:pt>
    <dgm:pt modelId="{D2C68A6A-D1F1-46B4-ADBC-2F1BD96BDECB}" type="pres">
      <dgm:prSet presAssocID="{E781DC7B-1DB4-494A-8896-33765EB54C2E}" presName="text_3" presStyleLbl="node1" presStyleIdx="2" presStyleCnt="3">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3"/>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FC07AB0-953C-442E-A7B4-471992D70865}" type="presOf" srcId="{E781DC7B-1DB4-494A-8896-33765EB54C2E}" destId="{D2C68A6A-D1F1-46B4-ADBC-2F1BD96BDECB}" srcOrd="0" destOrd="0" presId="urn:microsoft.com/office/officeart/2008/layout/VerticalCurvedList"/>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C5EF5C-D938-4E15-AAD2-D4BF1EC16AB6}"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n-US"/>
        </a:p>
      </dgm:t>
    </dgm:pt>
    <dgm:pt modelId="{83E69AED-ED62-413C-A982-5CE754396E3A}">
      <dgm:prSet phldrT="[Text]" custT="1"/>
      <dgm:spPr>
        <a:solidFill>
          <a:schemeClr val="tx1"/>
        </a:solidFill>
      </dgm:spPr>
      <dgm:t>
        <a:bodyPr/>
        <a:lstStyle/>
        <a:p>
          <a:r>
            <a:rPr lang="en-US" sz="1600" dirty="0" smtClean="0"/>
            <a:t>Insurance Types</a:t>
          </a:r>
          <a:endParaRPr lang="en-US" sz="1600" dirty="0"/>
        </a:p>
      </dgm:t>
    </dgm:pt>
    <dgm:pt modelId="{BC52979A-AA78-45BE-9133-21F54E811230}" type="parTrans" cxnId="{CB37BCE9-0694-48AF-BD32-6EEACB8AA93C}">
      <dgm:prSet/>
      <dgm:spPr/>
      <dgm:t>
        <a:bodyPr/>
        <a:lstStyle/>
        <a:p>
          <a:endParaRPr lang="en-US" sz="1800"/>
        </a:p>
      </dgm:t>
    </dgm:pt>
    <dgm:pt modelId="{5BB84D7C-73B6-4055-9A25-5AF853B03A72}" type="sibTrans" cxnId="{CB37BCE9-0694-48AF-BD32-6EEACB8AA93C}">
      <dgm:prSet/>
      <dgm:spPr/>
      <dgm:t>
        <a:bodyPr/>
        <a:lstStyle/>
        <a:p>
          <a:endParaRPr lang="en-US" sz="1800"/>
        </a:p>
      </dgm:t>
    </dgm:pt>
    <dgm:pt modelId="{F793BB99-95CE-40BE-A45A-C1FA00EB8E3C}">
      <dgm:prSet phldrT="[Text]" custT="1"/>
      <dgm:spPr>
        <a:solidFill>
          <a:srgbClr val="CC6262"/>
        </a:solidFill>
      </dgm:spPr>
      <dgm:t>
        <a:bodyPr/>
        <a:lstStyle/>
        <a:p>
          <a:r>
            <a:rPr lang="en-US" sz="1400" dirty="0" smtClean="0"/>
            <a:t>COBRA</a:t>
          </a:r>
          <a:endParaRPr lang="en-US" sz="1400" dirty="0"/>
        </a:p>
      </dgm:t>
    </dgm:pt>
    <dgm:pt modelId="{0DA0E016-625A-47D4-B64A-B67AA3649687}" type="parTrans" cxnId="{86DD1C4E-8F10-4EDC-B810-3543F5807EC5}">
      <dgm:prSet custT="1"/>
      <dgm:spPr/>
      <dgm:t>
        <a:bodyPr/>
        <a:lstStyle/>
        <a:p>
          <a:endParaRPr lang="en-US" sz="500"/>
        </a:p>
      </dgm:t>
    </dgm:pt>
    <dgm:pt modelId="{A24093EC-2E23-46AA-9FC7-334AFC02C3A8}" type="sibTrans" cxnId="{86DD1C4E-8F10-4EDC-B810-3543F5807EC5}">
      <dgm:prSet/>
      <dgm:spPr/>
      <dgm:t>
        <a:bodyPr/>
        <a:lstStyle/>
        <a:p>
          <a:endParaRPr lang="en-US" sz="1800"/>
        </a:p>
      </dgm:t>
    </dgm:pt>
    <dgm:pt modelId="{3F149544-A3D6-4763-9845-EB8FD89A671C}">
      <dgm:prSet phldrT="[Text]" custT="1"/>
      <dgm:spPr>
        <a:solidFill>
          <a:srgbClr val="CC6262"/>
        </a:solidFill>
      </dgm:spPr>
      <dgm:t>
        <a:bodyPr/>
        <a:lstStyle/>
        <a:p>
          <a:r>
            <a:rPr lang="en-US" sz="1400" dirty="0" smtClean="0"/>
            <a:t>Retiree</a:t>
          </a:r>
          <a:endParaRPr lang="en-US" sz="1400" dirty="0"/>
        </a:p>
      </dgm:t>
    </dgm:pt>
    <dgm:pt modelId="{C95CC025-D373-4A26-8AF2-FD5137BB4848}" type="parTrans" cxnId="{F9F8D379-26CD-4D1F-A3EF-D7583B2AC449}">
      <dgm:prSet custT="1"/>
      <dgm:spPr/>
      <dgm:t>
        <a:bodyPr/>
        <a:lstStyle/>
        <a:p>
          <a:endParaRPr lang="en-US" sz="500"/>
        </a:p>
      </dgm:t>
    </dgm:pt>
    <dgm:pt modelId="{217DB206-D530-47A8-9564-89BD88201F01}" type="sibTrans" cxnId="{F9F8D379-26CD-4D1F-A3EF-D7583B2AC449}">
      <dgm:prSet/>
      <dgm:spPr/>
      <dgm:t>
        <a:bodyPr/>
        <a:lstStyle/>
        <a:p>
          <a:endParaRPr lang="en-US" sz="1800"/>
        </a:p>
      </dgm:t>
    </dgm:pt>
    <dgm:pt modelId="{B7D3BE40-720C-44B7-BB3B-ABD5424051AC}">
      <dgm:prSet phldrT="[Text]" custT="1"/>
      <dgm:spPr>
        <a:solidFill>
          <a:srgbClr val="CC6262"/>
        </a:solidFill>
      </dgm:spPr>
      <dgm:t>
        <a:bodyPr/>
        <a:lstStyle/>
        <a:p>
          <a:r>
            <a:rPr lang="en-US" sz="1400" dirty="0" smtClean="0"/>
            <a:t>Federal Employee</a:t>
          </a:r>
          <a:endParaRPr lang="en-US" sz="1400" dirty="0"/>
        </a:p>
      </dgm:t>
    </dgm:pt>
    <dgm:pt modelId="{85A3691C-89C8-4F1B-BB0C-68F017B26655}" type="parTrans" cxnId="{579FD993-62A6-46E8-8A2F-34356FA16179}">
      <dgm:prSet custT="1"/>
      <dgm:spPr/>
      <dgm:t>
        <a:bodyPr/>
        <a:lstStyle/>
        <a:p>
          <a:endParaRPr lang="en-US" sz="500"/>
        </a:p>
      </dgm:t>
    </dgm:pt>
    <dgm:pt modelId="{E517C348-3503-4366-A8FF-3E766A5CDC57}" type="sibTrans" cxnId="{579FD993-62A6-46E8-8A2F-34356FA16179}">
      <dgm:prSet/>
      <dgm:spPr/>
      <dgm:t>
        <a:bodyPr/>
        <a:lstStyle/>
        <a:p>
          <a:endParaRPr lang="en-US" sz="1800"/>
        </a:p>
      </dgm:t>
    </dgm:pt>
    <dgm:pt modelId="{B28BAC7C-2B71-420A-BAA9-8A30D04B9D55}">
      <dgm:prSet phldrT="[Text]" custT="1"/>
      <dgm:spPr>
        <a:solidFill>
          <a:srgbClr val="CC6262"/>
        </a:solidFill>
      </dgm:spPr>
      <dgm:t>
        <a:bodyPr/>
        <a:lstStyle/>
        <a:p>
          <a:r>
            <a:rPr lang="en-US" sz="1400" dirty="0" smtClean="0"/>
            <a:t>TRICARE</a:t>
          </a:r>
          <a:endParaRPr lang="en-US" sz="1400" dirty="0"/>
        </a:p>
      </dgm:t>
    </dgm:pt>
    <dgm:pt modelId="{A389E9F8-958A-45F0-B91C-33D38B758BE5}" type="parTrans" cxnId="{9F7FECFB-5A48-4AF3-A084-AA4BA86F90C5}">
      <dgm:prSet custT="1"/>
      <dgm:spPr/>
      <dgm:t>
        <a:bodyPr/>
        <a:lstStyle/>
        <a:p>
          <a:endParaRPr lang="en-US" sz="500"/>
        </a:p>
      </dgm:t>
    </dgm:pt>
    <dgm:pt modelId="{93CEE2D9-EBBA-4E3E-9F0A-678AD240B5EE}" type="sibTrans" cxnId="{9F7FECFB-5A48-4AF3-A084-AA4BA86F90C5}">
      <dgm:prSet/>
      <dgm:spPr/>
      <dgm:t>
        <a:bodyPr/>
        <a:lstStyle/>
        <a:p>
          <a:endParaRPr lang="en-US" sz="1800"/>
        </a:p>
      </dgm:t>
    </dgm:pt>
    <dgm:pt modelId="{73FBC128-E605-4D66-A18A-F2C43D7F1E0A}">
      <dgm:prSet custT="1"/>
      <dgm:spPr>
        <a:solidFill>
          <a:srgbClr val="CC6262"/>
        </a:solidFill>
      </dgm:spPr>
      <dgm:t>
        <a:bodyPr/>
        <a:lstStyle/>
        <a:p>
          <a:r>
            <a:rPr lang="en-US" sz="1400" dirty="0" smtClean="0"/>
            <a:t>Veterans Affairs</a:t>
          </a:r>
          <a:endParaRPr lang="en-US" sz="1400" dirty="0"/>
        </a:p>
      </dgm:t>
    </dgm:pt>
    <dgm:pt modelId="{E266160B-FF6A-418F-BDB0-5030F31E8573}" type="parTrans" cxnId="{47E8D2FE-0C3C-40D2-B3E9-80906147629E}">
      <dgm:prSet custT="1"/>
      <dgm:spPr/>
      <dgm:t>
        <a:bodyPr/>
        <a:lstStyle/>
        <a:p>
          <a:endParaRPr lang="en-US" sz="500"/>
        </a:p>
      </dgm:t>
    </dgm:pt>
    <dgm:pt modelId="{D470BD13-DD25-45F1-AA11-BB0DA0927DFD}" type="sibTrans" cxnId="{47E8D2FE-0C3C-40D2-B3E9-80906147629E}">
      <dgm:prSet/>
      <dgm:spPr/>
      <dgm:t>
        <a:bodyPr/>
        <a:lstStyle/>
        <a:p>
          <a:endParaRPr lang="en-US" sz="1800"/>
        </a:p>
      </dgm:t>
    </dgm:pt>
    <dgm:pt modelId="{8821B8DA-2464-4BE9-8E6C-46494849BCA7}">
      <dgm:prSet custT="1"/>
      <dgm:spPr>
        <a:solidFill>
          <a:srgbClr val="CC6262"/>
        </a:solidFill>
      </dgm:spPr>
      <dgm:t>
        <a:bodyPr/>
        <a:lstStyle/>
        <a:p>
          <a:r>
            <a:rPr lang="en-US" sz="1400" dirty="0" smtClean="0"/>
            <a:t>Medicaid</a:t>
          </a:r>
          <a:endParaRPr lang="en-US" sz="1400" dirty="0"/>
        </a:p>
      </dgm:t>
    </dgm:pt>
    <dgm:pt modelId="{4CEBF14B-85C8-4C20-8E1E-19A8AAB3E320}" type="parTrans" cxnId="{BB937882-4D93-4833-8603-23081C171ED2}">
      <dgm:prSet custT="1"/>
      <dgm:spPr/>
      <dgm:t>
        <a:bodyPr/>
        <a:lstStyle/>
        <a:p>
          <a:endParaRPr lang="en-US" sz="500"/>
        </a:p>
      </dgm:t>
    </dgm:pt>
    <dgm:pt modelId="{6D77DEFC-1211-40CB-86C0-E601D9FC1CA5}" type="sibTrans" cxnId="{BB937882-4D93-4833-8603-23081C171ED2}">
      <dgm:prSet/>
      <dgm:spPr/>
      <dgm:t>
        <a:bodyPr/>
        <a:lstStyle/>
        <a:p>
          <a:endParaRPr lang="en-US" sz="1800"/>
        </a:p>
      </dgm:t>
    </dgm:pt>
    <dgm:pt modelId="{C2EE1E04-F404-4FD6-9B43-6631FDFE945A}">
      <dgm:prSet custT="1"/>
      <dgm:spPr>
        <a:solidFill>
          <a:srgbClr val="CC6262"/>
        </a:solidFill>
      </dgm:spPr>
      <dgm:t>
        <a:bodyPr/>
        <a:lstStyle/>
        <a:p>
          <a:r>
            <a:rPr lang="en-US" sz="1400" dirty="0" smtClean="0"/>
            <a:t>Medicare</a:t>
          </a:r>
          <a:endParaRPr lang="en-US" sz="1400" dirty="0"/>
        </a:p>
      </dgm:t>
    </dgm:pt>
    <dgm:pt modelId="{7CAC9D67-6EF9-4054-8235-E06059A7111D}" type="parTrans" cxnId="{BAD7459B-A23B-4410-A545-37136E01082F}">
      <dgm:prSet custT="1"/>
      <dgm:spPr/>
      <dgm:t>
        <a:bodyPr/>
        <a:lstStyle/>
        <a:p>
          <a:endParaRPr lang="en-US" sz="500"/>
        </a:p>
      </dgm:t>
    </dgm:pt>
    <dgm:pt modelId="{94054EAA-5D5B-4C8C-A993-3F43E8A8DC1A}" type="sibTrans" cxnId="{BAD7459B-A23B-4410-A545-37136E01082F}">
      <dgm:prSet/>
      <dgm:spPr/>
      <dgm:t>
        <a:bodyPr/>
        <a:lstStyle/>
        <a:p>
          <a:endParaRPr lang="en-US" sz="1800"/>
        </a:p>
      </dgm:t>
    </dgm:pt>
    <dgm:pt modelId="{2BEA39D2-0698-4E40-9277-DE31BB56B22B}">
      <dgm:prSet/>
      <dgm:spPr/>
      <dgm:t>
        <a:bodyPr/>
        <a:lstStyle/>
        <a:p>
          <a:r>
            <a:rPr lang="en-US" dirty="0" smtClean="0"/>
            <a:t>Private</a:t>
          </a:r>
          <a:endParaRPr lang="en-US" dirty="0"/>
        </a:p>
      </dgm:t>
    </dgm:pt>
    <dgm:pt modelId="{B86F45EB-CFB3-48CE-AA6C-CBD7D70CD419}" type="parTrans" cxnId="{552D3E45-74B2-491A-A9B7-A91D65119C2D}">
      <dgm:prSet/>
      <dgm:spPr/>
      <dgm:t>
        <a:bodyPr/>
        <a:lstStyle/>
        <a:p>
          <a:endParaRPr lang="en-US"/>
        </a:p>
      </dgm:t>
    </dgm:pt>
    <dgm:pt modelId="{FEEFCEF1-C6E1-4EB8-B07C-C10D67398F28}" type="sibTrans" cxnId="{552D3E45-74B2-491A-A9B7-A91D65119C2D}">
      <dgm:prSet/>
      <dgm:spPr/>
      <dgm:t>
        <a:bodyPr/>
        <a:lstStyle/>
        <a:p>
          <a:endParaRPr lang="en-US"/>
        </a:p>
      </dgm:t>
    </dgm:pt>
    <dgm:pt modelId="{942654D0-DD41-48D1-90D1-E7D5E6614711}" type="pres">
      <dgm:prSet presAssocID="{99C5EF5C-D938-4E15-AAD2-D4BF1EC16AB6}" presName="cycle" presStyleCnt="0">
        <dgm:presLayoutVars>
          <dgm:chMax val="1"/>
          <dgm:dir/>
          <dgm:animLvl val="ctr"/>
          <dgm:resizeHandles val="exact"/>
        </dgm:presLayoutVars>
      </dgm:prSet>
      <dgm:spPr/>
      <dgm:t>
        <a:bodyPr/>
        <a:lstStyle/>
        <a:p>
          <a:endParaRPr lang="en-US"/>
        </a:p>
      </dgm:t>
    </dgm:pt>
    <dgm:pt modelId="{C639DE79-8E21-421F-8B49-E28942E4A160}" type="pres">
      <dgm:prSet presAssocID="{83E69AED-ED62-413C-A982-5CE754396E3A}" presName="centerShape" presStyleLbl="node0" presStyleIdx="0" presStyleCnt="1"/>
      <dgm:spPr/>
      <dgm:t>
        <a:bodyPr/>
        <a:lstStyle/>
        <a:p>
          <a:endParaRPr lang="en-US"/>
        </a:p>
      </dgm:t>
    </dgm:pt>
    <dgm:pt modelId="{A0CC184A-EED2-4455-8F93-62598FCED31A}" type="pres">
      <dgm:prSet presAssocID="{0DA0E016-625A-47D4-B64A-B67AA3649687}" presName="Name9" presStyleLbl="parChTrans1D2" presStyleIdx="0" presStyleCnt="8"/>
      <dgm:spPr/>
      <dgm:t>
        <a:bodyPr/>
        <a:lstStyle/>
        <a:p>
          <a:endParaRPr lang="en-US"/>
        </a:p>
      </dgm:t>
    </dgm:pt>
    <dgm:pt modelId="{E7932D84-E6DB-4527-8274-B8BB318ED580}" type="pres">
      <dgm:prSet presAssocID="{0DA0E016-625A-47D4-B64A-B67AA3649687}" presName="connTx" presStyleLbl="parChTrans1D2" presStyleIdx="0" presStyleCnt="8"/>
      <dgm:spPr/>
      <dgm:t>
        <a:bodyPr/>
        <a:lstStyle/>
        <a:p>
          <a:endParaRPr lang="en-US"/>
        </a:p>
      </dgm:t>
    </dgm:pt>
    <dgm:pt modelId="{50E1342F-0FC9-4E03-9820-6BD3683D390A}" type="pres">
      <dgm:prSet presAssocID="{F793BB99-95CE-40BE-A45A-C1FA00EB8E3C}" presName="node" presStyleLbl="node1" presStyleIdx="0" presStyleCnt="8">
        <dgm:presLayoutVars>
          <dgm:bulletEnabled val="1"/>
        </dgm:presLayoutVars>
      </dgm:prSet>
      <dgm:spPr/>
      <dgm:t>
        <a:bodyPr/>
        <a:lstStyle/>
        <a:p>
          <a:endParaRPr lang="en-US"/>
        </a:p>
      </dgm:t>
    </dgm:pt>
    <dgm:pt modelId="{BC9A6A9B-608A-4884-AB1F-5ABF831F7E58}" type="pres">
      <dgm:prSet presAssocID="{C95CC025-D373-4A26-8AF2-FD5137BB4848}" presName="Name9" presStyleLbl="parChTrans1D2" presStyleIdx="1" presStyleCnt="8"/>
      <dgm:spPr/>
      <dgm:t>
        <a:bodyPr/>
        <a:lstStyle/>
        <a:p>
          <a:endParaRPr lang="en-US"/>
        </a:p>
      </dgm:t>
    </dgm:pt>
    <dgm:pt modelId="{FDC0D1D2-E277-4DA1-8AFB-34999A0FE79B}" type="pres">
      <dgm:prSet presAssocID="{C95CC025-D373-4A26-8AF2-FD5137BB4848}" presName="connTx" presStyleLbl="parChTrans1D2" presStyleIdx="1" presStyleCnt="8"/>
      <dgm:spPr/>
      <dgm:t>
        <a:bodyPr/>
        <a:lstStyle/>
        <a:p>
          <a:endParaRPr lang="en-US"/>
        </a:p>
      </dgm:t>
    </dgm:pt>
    <dgm:pt modelId="{8246CF87-FA90-457E-B8A0-1ADA395983DA}" type="pres">
      <dgm:prSet presAssocID="{3F149544-A3D6-4763-9845-EB8FD89A671C}" presName="node" presStyleLbl="node1" presStyleIdx="1" presStyleCnt="8">
        <dgm:presLayoutVars>
          <dgm:bulletEnabled val="1"/>
        </dgm:presLayoutVars>
      </dgm:prSet>
      <dgm:spPr/>
      <dgm:t>
        <a:bodyPr/>
        <a:lstStyle/>
        <a:p>
          <a:endParaRPr lang="en-US"/>
        </a:p>
      </dgm:t>
    </dgm:pt>
    <dgm:pt modelId="{FEE3C78D-8D23-4390-A497-19C3374FBF48}" type="pres">
      <dgm:prSet presAssocID="{85A3691C-89C8-4F1B-BB0C-68F017B26655}" presName="Name9" presStyleLbl="parChTrans1D2" presStyleIdx="2" presStyleCnt="8"/>
      <dgm:spPr/>
      <dgm:t>
        <a:bodyPr/>
        <a:lstStyle/>
        <a:p>
          <a:endParaRPr lang="en-US"/>
        </a:p>
      </dgm:t>
    </dgm:pt>
    <dgm:pt modelId="{69A5B5E8-345A-45D6-B6B0-A8A1DCCC017F}" type="pres">
      <dgm:prSet presAssocID="{85A3691C-89C8-4F1B-BB0C-68F017B26655}" presName="connTx" presStyleLbl="parChTrans1D2" presStyleIdx="2" presStyleCnt="8"/>
      <dgm:spPr/>
      <dgm:t>
        <a:bodyPr/>
        <a:lstStyle/>
        <a:p>
          <a:endParaRPr lang="en-US"/>
        </a:p>
      </dgm:t>
    </dgm:pt>
    <dgm:pt modelId="{98FAC721-7457-43B7-84BE-A5BB5D9BDE2D}" type="pres">
      <dgm:prSet presAssocID="{B7D3BE40-720C-44B7-BB3B-ABD5424051AC}" presName="node" presStyleLbl="node1" presStyleIdx="2" presStyleCnt="8">
        <dgm:presLayoutVars>
          <dgm:bulletEnabled val="1"/>
        </dgm:presLayoutVars>
      </dgm:prSet>
      <dgm:spPr/>
      <dgm:t>
        <a:bodyPr/>
        <a:lstStyle/>
        <a:p>
          <a:endParaRPr lang="en-US"/>
        </a:p>
      </dgm:t>
    </dgm:pt>
    <dgm:pt modelId="{27CF85C8-70F5-4F68-BD0E-566459D30358}" type="pres">
      <dgm:prSet presAssocID="{A389E9F8-958A-45F0-B91C-33D38B758BE5}" presName="Name9" presStyleLbl="parChTrans1D2" presStyleIdx="3" presStyleCnt="8"/>
      <dgm:spPr/>
      <dgm:t>
        <a:bodyPr/>
        <a:lstStyle/>
        <a:p>
          <a:endParaRPr lang="en-US"/>
        </a:p>
      </dgm:t>
    </dgm:pt>
    <dgm:pt modelId="{ED2D4910-D9DA-412D-BBDD-0D82FC3AFEBC}" type="pres">
      <dgm:prSet presAssocID="{A389E9F8-958A-45F0-B91C-33D38B758BE5}" presName="connTx" presStyleLbl="parChTrans1D2" presStyleIdx="3" presStyleCnt="8"/>
      <dgm:spPr/>
      <dgm:t>
        <a:bodyPr/>
        <a:lstStyle/>
        <a:p>
          <a:endParaRPr lang="en-US"/>
        </a:p>
      </dgm:t>
    </dgm:pt>
    <dgm:pt modelId="{43A6BF9D-5860-4FA8-ABB3-23FD25F2D226}" type="pres">
      <dgm:prSet presAssocID="{B28BAC7C-2B71-420A-BAA9-8A30D04B9D55}" presName="node" presStyleLbl="node1" presStyleIdx="3" presStyleCnt="8">
        <dgm:presLayoutVars>
          <dgm:bulletEnabled val="1"/>
        </dgm:presLayoutVars>
      </dgm:prSet>
      <dgm:spPr/>
      <dgm:t>
        <a:bodyPr/>
        <a:lstStyle/>
        <a:p>
          <a:endParaRPr lang="en-US"/>
        </a:p>
      </dgm:t>
    </dgm:pt>
    <dgm:pt modelId="{84D3A6C4-20AC-4C4C-88EF-6ACD91A50872}" type="pres">
      <dgm:prSet presAssocID="{B86F45EB-CFB3-48CE-AA6C-CBD7D70CD419}" presName="Name9" presStyleLbl="parChTrans1D2" presStyleIdx="4" presStyleCnt="8"/>
      <dgm:spPr/>
    </dgm:pt>
    <dgm:pt modelId="{B65FC1B8-45B9-490D-9DD3-52F78CAC561A}" type="pres">
      <dgm:prSet presAssocID="{B86F45EB-CFB3-48CE-AA6C-CBD7D70CD419}" presName="connTx" presStyleLbl="parChTrans1D2" presStyleIdx="4" presStyleCnt="8"/>
      <dgm:spPr/>
    </dgm:pt>
    <dgm:pt modelId="{4206286B-42BB-4F57-9DDA-E384F68C041B}" type="pres">
      <dgm:prSet presAssocID="{2BEA39D2-0698-4E40-9277-DE31BB56B22B}" presName="node" presStyleLbl="node1" presStyleIdx="4" presStyleCnt="8">
        <dgm:presLayoutVars>
          <dgm:bulletEnabled val="1"/>
        </dgm:presLayoutVars>
      </dgm:prSet>
      <dgm:spPr/>
    </dgm:pt>
    <dgm:pt modelId="{429569AA-10A4-4B42-973A-91C037F22E28}" type="pres">
      <dgm:prSet presAssocID="{E266160B-FF6A-418F-BDB0-5030F31E8573}" presName="Name9" presStyleLbl="parChTrans1D2" presStyleIdx="5" presStyleCnt="8"/>
      <dgm:spPr/>
      <dgm:t>
        <a:bodyPr/>
        <a:lstStyle/>
        <a:p>
          <a:endParaRPr lang="en-US"/>
        </a:p>
      </dgm:t>
    </dgm:pt>
    <dgm:pt modelId="{EFB36020-9533-4C6E-9FE1-254175F0DBF0}" type="pres">
      <dgm:prSet presAssocID="{E266160B-FF6A-418F-BDB0-5030F31E8573}" presName="connTx" presStyleLbl="parChTrans1D2" presStyleIdx="5" presStyleCnt="8"/>
      <dgm:spPr/>
      <dgm:t>
        <a:bodyPr/>
        <a:lstStyle/>
        <a:p>
          <a:endParaRPr lang="en-US"/>
        </a:p>
      </dgm:t>
    </dgm:pt>
    <dgm:pt modelId="{C9198242-C4E5-48AA-9F1B-6105858D2C08}" type="pres">
      <dgm:prSet presAssocID="{73FBC128-E605-4D66-A18A-F2C43D7F1E0A}" presName="node" presStyleLbl="node1" presStyleIdx="5" presStyleCnt="8">
        <dgm:presLayoutVars>
          <dgm:bulletEnabled val="1"/>
        </dgm:presLayoutVars>
      </dgm:prSet>
      <dgm:spPr/>
      <dgm:t>
        <a:bodyPr/>
        <a:lstStyle/>
        <a:p>
          <a:endParaRPr lang="en-US"/>
        </a:p>
      </dgm:t>
    </dgm:pt>
    <dgm:pt modelId="{DBB09E0E-593A-4C5E-88BE-CC4360705243}" type="pres">
      <dgm:prSet presAssocID="{4CEBF14B-85C8-4C20-8E1E-19A8AAB3E320}" presName="Name9" presStyleLbl="parChTrans1D2" presStyleIdx="6" presStyleCnt="8"/>
      <dgm:spPr/>
      <dgm:t>
        <a:bodyPr/>
        <a:lstStyle/>
        <a:p>
          <a:endParaRPr lang="en-US"/>
        </a:p>
      </dgm:t>
    </dgm:pt>
    <dgm:pt modelId="{F4C2E58D-D4F9-409D-A62B-03FA0B1DE31E}" type="pres">
      <dgm:prSet presAssocID="{4CEBF14B-85C8-4C20-8E1E-19A8AAB3E320}" presName="connTx" presStyleLbl="parChTrans1D2" presStyleIdx="6" presStyleCnt="8"/>
      <dgm:spPr/>
      <dgm:t>
        <a:bodyPr/>
        <a:lstStyle/>
        <a:p>
          <a:endParaRPr lang="en-US"/>
        </a:p>
      </dgm:t>
    </dgm:pt>
    <dgm:pt modelId="{104D70B9-4B7C-4916-884B-DCA0C4737FB8}" type="pres">
      <dgm:prSet presAssocID="{8821B8DA-2464-4BE9-8E6C-46494849BCA7}" presName="node" presStyleLbl="node1" presStyleIdx="6" presStyleCnt="8">
        <dgm:presLayoutVars>
          <dgm:bulletEnabled val="1"/>
        </dgm:presLayoutVars>
      </dgm:prSet>
      <dgm:spPr/>
      <dgm:t>
        <a:bodyPr/>
        <a:lstStyle/>
        <a:p>
          <a:endParaRPr lang="en-US"/>
        </a:p>
      </dgm:t>
    </dgm:pt>
    <dgm:pt modelId="{066FC600-C321-4610-855F-FD5B90342348}" type="pres">
      <dgm:prSet presAssocID="{7CAC9D67-6EF9-4054-8235-E06059A7111D}" presName="Name9" presStyleLbl="parChTrans1D2" presStyleIdx="7" presStyleCnt="8"/>
      <dgm:spPr/>
      <dgm:t>
        <a:bodyPr/>
        <a:lstStyle/>
        <a:p>
          <a:endParaRPr lang="en-US"/>
        </a:p>
      </dgm:t>
    </dgm:pt>
    <dgm:pt modelId="{D4663C67-C616-472B-ADA7-348DE8C7B3A8}" type="pres">
      <dgm:prSet presAssocID="{7CAC9D67-6EF9-4054-8235-E06059A7111D}" presName="connTx" presStyleLbl="parChTrans1D2" presStyleIdx="7" presStyleCnt="8"/>
      <dgm:spPr/>
      <dgm:t>
        <a:bodyPr/>
        <a:lstStyle/>
        <a:p>
          <a:endParaRPr lang="en-US"/>
        </a:p>
      </dgm:t>
    </dgm:pt>
    <dgm:pt modelId="{30DA2FA0-56F6-4986-9599-ED8CEDF2E29D}" type="pres">
      <dgm:prSet presAssocID="{C2EE1E04-F404-4FD6-9B43-6631FDFE945A}" presName="node" presStyleLbl="node1" presStyleIdx="7" presStyleCnt="8">
        <dgm:presLayoutVars>
          <dgm:bulletEnabled val="1"/>
        </dgm:presLayoutVars>
      </dgm:prSet>
      <dgm:spPr/>
      <dgm:t>
        <a:bodyPr/>
        <a:lstStyle/>
        <a:p>
          <a:endParaRPr lang="en-US"/>
        </a:p>
      </dgm:t>
    </dgm:pt>
  </dgm:ptLst>
  <dgm:cxnLst>
    <dgm:cxn modelId="{BAD7459B-A23B-4410-A545-37136E01082F}" srcId="{83E69AED-ED62-413C-A982-5CE754396E3A}" destId="{C2EE1E04-F404-4FD6-9B43-6631FDFE945A}" srcOrd="7" destOrd="0" parTransId="{7CAC9D67-6EF9-4054-8235-E06059A7111D}" sibTransId="{94054EAA-5D5B-4C8C-A993-3F43E8A8DC1A}"/>
    <dgm:cxn modelId="{5450F3CA-8C0B-45FB-88C6-71ECE2DCF79B}" type="presOf" srcId="{0DA0E016-625A-47D4-B64A-B67AA3649687}" destId="{E7932D84-E6DB-4527-8274-B8BB318ED580}" srcOrd="1" destOrd="0" presId="urn:microsoft.com/office/officeart/2005/8/layout/radial1"/>
    <dgm:cxn modelId="{B7FF975D-EF5A-41E6-A168-852D22FB8122}" type="presOf" srcId="{A389E9F8-958A-45F0-B91C-33D38B758BE5}" destId="{ED2D4910-D9DA-412D-BBDD-0D82FC3AFEBC}" srcOrd="1" destOrd="0" presId="urn:microsoft.com/office/officeart/2005/8/layout/radial1"/>
    <dgm:cxn modelId="{D3C78FBD-13AA-4B8D-895E-FDD04031297F}" type="presOf" srcId="{E266160B-FF6A-418F-BDB0-5030F31E8573}" destId="{EFB36020-9533-4C6E-9FE1-254175F0DBF0}" srcOrd="1" destOrd="0" presId="urn:microsoft.com/office/officeart/2005/8/layout/radial1"/>
    <dgm:cxn modelId="{7B02A33E-0BF8-4BBB-8006-F0AFF3448995}" type="presOf" srcId="{B86F45EB-CFB3-48CE-AA6C-CBD7D70CD419}" destId="{84D3A6C4-20AC-4C4C-88EF-6ACD91A50872}" srcOrd="0" destOrd="0" presId="urn:microsoft.com/office/officeart/2005/8/layout/radial1"/>
    <dgm:cxn modelId="{2558572A-AB1A-4899-A1F4-2A9BF1FDBE74}" type="presOf" srcId="{C2EE1E04-F404-4FD6-9B43-6631FDFE945A}" destId="{30DA2FA0-56F6-4986-9599-ED8CEDF2E29D}" srcOrd="0" destOrd="0" presId="urn:microsoft.com/office/officeart/2005/8/layout/radial1"/>
    <dgm:cxn modelId="{EE3C588C-F2F9-49CB-A699-61F501ACE80B}" type="presOf" srcId="{7CAC9D67-6EF9-4054-8235-E06059A7111D}" destId="{D4663C67-C616-472B-ADA7-348DE8C7B3A8}" srcOrd="1" destOrd="0" presId="urn:microsoft.com/office/officeart/2005/8/layout/radial1"/>
    <dgm:cxn modelId="{579FD993-62A6-46E8-8A2F-34356FA16179}" srcId="{83E69AED-ED62-413C-A982-5CE754396E3A}" destId="{B7D3BE40-720C-44B7-BB3B-ABD5424051AC}" srcOrd="2" destOrd="0" parTransId="{85A3691C-89C8-4F1B-BB0C-68F017B26655}" sibTransId="{E517C348-3503-4366-A8FF-3E766A5CDC57}"/>
    <dgm:cxn modelId="{CB37BCE9-0694-48AF-BD32-6EEACB8AA93C}" srcId="{99C5EF5C-D938-4E15-AAD2-D4BF1EC16AB6}" destId="{83E69AED-ED62-413C-A982-5CE754396E3A}" srcOrd="0" destOrd="0" parTransId="{BC52979A-AA78-45BE-9133-21F54E811230}" sibTransId="{5BB84D7C-73B6-4055-9A25-5AF853B03A72}"/>
    <dgm:cxn modelId="{81BE0F82-3AB9-4203-96D1-A81D96FA58A0}" type="presOf" srcId="{2BEA39D2-0698-4E40-9277-DE31BB56B22B}" destId="{4206286B-42BB-4F57-9DDA-E384F68C041B}" srcOrd="0" destOrd="0" presId="urn:microsoft.com/office/officeart/2005/8/layout/radial1"/>
    <dgm:cxn modelId="{F9F8D379-26CD-4D1F-A3EF-D7583B2AC449}" srcId="{83E69AED-ED62-413C-A982-5CE754396E3A}" destId="{3F149544-A3D6-4763-9845-EB8FD89A671C}" srcOrd="1" destOrd="0" parTransId="{C95CC025-D373-4A26-8AF2-FD5137BB4848}" sibTransId="{217DB206-D530-47A8-9564-89BD88201F01}"/>
    <dgm:cxn modelId="{1052633F-B4BF-4F65-98B4-A1A6E8F036DF}" type="presOf" srcId="{B86F45EB-CFB3-48CE-AA6C-CBD7D70CD419}" destId="{B65FC1B8-45B9-490D-9DD3-52F78CAC561A}" srcOrd="1" destOrd="0" presId="urn:microsoft.com/office/officeart/2005/8/layout/radial1"/>
    <dgm:cxn modelId="{1BB69829-8CCE-4C4E-A158-0682F18319B0}" type="presOf" srcId="{C95CC025-D373-4A26-8AF2-FD5137BB4848}" destId="{BC9A6A9B-608A-4884-AB1F-5ABF831F7E58}" srcOrd="0" destOrd="0" presId="urn:microsoft.com/office/officeart/2005/8/layout/radial1"/>
    <dgm:cxn modelId="{6E52BF1F-C21C-4373-8CE8-9CFEC8C3D854}" type="presOf" srcId="{B7D3BE40-720C-44B7-BB3B-ABD5424051AC}" destId="{98FAC721-7457-43B7-84BE-A5BB5D9BDE2D}" srcOrd="0" destOrd="0" presId="urn:microsoft.com/office/officeart/2005/8/layout/radial1"/>
    <dgm:cxn modelId="{A88FDA0A-CCD0-4216-BC22-BBCB689027FB}" type="presOf" srcId="{B28BAC7C-2B71-420A-BAA9-8A30D04B9D55}" destId="{43A6BF9D-5860-4FA8-ABB3-23FD25F2D226}" srcOrd="0" destOrd="0" presId="urn:microsoft.com/office/officeart/2005/8/layout/radial1"/>
    <dgm:cxn modelId="{BB937882-4D93-4833-8603-23081C171ED2}" srcId="{83E69AED-ED62-413C-A982-5CE754396E3A}" destId="{8821B8DA-2464-4BE9-8E6C-46494849BCA7}" srcOrd="6" destOrd="0" parTransId="{4CEBF14B-85C8-4C20-8E1E-19A8AAB3E320}" sibTransId="{6D77DEFC-1211-40CB-86C0-E601D9FC1CA5}"/>
    <dgm:cxn modelId="{B747ACCC-D6B5-47B9-8A25-8A78DB43F580}" type="presOf" srcId="{85A3691C-89C8-4F1B-BB0C-68F017B26655}" destId="{FEE3C78D-8D23-4390-A497-19C3374FBF48}" srcOrd="0" destOrd="0" presId="urn:microsoft.com/office/officeart/2005/8/layout/radial1"/>
    <dgm:cxn modelId="{47E8D2FE-0C3C-40D2-B3E9-80906147629E}" srcId="{83E69AED-ED62-413C-A982-5CE754396E3A}" destId="{73FBC128-E605-4D66-A18A-F2C43D7F1E0A}" srcOrd="5" destOrd="0" parTransId="{E266160B-FF6A-418F-BDB0-5030F31E8573}" sibTransId="{D470BD13-DD25-45F1-AA11-BB0DA0927DFD}"/>
    <dgm:cxn modelId="{283E7CE3-1CC8-4A2B-B755-B4752D93D182}" type="presOf" srcId="{0DA0E016-625A-47D4-B64A-B67AA3649687}" destId="{A0CC184A-EED2-4455-8F93-62598FCED31A}" srcOrd="0" destOrd="0" presId="urn:microsoft.com/office/officeart/2005/8/layout/radial1"/>
    <dgm:cxn modelId="{22D6FB37-AF7C-4CB1-BCC0-4C069594FBBE}" type="presOf" srcId="{A389E9F8-958A-45F0-B91C-33D38B758BE5}" destId="{27CF85C8-70F5-4F68-BD0E-566459D30358}" srcOrd="0" destOrd="0" presId="urn:microsoft.com/office/officeart/2005/8/layout/radial1"/>
    <dgm:cxn modelId="{5487F27C-9A7F-4B76-8D2C-5DF25737FD9D}" type="presOf" srcId="{C95CC025-D373-4A26-8AF2-FD5137BB4848}" destId="{FDC0D1D2-E277-4DA1-8AFB-34999A0FE79B}" srcOrd="1" destOrd="0" presId="urn:microsoft.com/office/officeart/2005/8/layout/radial1"/>
    <dgm:cxn modelId="{C4B2B48E-6360-4C0C-9BBE-22E0C7CB6E66}" type="presOf" srcId="{8821B8DA-2464-4BE9-8E6C-46494849BCA7}" destId="{104D70B9-4B7C-4916-884B-DCA0C4737FB8}" srcOrd="0" destOrd="0" presId="urn:microsoft.com/office/officeart/2005/8/layout/radial1"/>
    <dgm:cxn modelId="{F05C0224-BC76-4A1E-B775-D82F57A9E8C1}" type="presOf" srcId="{83E69AED-ED62-413C-A982-5CE754396E3A}" destId="{C639DE79-8E21-421F-8B49-E28942E4A160}" srcOrd="0" destOrd="0" presId="urn:microsoft.com/office/officeart/2005/8/layout/radial1"/>
    <dgm:cxn modelId="{49282160-1AD8-4CD4-B446-C428C8DABEED}" type="presOf" srcId="{7CAC9D67-6EF9-4054-8235-E06059A7111D}" destId="{066FC600-C321-4610-855F-FD5B90342348}" srcOrd="0" destOrd="0" presId="urn:microsoft.com/office/officeart/2005/8/layout/radial1"/>
    <dgm:cxn modelId="{A3A419F6-4A91-4189-9043-16F93CC63F15}" type="presOf" srcId="{4CEBF14B-85C8-4C20-8E1E-19A8AAB3E320}" destId="{DBB09E0E-593A-4C5E-88BE-CC4360705243}" srcOrd="0" destOrd="0" presId="urn:microsoft.com/office/officeart/2005/8/layout/radial1"/>
    <dgm:cxn modelId="{9B6AFAE2-5CAE-4AFE-8DB6-C7FFEF93EBF9}" type="presOf" srcId="{99C5EF5C-D938-4E15-AAD2-D4BF1EC16AB6}" destId="{942654D0-DD41-48D1-90D1-E7D5E6614711}" srcOrd="0" destOrd="0" presId="urn:microsoft.com/office/officeart/2005/8/layout/radial1"/>
    <dgm:cxn modelId="{5551BC45-8302-476A-924C-FCD983CE75EC}" type="presOf" srcId="{F793BB99-95CE-40BE-A45A-C1FA00EB8E3C}" destId="{50E1342F-0FC9-4E03-9820-6BD3683D390A}" srcOrd="0" destOrd="0" presId="urn:microsoft.com/office/officeart/2005/8/layout/radial1"/>
    <dgm:cxn modelId="{2B39AB73-0414-4CAC-8317-8688A5C96ABB}" type="presOf" srcId="{4CEBF14B-85C8-4C20-8E1E-19A8AAB3E320}" destId="{F4C2E58D-D4F9-409D-A62B-03FA0B1DE31E}" srcOrd="1" destOrd="0" presId="urn:microsoft.com/office/officeart/2005/8/layout/radial1"/>
    <dgm:cxn modelId="{9F7FECFB-5A48-4AF3-A084-AA4BA86F90C5}" srcId="{83E69AED-ED62-413C-A982-5CE754396E3A}" destId="{B28BAC7C-2B71-420A-BAA9-8A30D04B9D55}" srcOrd="3" destOrd="0" parTransId="{A389E9F8-958A-45F0-B91C-33D38B758BE5}" sibTransId="{93CEE2D9-EBBA-4E3E-9F0A-678AD240B5EE}"/>
    <dgm:cxn modelId="{60C88139-9CA8-4360-A3C7-BA7E4CB4AA08}" type="presOf" srcId="{3F149544-A3D6-4763-9845-EB8FD89A671C}" destId="{8246CF87-FA90-457E-B8A0-1ADA395983DA}" srcOrd="0" destOrd="0" presId="urn:microsoft.com/office/officeart/2005/8/layout/radial1"/>
    <dgm:cxn modelId="{BB7818F8-1103-4402-9BFD-80D69BA76608}" type="presOf" srcId="{85A3691C-89C8-4F1B-BB0C-68F017B26655}" destId="{69A5B5E8-345A-45D6-B6B0-A8A1DCCC017F}" srcOrd="1" destOrd="0" presId="urn:microsoft.com/office/officeart/2005/8/layout/radial1"/>
    <dgm:cxn modelId="{552D3E45-74B2-491A-A9B7-A91D65119C2D}" srcId="{83E69AED-ED62-413C-A982-5CE754396E3A}" destId="{2BEA39D2-0698-4E40-9277-DE31BB56B22B}" srcOrd="4" destOrd="0" parTransId="{B86F45EB-CFB3-48CE-AA6C-CBD7D70CD419}" sibTransId="{FEEFCEF1-C6E1-4EB8-B07C-C10D67398F28}"/>
    <dgm:cxn modelId="{86DD1C4E-8F10-4EDC-B810-3543F5807EC5}" srcId="{83E69AED-ED62-413C-A982-5CE754396E3A}" destId="{F793BB99-95CE-40BE-A45A-C1FA00EB8E3C}" srcOrd="0" destOrd="0" parTransId="{0DA0E016-625A-47D4-B64A-B67AA3649687}" sibTransId="{A24093EC-2E23-46AA-9FC7-334AFC02C3A8}"/>
    <dgm:cxn modelId="{792CB90B-3F09-4891-A5A8-3E1B7F090F5D}" type="presOf" srcId="{73FBC128-E605-4D66-A18A-F2C43D7F1E0A}" destId="{C9198242-C4E5-48AA-9F1B-6105858D2C08}" srcOrd="0" destOrd="0" presId="urn:microsoft.com/office/officeart/2005/8/layout/radial1"/>
    <dgm:cxn modelId="{84BE5837-9850-4129-B909-40DB1B6D665D}" type="presOf" srcId="{E266160B-FF6A-418F-BDB0-5030F31E8573}" destId="{429569AA-10A4-4B42-973A-91C037F22E28}" srcOrd="0" destOrd="0" presId="urn:microsoft.com/office/officeart/2005/8/layout/radial1"/>
    <dgm:cxn modelId="{5010CFC4-00D7-41A9-9D3F-7836E09D66B1}" type="presParOf" srcId="{942654D0-DD41-48D1-90D1-E7D5E6614711}" destId="{C639DE79-8E21-421F-8B49-E28942E4A160}" srcOrd="0" destOrd="0" presId="urn:microsoft.com/office/officeart/2005/8/layout/radial1"/>
    <dgm:cxn modelId="{95E55B7F-9095-497A-925A-A107E15B0F29}" type="presParOf" srcId="{942654D0-DD41-48D1-90D1-E7D5E6614711}" destId="{A0CC184A-EED2-4455-8F93-62598FCED31A}" srcOrd="1" destOrd="0" presId="urn:microsoft.com/office/officeart/2005/8/layout/radial1"/>
    <dgm:cxn modelId="{44972099-73C5-4146-80DA-A1AB8C79D3F7}" type="presParOf" srcId="{A0CC184A-EED2-4455-8F93-62598FCED31A}" destId="{E7932D84-E6DB-4527-8274-B8BB318ED580}" srcOrd="0" destOrd="0" presId="urn:microsoft.com/office/officeart/2005/8/layout/radial1"/>
    <dgm:cxn modelId="{28766C80-876D-495F-9003-2EC9C5FF9015}" type="presParOf" srcId="{942654D0-DD41-48D1-90D1-E7D5E6614711}" destId="{50E1342F-0FC9-4E03-9820-6BD3683D390A}" srcOrd="2" destOrd="0" presId="urn:microsoft.com/office/officeart/2005/8/layout/radial1"/>
    <dgm:cxn modelId="{25CB0D70-8248-4CCA-89D5-5ADF5AA46D96}" type="presParOf" srcId="{942654D0-DD41-48D1-90D1-E7D5E6614711}" destId="{BC9A6A9B-608A-4884-AB1F-5ABF831F7E58}" srcOrd="3" destOrd="0" presId="urn:microsoft.com/office/officeart/2005/8/layout/radial1"/>
    <dgm:cxn modelId="{096E4B18-7ECE-4AB2-BD07-FC1FFC52D081}" type="presParOf" srcId="{BC9A6A9B-608A-4884-AB1F-5ABF831F7E58}" destId="{FDC0D1D2-E277-4DA1-8AFB-34999A0FE79B}" srcOrd="0" destOrd="0" presId="urn:microsoft.com/office/officeart/2005/8/layout/radial1"/>
    <dgm:cxn modelId="{1C560888-FC67-4584-8EFE-E947D3F97710}" type="presParOf" srcId="{942654D0-DD41-48D1-90D1-E7D5E6614711}" destId="{8246CF87-FA90-457E-B8A0-1ADA395983DA}" srcOrd="4" destOrd="0" presId="urn:microsoft.com/office/officeart/2005/8/layout/radial1"/>
    <dgm:cxn modelId="{E1CB69FC-12D2-4B7B-A473-A2B15C23A4B5}" type="presParOf" srcId="{942654D0-DD41-48D1-90D1-E7D5E6614711}" destId="{FEE3C78D-8D23-4390-A497-19C3374FBF48}" srcOrd="5" destOrd="0" presId="urn:microsoft.com/office/officeart/2005/8/layout/radial1"/>
    <dgm:cxn modelId="{B8E51F9B-4FE8-4ADF-A502-E78AAE6145EF}" type="presParOf" srcId="{FEE3C78D-8D23-4390-A497-19C3374FBF48}" destId="{69A5B5E8-345A-45D6-B6B0-A8A1DCCC017F}" srcOrd="0" destOrd="0" presId="urn:microsoft.com/office/officeart/2005/8/layout/radial1"/>
    <dgm:cxn modelId="{6A25CDE5-C44C-440E-BF83-1DD26F75C58E}" type="presParOf" srcId="{942654D0-DD41-48D1-90D1-E7D5E6614711}" destId="{98FAC721-7457-43B7-84BE-A5BB5D9BDE2D}" srcOrd="6" destOrd="0" presId="urn:microsoft.com/office/officeart/2005/8/layout/radial1"/>
    <dgm:cxn modelId="{E3615C60-B05E-4F21-9B25-1F9AC8F4520E}" type="presParOf" srcId="{942654D0-DD41-48D1-90D1-E7D5E6614711}" destId="{27CF85C8-70F5-4F68-BD0E-566459D30358}" srcOrd="7" destOrd="0" presId="urn:microsoft.com/office/officeart/2005/8/layout/radial1"/>
    <dgm:cxn modelId="{A4452596-414F-444D-812D-176C4FCBF9FB}" type="presParOf" srcId="{27CF85C8-70F5-4F68-BD0E-566459D30358}" destId="{ED2D4910-D9DA-412D-BBDD-0D82FC3AFEBC}" srcOrd="0" destOrd="0" presId="urn:microsoft.com/office/officeart/2005/8/layout/radial1"/>
    <dgm:cxn modelId="{DF4B17D6-AF67-4F10-B0D9-9E21452CE2A9}" type="presParOf" srcId="{942654D0-DD41-48D1-90D1-E7D5E6614711}" destId="{43A6BF9D-5860-4FA8-ABB3-23FD25F2D226}" srcOrd="8" destOrd="0" presId="urn:microsoft.com/office/officeart/2005/8/layout/radial1"/>
    <dgm:cxn modelId="{3C7792B6-0692-43CB-BA83-1688A7E6A329}" type="presParOf" srcId="{942654D0-DD41-48D1-90D1-E7D5E6614711}" destId="{84D3A6C4-20AC-4C4C-88EF-6ACD91A50872}" srcOrd="9" destOrd="0" presId="urn:microsoft.com/office/officeart/2005/8/layout/radial1"/>
    <dgm:cxn modelId="{EB7DD11F-03D5-411D-BF72-4747EFD6C504}" type="presParOf" srcId="{84D3A6C4-20AC-4C4C-88EF-6ACD91A50872}" destId="{B65FC1B8-45B9-490D-9DD3-52F78CAC561A}" srcOrd="0" destOrd="0" presId="urn:microsoft.com/office/officeart/2005/8/layout/radial1"/>
    <dgm:cxn modelId="{D2F3FCF3-086D-4C08-8EC4-DE3F3B9498AF}" type="presParOf" srcId="{942654D0-DD41-48D1-90D1-E7D5E6614711}" destId="{4206286B-42BB-4F57-9DDA-E384F68C041B}" srcOrd="10" destOrd="0" presId="urn:microsoft.com/office/officeart/2005/8/layout/radial1"/>
    <dgm:cxn modelId="{FCEC3954-2D7B-485F-9315-D1B998DE288C}" type="presParOf" srcId="{942654D0-DD41-48D1-90D1-E7D5E6614711}" destId="{429569AA-10A4-4B42-973A-91C037F22E28}" srcOrd="11" destOrd="0" presId="urn:microsoft.com/office/officeart/2005/8/layout/radial1"/>
    <dgm:cxn modelId="{48B9D6B0-B3CC-48CB-8C8E-8896136C4C9B}" type="presParOf" srcId="{429569AA-10A4-4B42-973A-91C037F22E28}" destId="{EFB36020-9533-4C6E-9FE1-254175F0DBF0}" srcOrd="0" destOrd="0" presId="urn:microsoft.com/office/officeart/2005/8/layout/radial1"/>
    <dgm:cxn modelId="{57861EEA-453A-4948-80BA-48DBDA63C13F}" type="presParOf" srcId="{942654D0-DD41-48D1-90D1-E7D5E6614711}" destId="{C9198242-C4E5-48AA-9F1B-6105858D2C08}" srcOrd="12" destOrd="0" presId="urn:microsoft.com/office/officeart/2005/8/layout/radial1"/>
    <dgm:cxn modelId="{CE8ADD63-C78F-4415-B064-812F7FABDBA6}" type="presParOf" srcId="{942654D0-DD41-48D1-90D1-E7D5E6614711}" destId="{DBB09E0E-593A-4C5E-88BE-CC4360705243}" srcOrd="13" destOrd="0" presId="urn:microsoft.com/office/officeart/2005/8/layout/radial1"/>
    <dgm:cxn modelId="{AE928B2E-9F5F-4322-BA75-DA4BC82F88EA}" type="presParOf" srcId="{DBB09E0E-593A-4C5E-88BE-CC4360705243}" destId="{F4C2E58D-D4F9-409D-A62B-03FA0B1DE31E}" srcOrd="0" destOrd="0" presId="urn:microsoft.com/office/officeart/2005/8/layout/radial1"/>
    <dgm:cxn modelId="{F2353471-A53B-4122-B443-839F2376F6DA}" type="presParOf" srcId="{942654D0-DD41-48D1-90D1-E7D5E6614711}" destId="{104D70B9-4B7C-4916-884B-DCA0C4737FB8}" srcOrd="14" destOrd="0" presId="urn:microsoft.com/office/officeart/2005/8/layout/radial1"/>
    <dgm:cxn modelId="{6B1ADCC9-DB57-46F7-83BE-68A2C7BE9A99}" type="presParOf" srcId="{942654D0-DD41-48D1-90D1-E7D5E6614711}" destId="{066FC600-C321-4610-855F-FD5B90342348}" srcOrd="15" destOrd="0" presId="urn:microsoft.com/office/officeart/2005/8/layout/radial1"/>
    <dgm:cxn modelId="{816B4B2F-2E03-442C-A8CE-56CF1B34B179}" type="presParOf" srcId="{066FC600-C321-4610-855F-FD5B90342348}" destId="{D4663C67-C616-472B-ADA7-348DE8C7B3A8}" srcOrd="0" destOrd="0" presId="urn:microsoft.com/office/officeart/2005/8/layout/radial1"/>
    <dgm:cxn modelId="{238196A5-8C6B-41AF-B1C2-9E350048EE21}" type="presParOf" srcId="{942654D0-DD41-48D1-90D1-E7D5E6614711}" destId="{30DA2FA0-56F6-4986-9599-ED8CEDF2E29D}"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8682677-B501-4798-9D89-1E4F80E67EB9}"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9231C918-E8C5-435A-8440-008A65EE968C}">
      <dgm:prSet phldrT="[Text]"/>
      <dgm:spPr/>
      <dgm:t>
        <a:bodyPr/>
        <a:lstStyle/>
        <a:p>
          <a:r>
            <a:rPr lang="en-US" dirty="0" smtClean="0"/>
            <a:t>A</a:t>
          </a:r>
          <a:endParaRPr lang="en-US" dirty="0"/>
        </a:p>
      </dgm:t>
    </dgm:pt>
    <dgm:pt modelId="{ABFC5729-E6B2-438D-80C8-613E1013F48A}" type="parTrans" cxnId="{E04BFF18-71B4-4966-B790-FEFF21CCD76C}">
      <dgm:prSet/>
      <dgm:spPr/>
      <dgm:t>
        <a:bodyPr/>
        <a:lstStyle/>
        <a:p>
          <a:endParaRPr lang="en-US"/>
        </a:p>
      </dgm:t>
    </dgm:pt>
    <dgm:pt modelId="{ED01BD23-213F-4A20-881D-8ED7C337F08D}" type="sibTrans" cxnId="{E04BFF18-71B4-4966-B790-FEFF21CCD76C}">
      <dgm:prSet/>
      <dgm:spPr/>
      <dgm:t>
        <a:bodyPr/>
        <a:lstStyle/>
        <a:p>
          <a:endParaRPr lang="en-US"/>
        </a:p>
      </dgm:t>
    </dgm:pt>
    <dgm:pt modelId="{E7FF767B-D565-4217-A4D2-F3AB6BDFD214}">
      <dgm:prSet phldrT="[Text]"/>
      <dgm:spPr/>
      <dgm:t>
        <a:bodyPr/>
        <a:lstStyle/>
        <a:p>
          <a:r>
            <a:rPr lang="en-US" dirty="0" smtClean="0"/>
            <a:t>Hospital Insurance</a:t>
          </a:r>
          <a:endParaRPr lang="en-US" dirty="0"/>
        </a:p>
      </dgm:t>
    </dgm:pt>
    <dgm:pt modelId="{82016FC0-461C-4FA0-A412-77B85AE05CC7}" type="parTrans" cxnId="{E5C36A6D-5E3E-4416-801A-0F6F79952BE6}">
      <dgm:prSet/>
      <dgm:spPr/>
      <dgm:t>
        <a:bodyPr/>
        <a:lstStyle/>
        <a:p>
          <a:endParaRPr lang="en-US"/>
        </a:p>
      </dgm:t>
    </dgm:pt>
    <dgm:pt modelId="{901400B5-0412-49B7-9C9E-7207D953EAAE}" type="sibTrans" cxnId="{E5C36A6D-5E3E-4416-801A-0F6F79952BE6}">
      <dgm:prSet/>
      <dgm:spPr/>
      <dgm:t>
        <a:bodyPr/>
        <a:lstStyle/>
        <a:p>
          <a:endParaRPr lang="en-US"/>
        </a:p>
      </dgm:t>
    </dgm:pt>
    <dgm:pt modelId="{F77AA374-534B-4FE3-84C9-0C812798DEB4}">
      <dgm:prSet phldrT="[Text]"/>
      <dgm:spPr/>
      <dgm:t>
        <a:bodyPr/>
        <a:lstStyle/>
        <a:p>
          <a:r>
            <a:rPr lang="en-US" dirty="0" smtClean="0"/>
            <a:t>B</a:t>
          </a:r>
          <a:endParaRPr lang="en-US" dirty="0"/>
        </a:p>
      </dgm:t>
    </dgm:pt>
    <dgm:pt modelId="{75C0A193-7EDD-4B4B-95B6-68545AA2F11C}" type="parTrans" cxnId="{5A053321-8013-44AE-8C83-F0AF4506AE8C}">
      <dgm:prSet/>
      <dgm:spPr/>
      <dgm:t>
        <a:bodyPr/>
        <a:lstStyle/>
        <a:p>
          <a:endParaRPr lang="en-US"/>
        </a:p>
      </dgm:t>
    </dgm:pt>
    <dgm:pt modelId="{7ECC829C-98B9-41F0-ABC9-D98729F9CFE0}" type="sibTrans" cxnId="{5A053321-8013-44AE-8C83-F0AF4506AE8C}">
      <dgm:prSet/>
      <dgm:spPr/>
      <dgm:t>
        <a:bodyPr/>
        <a:lstStyle/>
        <a:p>
          <a:endParaRPr lang="en-US"/>
        </a:p>
      </dgm:t>
    </dgm:pt>
    <dgm:pt modelId="{D1D73BAC-371C-4FAE-9581-30C6290A616A}">
      <dgm:prSet phldrT="[Text]"/>
      <dgm:spPr/>
      <dgm:t>
        <a:bodyPr/>
        <a:lstStyle/>
        <a:p>
          <a:r>
            <a:rPr lang="en-US" dirty="0" smtClean="0"/>
            <a:t>Medical Insurance</a:t>
          </a:r>
          <a:endParaRPr lang="en-US" dirty="0"/>
        </a:p>
      </dgm:t>
    </dgm:pt>
    <dgm:pt modelId="{862FA421-0346-4E2A-8F96-3E7CA49998E7}" type="parTrans" cxnId="{07DD1896-6DA7-4B75-AA47-D7D2A4671058}">
      <dgm:prSet/>
      <dgm:spPr/>
      <dgm:t>
        <a:bodyPr/>
        <a:lstStyle/>
        <a:p>
          <a:endParaRPr lang="en-US"/>
        </a:p>
      </dgm:t>
    </dgm:pt>
    <dgm:pt modelId="{5443990D-F726-4B6E-BCEC-0A053FD4914F}" type="sibTrans" cxnId="{07DD1896-6DA7-4B75-AA47-D7D2A4671058}">
      <dgm:prSet/>
      <dgm:spPr/>
      <dgm:t>
        <a:bodyPr/>
        <a:lstStyle/>
        <a:p>
          <a:endParaRPr lang="en-US"/>
        </a:p>
      </dgm:t>
    </dgm:pt>
    <dgm:pt modelId="{FBD11FDE-222F-4527-B8C3-DBD0F387930E}">
      <dgm:prSet phldrT="[Text]"/>
      <dgm:spPr/>
      <dgm:t>
        <a:bodyPr/>
        <a:lstStyle/>
        <a:p>
          <a:r>
            <a:rPr lang="en-US" dirty="0" smtClean="0"/>
            <a:t>C</a:t>
          </a:r>
          <a:endParaRPr lang="en-US" dirty="0"/>
        </a:p>
      </dgm:t>
    </dgm:pt>
    <dgm:pt modelId="{65FACF32-40CE-4AAF-AD91-A5E3B23A9050}" type="parTrans" cxnId="{2C51B0AC-0D5C-4378-84B9-5630C4A2342A}">
      <dgm:prSet/>
      <dgm:spPr/>
      <dgm:t>
        <a:bodyPr/>
        <a:lstStyle/>
        <a:p>
          <a:endParaRPr lang="en-US"/>
        </a:p>
      </dgm:t>
    </dgm:pt>
    <dgm:pt modelId="{C6AA9C5E-53EA-4B30-B65E-6CEB496E905C}" type="sibTrans" cxnId="{2C51B0AC-0D5C-4378-84B9-5630C4A2342A}">
      <dgm:prSet/>
      <dgm:spPr/>
      <dgm:t>
        <a:bodyPr/>
        <a:lstStyle/>
        <a:p>
          <a:endParaRPr lang="en-US"/>
        </a:p>
      </dgm:t>
    </dgm:pt>
    <dgm:pt modelId="{05BA15FC-C585-486B-AF8F-BAABF1E7EC8B}">
      <dgm:prSet phldrT="[Text]"/>
      <dgm:spPr/>
      <dgm:t>
        <a:bodyPr/>
        <a:lstStyle/>
        <a:p>
          <a:r>
            <a:rPr lang="en-US" dirty="0" smtClean="0"/>
            <a:t>Medicare Advantage Plans </a:t>
          </a:r>
          <a:endParaRPr lang="en-US" dirty="0"/>
        </a:p>
      </dgm:t>
    </dgm:pt>
    <dgm:pt modelId="{4D259015-32DF-4F94-9CB0-D2989C9BEE1C}" type="parTrans" cxnId="{ADCC95FE-9B3E-4495-A47D-2916D208EE66}">
      <dgm:prSet/>
      <dgm:spPr/>
      <dgm:t>
        <a:bodyPr/>
        <a:lstStyle/>
        <a:p>
          <a:endParaRPr lang="en-US"/>
        </a:p>
      </dgm:t>
    </dgm:pt>
    <dgm:pt modelId="{CD95DCA7-FB2F-4CA3-8B98-C0509CB28E83}" type="sibTrans" cxnId="{ADCC95FE-9B3E-4495-A47D-2916D208EE66}">
      <dgm:prSet/>
      <dgm:spPr/>
      <dgm:t>
        <a:bodyPr/>
        <a:lstStyle/>
        <a:p>
          <a:endParaRPr lang="en-US"/>
        </a:p>
      </dgm:t>
    </dgm:pt>
    <dgm:pt modelId="{93E5A55B-9C97-4B91-82E0-6DF325F61E0A}">
      <dgm:prSet/>
      <dgm:spPr/>
      <dgm:t>
        <a:bodyPr/>
        <a:lstStyle/>
        <a:p>
          <a:r>
            <a:rPr lang="en-US" dirty="0" smtClean="0"/>
            <a:t>D</a:t>
          </a:r>
          <a:endParaRPr lang="en-US" dirty="0"/>
        </a:p>
      </dgm:t>
    </dgm:pt>
    <dgm:pt modelId="{5264C4F9-38AE-46A0-802C-65DFC98EB48D}" type="parTrans" cxnId="{6899E3B6-1408-4E07-AF11-32D0DC811495}">
      <dgm:prSet/>
      <dgm:spPr/>
      <dgm:t>
        <a:bodyPr/>
        <a:lstStyle/>
        <a:p>
          <a:endParaRPr lang="en-US"/>
        </a:p>
      </dgm:t>
    </dgm:pt>
    <dgm:pt modelId="{ABF03F71-677E-40A8-B780-7F262A05213F}" type="sibTrans" cxnId="{6899E3B6-1408-4E07-AF11-32D0DC811495}">
      <dgm:prSet/>
      <dgm:spPr/>
      <dgm:t>
        <a:bodyPr/>
        <a:lstStyle/>
        <a:p>
          <a:endParaRPr lang="en-US"/>
        </a:p>
      </dgm:t>
    </dgm:pt>
    <dgm:pt modelId="{04D89BF5-AADE-4BB8-A4E3-222E68D82BB7}">
      <dgm:prSet/>
      <dgm:spPr/>
      <dgm:t>
        <a:bodyPr/>
        <a:lstStyle/>
        <a:p>
          <a:r>
            <a:rPr lang="en-US" dirty="0" smtClean="0"/>
            <a:t>Prescription Drug Coverage</a:t>
          </a:r>
          <a:endParaRPr lang="en-US" dirty="0"/>
        </a:p>
      </dgm:t>
    </dgm:pt>
    <dgm:pt modelId="{B835C823-BBBB-4DB5-8203-13A9C7B9574E}" type="parTrans" cxnId="{D65A4F03-FE49-4C4E-9E0E-40CE6066D36F}">
      <dgm:prSet/>
      <dgm:spPr/>
      <dgm:t>
        <a:bodyPr/>
        <a:lstStyle/>
        <a:p>
          <a:endParaRPr lang="en-US"/>
        </a:p>
      </dgm:t>
    </dgm:pt>
    <dgm:pt modelId="{10447995-D361-40E4-B779-F15BE4641204}" type="sibTrans" cxnId="{D65A4F03-FE49-4C4E-9E0E-40CE6066D36F}">
      <dgm:prSet/>
      <dgm:spPr/>
      <dgm:t>
        <a:bodyPr/>
        <a:lstStyle/>
        <a:p>
          <a:endParaRPr lang="en-US"/>
        </a:p>
      </dgm:t>
    </dgm:pt>
    <dgm:pt modelId="{71847385-F106-4C13-9868-4F6C382DEC4A}" type="pres">
      <dgm:prSet presAssocID="{98682677-B501-4798-9D89-1E4F80E67EB9}" presName="Name0" presStyleCnt="0">
        <dgm:presLayoutVars>
          <dgm:dir/>
          <dgm:animLvl val="lvl"/>
          <dgm:resizeHandles val="exact"/>
        </dgm:presLayoutVars>
      </dgm:prSet>
      <dgm:spPr/>
      <dgm:t>
        <a:bodyPr/>
        <a:lstStyle/>
        <a:p>
          <a:endParaRPr lang="en-US"/>
        </a:p>
      </dgm:t>
    </dgm:pt>
    <dgm:pt modelId="{1156F8B5-FA23-4DD7-82CF-450F43322836}" type="pres">
      <dgm:prSet presAssocID="{9231C918-E8C5-435A-8440-008A65EE968C}" presName="linNode" presStyleCnt="0"/>
      <dgm:spPr/>
    </dgm:pt>
    <dgm:pt modelId="{A768BC4B-D1AF-482A-94FD-74425C2F75D0}" type="pres">
      <dgm:prSet presAssocID="{9231C918-E8C5-435A-8440-008A65EE968C}" presName="parentText" presStyleLbl="node1" presStyleIdx="0" presStyleCnt="4">
        <dgm:presLayoutVars>
          <dgm:chMax val="1"/>
          <dgm:bulletEnabled val="1"/>
        </dgm:presLayoutVars>
      </dgm:prSet>
      <dgm:spPr/>
      <dgm:t>
        <a:bodyPr/>
        <a:lstStyle/>
        <a:p>
          <a:endParaRPr lang="en-US"/>
        </a:p>
      </dgm:t>
    </dgm:pt>
    <dgm:pt modelId="{7C42F030-38FC-4832-8C95-C4F603691045}" type="pres">
      <dgm:prSet presAssocID="{9231C918-E8C5-435A-8440-008A65EE968C}" presName="descendantText" presStyleLbl="alignAccFollowNode1" presStyleIdx="0" presStyleCnt="4">
        <dgm:presLayoutVars>
          <dgm:bulletEnabled val="1"/>
        </dgm:presLayoutVars>
      </dgm:prSet>
      <dgm:spPr/>
      <dgm:t>
        <a:bodyPr/>
        <a:lstStyle/>
        <a:p>
          <a:endParaRPr lang="en-US"/>
        </a:p>
      </dgm:t>
    </dgm:pt>
    <dgm:pt modelId="{A21A2A84-566E-4F3B-B4AF-50E45F89A11B}" type="pres">
      <dgm:prSet presAssocID="{ED01BD23-213F-4A20-881D-8ED7C337F08D}" presName="sp" presStyleCnt="0"/>
      <dgm:spPr/>
    </dgm:pt>
    <dgm:pt modelId="{814E534F-0320-46C6-8E92-D1BCEFB2C67B}" type="pres">
      <dgm:prSet presAssocID="{F77AA374-534B-4FE3-84C9-0C812798DEB4}" presName="linNode" presStyleCnt="0"/>
      <dgm:spPr/>
    </dgm:pt>
    <dgm:pt modelId="{B96BDAC4-4B9C-451A-8DF0-BC8F664E7C39}" type="pres">
      <dgm:prSet presAssocID="{F77AA374-534B-4FE3-84C9-0C812798DEB4}" presName="parentText" presStyleLbl="node1" presStyleIdx="1" presStyleCnt="4">
        <dgm:presLayoutVars>
          <dgm:chMax val="1"/>
          <dgm:bulletEnabled val="1"/>
        </dgm:presLayoutVars>
      </dgm:prSet>
      <dgm:spPr/>
      <dgm:t>
        <a:bodyPr/>
        <a:lstStyle/>
        <a:p>
          <a:endParaRPr lang="en-US"/>
        </a:p>
      </dgm:t>
    </dgm:pt>
    <dgm:pt modelId="{CBFBA22B-8C4B-4D33-848B-5D6BCC473CEC}" type="pres">
      <dgm:prSet presAssocID="{F77AA374-534B-4FE3-84C9-0C812798DEB4}" presName="descendantText" presStyleLbl="alignAccFollowNode1" presStyleIdx="1" presStyleCnt="4">
        <dgm:presLayoutVars>
          <dgm:bulletEnabled val="1"/>
        </dgm:presLayoutVars>
      </dgm:prSet>
      <dgm:spPr/>
      <dgm:t>
        <a:bodyPr/>
        <a:lstStyle/>
        <a:p>
          <a:endParaRPr lang="en-US"/>
        </a:p>
      </dgm:t>
    </dgm:pt>
    <dgm:pt modelId="{C9516BF4-2C34-4389-A7D0-20F09182C318}" type="pres">
      <dgm:prSet presAssocID="{7ECC829C-98B9-41F0-ABC9-D98729F9CFE0}" presName="sp" presStyleCnt="0"/>
      <dgm:spPr/>
    </dgm:pt>
    <dgm:pt modelId="{B6659504-E281-4CEC-8D87-85ADB079156D}" type="pres">
      <dgm:prSet presAssocID="{FBD11FDE-222F-4527-B8C3-DBD0F387930E}" presName="linNode" presStyleCnt="0"/>
      <dgm:spPr/>
    </dgm:pt>
    <dgm:pt modelId="{433D27AD-CC35-4CF0-B3A8-D0FE693472A6}" type="pres">
      <dgm:prSet presAssocID="{FBD11FDE-222F-4527-B8C3-DBD0F387930E}" presName="parentText" presStyleLbl="node1" presStyleIdx="2" presStyleCnt="4">
        <dgm:presLayoutVars>
          <dgm:chMax val="1"/>
          <dgm:bulletEnabled val="1"/>
        </dgm:presLayoutVars>
      </dgm:prSet>
      <dgm:spPr/>
      <dgm:t>
        <a:bodyPr/>
        <a:lstStyle/>
        <a:p>
          <a:endParaRPr lang="en-US"/>
        </a:p>
      </dgm:t>
    </dgm:pt>
    <dgm:pt modelId="{68437347-647C-44C3-95E7-EB46525A02BD}" type="pres">
      <dgm:prSet presAssocID="{FBD11FDE-222F-4527-B8C3-DBD0F387930E}" presName="descendantText" presStyleLbl="alignAccFollowNode1" presStyleIdx="2" presStyleCnt="4">
        <dgm:presLayoutVars>
          <dgm:bulletEnabled val="1"/>
        </dgm:presLayoutVars>
      </dgm:prSet>
      <dgm:spPr/>
      <dgm:t>
        <a:bodyPr/>
        <a:lstStyle/>
        <a:p>
          <a:endParaRPr lang="en-US"/>
        </a:p>
      </dgm:t>
    </dgm:pt>
    <dgm:pt modelId="{52B12A4D-83DA-429B-8116-4BC80293FCA6}" type="pres">
      <dgm:prSet presAssocID="{C6AA9C5E-53EA-4B30-B65E-6CEB496E905C}" presName="sp" presStyleCnt="0"/>
      <dgm:spPr/>
    </dgm:pt>
    <dgm:pt modelId="{11390958-B246-4A36-9155-174121A8D927}" type="pres">
      <dgm:prSet presAssocID="{93E5A55B-9C97-4B91-82E0-6DF325F61E0A}" presName="linNode" presStyleCnt="0"/>
      <dgm:spPr/>
    </dgm:pt>
    <dgm:pt modelId="{498B4D97-6D19-4CE7-84E3-1DCE5600095B}" type="pres">
      <dgm:prSet presAssocID="{93E5A55B-9C97-4B91-82E0-6DF325F61E0A}" presName="parentText" presStyleLbl="node1" presStyleIdx="3" presStyleCnt="4">
        <dgm:presLayoutVars>
          <dgm:chMax val="1"/>
          <dgm:bulletEnabled val="1"/>
        </dgm:presLayoutVars>
      </dgm:prSet>
      <dgm:spPr/>
      <dgm:t>
        <a:bodyPr/>
        <a:lstStyle/>
        <a:p>
          <a:endParaRPr lang="en-US"/>
        </a:p>
      </dgm:t>
    </dgm:pt>
    <dgm:pt modelId="{A8E8D1E9-AC6B-4DE2-8278-3D756B0BCB09}" type="pres">
      <dgm:prSet presAssocID="{93E5A55B-9C97-4B91-82E0-6DF325F61E0A}" presName="descendantText" presStyleLbl="alignAccFollowNode1" presStyleIdx="3" presStyleCnt="4">
        <dgm:presLayoutVars>
          <dgm:bulletEnabled val="1"/>
        </dgm:presLayoutVars>
      </dgm:prSet>
      <dgm:spPr/>
      <dgm:t>
        <a:bodyPr/>
        <a:lstStyle/>
        <a:p>
          <a:endParaRPr lang="en-US"/>
        </a:p>
      </dgm:t>
    </dgm:pt>
  </dgm:ptLst>
  <dgm:cxnLst>
    <dgm:cxn modelId="{E04BFF18-71B4-4966-B790-FEFF21CCD76C}" srcId="{98682677-B501-4798-9D89-1E4F80E67EB9}" destId="{9231C918-E8C5-435A-8440-008A65EE968C}" srcOrd="0" destOrd="0" parTransId="{ABFC5729-E6B2-438D-80C8-613E1013F48A}" sibTransId="{ED01BD23-213F-4A20-881D-8ED7C337F08D}"/>
    <dgm:cxn modelId="{BA6D3DBA-3A94-492E-A234-4DD43BC3CC4E}" type="presOf" srcId="{98682677-B501-4798-9D89-1E4F80E67EB9}" destId="{71847385-F106-4C13-9868-4F6C382DEC4A}" srcOrd="0" destOrd="0" presId="urn:microsoft.com/office/officeart/2005/8/layout/vList5"/>
    <dgm:cxn modelId="{5A053321-8013-44AE-8C83-F0AF4506AE8C}" srcId="{98682677-B501-4798-9D89-1E4F80E67EB9}" destId="{F77AA374-534B-4FE3-84C9-0C812798DEB4}" srcOrd="1" destOrd="0" parTransId="{75C0A193-7EDD-4B4B-95B6-68545AA2F11C}" sibTransId="{7ECC829C-98B9-41F0-ABC9-D98729F9CFE0}"/>
    <dgm:cxn modelId="{E5C36A6D-5E3E-4416-801A-0F6F79952BE6}" srcId="{9231C918-E8C5-435A-8440-008A65EE968C}" destId="{E7FF767B-D565-4217-A4D2-F3AB6BDFD214}" srcOrd="0" destOrd="0" parTransId="{82016FC0-461C-4FA0-A412-77B85AE05CC7}" sibTransId="{901400B5-0412-49B7-9C9E-7207D953EAAE}"/>
    <dgm:cxn modelId="{309B88D7-3C48-47A9-8A13-7D8D3168CA60}" type="presOf" srcId="{FBD11FDE-222F-4527-B8C3-DBD0F387930E}" destId="{433D27AD-CC35-4CF0-B3A8-D0FE693472A6}" srcOrd="0" destOrd="0" presId="urn:microsoft.com/office/officeart/2005/8/layout/vList5"/>
    <dgm:cxn modelId="{2C51B0AC-0D5C-4378-84B9-5630C4A2342A}" srcId="{98682677-B501-4798-9D89-1E4F80E67EB9}" destId="{FBD11FDE-222F-4527-B8C3-DBD0F387930E}" srcOrd="2" destOrd="0" parTransId="{65FACF32-40CE-4AAF-AD91-A5E3B23A9050}" sibTransId="{C6AA9C5E-53EA-4B30-B65E-6CEB496E905C}"/>
    <dgm:cxn modelId="{3FD52124-73C8-4BC9-929B-8EA38546C96B}" type="presOf" srcId="{9231C918-E8C5-435A-8440-008A65EE968C}" destId="{A768BC4B-D1AF-482A-94FD-74425C2F75D0}" srcOrd="0" destOrd="0" presId="urn:microsoft.com/office/officeart/2005/8/layout/vList5"/>
    <dgm:cxn modelId="{6899E3B6-1408-4E07-AF11-32D0DC811495}" srcId="{98682677-B501-4798-9D89-1E4F80E67EB9}" destId="{93E5A55B-9C97-4B91-82E0-6DF325F61E0A}" srcOrd="3" destOrd="0" parTransId="{5264C4F9-38AE-46A0-802C-65DFC98EB48D}" sibTransId="{ABF03F71-677E-40A8-B780-7F262A05213F}"/>
    <dgm:cxn modelId="{522CA9C7-2260-4B87-A201-70151FA69A59}" type="presOf" srcId="{05BA15FC-C585-486B-AF8F-BAABF1E7EC8B}" destId="{68437347-647C-44C3-95E7-EB46525A02BD}" srcOrd="0" destOrd="0" presId="urn:microsoft.com/office/officeart/2005/8/layout/vList5"/>
    <dgm:cxn modelId="{07DD1896-6DA7-4B75-AA47-D7D2A4671058}" srcId="{F77AA374-534B-4FE3-84C9-0C812798DEB4}" destId="{D1D73BAC-371C-4FAE-9581-30C6290A616A}" srcOrd="0" destOrd="0" parTransId="{862FA421-0346-4E2A-8F96-3E7CA49998E7}" sibTransId="{5443990D-F726-4B6E-BCEC-0A053FD4914F}"/>
    <dgm:cxn modelId="{A0E2B31F-3B57-4AC2-8798-F454611A31FE}" type="presOf" srcId="{E7FF767B-D565-4217-A4D2-F3AB6BDFD214}" destId="{7C42F030-38FC-4832-8C95-C4F603691045}" srcOrd="0" destOrd="0" presId="urn:microsoft.com/office/officeart/2005/8/layout/vList5"/>
    <dgm:cxn modelId="{3D47461D-6095-47D0-96AB-C903094D8027}" type="presOf" srcId="{F77AA374-534B-4FE3-84C9-0C812798DEB4}" destId="{B96BDAC4-4B9C-451A-8DF0-BC8F664E7C39}" srcOrd="0" destOrd="0" presId="urn:microsoft.com/office/officeart/2005/8/layout/vList5"/>
    <dgm:cxn modelId="{ADCC95FE-9B3E-4495-A47D-2916D208EE66}" srcId="{FBD11FDE-222F-4527-B8C3-DBD0F387930E}" destId="{05BA15FC-C585-486B-AF8F-BAABF1E7EC8B}" srcOrd="0" destOrd="0" parTransId="{4D259015-32DF-4F94-9CB0-D2989C9BEE1C}" sibTransId="{CD95DCA7-FB2F-4CA3-8B98-C0509CB28E83}"/>
    <dgm:cxn modelId="{A09B4085-2FB3-45A9-B87B-2B26CC3CA7EC}" type="presOf" srcId="{93E5A55B-9C97-4B91-82E0-6DF325F61E0A}" destId="{498B4D97-6D19-4CE7-84E3-1DCE5600095B}" srcOrd="0" destOrd="0" presId="urn:microsoft.com/office/officeart/2005/8/layout/vList5"/>
    <dgm:cxn modelId="{D187E043-6C8A-4081-B80B-F0F78D48FAB7}" type="presOf" srcId="{04D89BF5-AADE-4BB8-A4E3-222E68D82BB7}" destId="{A8E8D1E9-AC6B-4DE2-8278-3D756B0BCB09}" srcOrd="0" destOrd="0" presId="urn:microsoft.com/office/officeart/2005/8/layout/vList5"/>
    <dgm:cxn modelId="{4F299095-365B-4169-8B19-7E368B4374CF}" type="presOf" srcId="{D1D73BAC-371C-4FAE-9581-30C6290A616A}" destId="{CBFBA22B-8C4B-4D33-848B-5D6BCC473CEC}" srcOrd="0" destOrd="0" presId="urn:microsoft.com/office/officeart/2005/8/layout/vList5"/>
    <dgm:cxn modelId="{D65A4F03-FE49-4C4E-9E0E-40CE6066D36F}" srcId="{93E5A55B-9C97-4B91-82E0-6DF325F61E0A}" destId="{04D89BF5-AADE-4BB8-A4E3-222E68D82BB7}" srcOrd="0" destOrd="0" parTransId="{B835C823-BBBB-4DB5-8203-13A9C7B9574E}" sibTransId="{10447995-D361-40E4-B779-F15BE4641204}"/>
    <dgm:cxn modelId="{5DF2FB6C-D2CF-466E-B619-32F852220292}" type="presParOf" srcId="{71847385-F106-4C13-9868-4F6C382DEC4A}" destId="{1156F8B5-FA23-4DD7-82CF-450F43322836}" srcOrd="0" destOrd="0" presId="urn:microsoft.com/office/officeart/2005/8/layout/vList5"/>
    <dgm:cxn modelId="{2470049C-8941-48E7-9BAD-3D21514F2601}" type="presParOf" srcId="{1156F8B5-FA23-4DD7-82CF-450F43322836}" destId="{A768BC4B-D1AF-482A-94FD-74425C2F75D0}" srcOrd="0" destOrd="0" presId="urn:microsoft.com/office/officeart/2005/8/layout/vList5"/>
    <dgm:cxn modelId="{196A190E-AC4A-4E4D-A952-F6DE502443B8}" type="presParOf" srcId="{1156F8B5-FA23-4DD7-82CF-450F43322836}" destId="{7C42F030-38FC-4832-8C95-C4F603691045}" srcOrd="1" destOrd="0" presId="urn:microsoft.com/office/officeart/2005/8/layout/vList5"/>
    <dgm:cxn modelId="{D35385E7-0FEE-4298-B619-4C9AE73AE2CE}" type="presParOf" srcId="{71847385-F106-4C13-9868-4F6C382DEC4A}" destId="{A21A2A84-566E-4F3B-B4AF-50E45F89A11B}" srcOrd="1" destOrd="0" presId="urn:microsoft.com/office/officeart/2005/8/layout/vList5"/>
    <dgm:cxn modelId="{E5C522F6-3EAD-49D1-8695-E83E57AC9E2F}" type="presParOf" srcId="{71847385-F106-4C13-9868-4F6C382DEC4A}" destId="{814E534F-0320-46C6-8E92-D1BCEFB2C67B}" srcOrd="2" destOrd="0" presId="urn:microsoft.com/office/officeart/2005/8/layout/vList5"/>
    <dgm:cxn modelId="{8E45D88C-44F3-497D-AA63-23B8552A0884}" type="presParOf" srcId="{814E534F-0320-46C6-8E92-D1BCEFB2C67B}" destId="{B96BDAC4-4B9C-451A-8DF0-BC8F664E7C39}" srcOrd="0" destOrd="0" presId="urn:microsoft.com/office/officeart/2005/8/layout/vList5"/>
    <dgm:cxn modelId="{F9F5E847-B8F5-4C2C-A8B7-9B244DC9AC15}" type="presParOf" srcId="{814E534F-0320-46C6-8E92-D1BCEFB2C67B}" destId="{CBFBA22B-8C4B-4D33-848B-5D6BCC473CEC}" srcOrd="1" destOrd="0" presId="urn:microsoft.com/office/officeart/2005/8/layout/vList5"/>
    <dgm:cxn modelId="{85D78FD8-A221-4E1D-B08A-F7E0CFF15DFD}" type="presParOf" srcId="{71847385-F106-4C13-9868-4F6C382DEC4A}" destId="{C9516BF4-2C34-4389-A7D0-20F09182C318}" srcOrd="3" destOrd="0" presId="urn:microsoft.com/office/officeart/2005/8/layout/vList5"/>
    <dgm:cxn modelId="{76213D39-FBA8-4B9B-8EC7-D176F045B197}" type="presParOf" srcId="{71847385-F106-4C13-9868-4F6C382DEC4A}" destId="{B6659504-E281-4CEC-8D87-85ADB079156D}" srcOrd="4" destOrd="0" presId="urn:microsoft.com/office/officeart/2005/8/layout/vList5"/>
    <dgm:cxn modelId="{900399DF-0305-4B85-9E27-5BC2ED8AE6E2}" type="presParOf" srcId="{B6659504-E281-4CEC-8D87-85ADB079156D}" destId="{433D27AD-CC35-4CF0-B3A8-D0FE693472A6}" srcOrd="0" destOrd="0" presId="urn:microsoft.com/office/officeart/2005/8/layout/vList5"/>
    <dgm:cxn modelId="{6EE11CAD-7C43-4C59-8AB0-294391419FF0}" type="presParOf" srcId="{B6659504-E281-4CEC-8D87-85ADB079156D}" destId="{68437347-647C-44C3-95E7-EB46525A02BD}" srcOrd="1" destOrd="0" presId="urn:microsoft.com/office/officeart/2005/8/layout/vList5"/>
    <dgm:cxn modelId="{79C45890-2E98-4850-9C1F-BCA9657F75FD}" type="presParOf" srcId="{71847385-F106-4C13-9868-4F6C382DEC4A}" destId="{52B12A4D-83DA-429B-8116-4BC80293FCA6}" srcOrd="5" destOrd="0" presId="urn:microsoft.com/office/officeart/2005/8/layout/vList5"/>
    <dgm:cxn modelId="{97B2946A-D02D-431A-9C0A-0A8116102B91}" type="presParOf" srcId="{71847385-F106-4C13-9868-4F6C382DEC4A}" destId="{11390958-B246-4A36-9155-174121A8D927}" srcOrd="6" destOrd="0" presId="urn:microsoft.com/office/officeart/2005/8/layout/vList5"/>
    <dgm:cxn modelId="{E17BE9A6-BD93-442D-A713-F492202FA12A}" type="presParOf" srcId="{11390958-B246-4A36-9155-174121A8D927}" destId="{498B4D97-6D19-4CE7-84E3-1DCE5600095B}" srcOrd="0" destOrd="0" presId="urn:microsoft.com/office/officeart/2005/8/layout/vList5"/>
    <dgm:cxn modelId="{70215715-F26A-4A4B-BCC1-958FC2A11422}" type="presParOf" srcId="{11390958-B246-4A36-9155-174121A8D927}" destId="{A8E8D1E9-AC6B-4DE2-8278-3D756B0BCB0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9747F3B-7E72-4E21-9745-623FA09B949A}"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n-US"/>
        </a:p>
      </dgm:t>
    </dgm:pt>
    <dgm:pt modelId="{48AD2949-C4A8-4671-BE79-FDD89082094D}">
      <dgm:prSet phldrT="[Text]"/>
      <dgm:spPr/>
      <dgm:t>
        <a:bodyPr/>
        <a:lstStyle/>
        <a:p>
          <a:r>
            <a:rPr lang="en-US" dirty="0" err="1" smtClean="0"/>
            <a:t>Paxlovid</a:t>
          </a:r>
          <a:r>
            <a:rPr lang="en-US" dirty="0" smtClean="0"/>
            <a:t> (</a:t>
          </a:r>
          <a:r>
            <a:rPr lang="en-US" dirty="0" err="1" smtClean="0"/>
            <a:t>nirmatrelvir</a:t>
          </a:r>
          <a:r>
            <a:rPr lang="en-US" dirty="0" smtClean="0"/>
            <a:t> &amp; ritonavir)</a:t>
          </a:r>
          <a:endParaRPr lang="en-US" dirty="0"/>
        </a:p>
      </dgm:t>
    </dgm:pt>
    <dgm:pt modelId="{38311013-12B5-4890-B5E0-372A57ADEC43}" type="parTrans" cxnId="{4603D1F4-5C99-4D3B-B3EF-9773AD9A8FF9}">
      <dgm:prSet/>
      <dgm:spPr/>
      <dgm:t>
        <a:bodyPr/>
        <a:lstStyle/>
        <a:p>
          <a:endParaRPr lang="en-US"/>
        </a:p>
      </dgm:t>
    </dgm:pt>
    <dgm:pt modelId="{47767ACC-76A2-4917-B30C-E3F3BDD793CB}" type="sibTrans" cxnId="{4603D1F4-5C99-4D3B-B3EF-9773AD9A8FF9}">
      <dgm:prSet/>
      <dgm:spPr/>
      <dgm:t>
        <a:bodyPr/>
        <a:lstStyle/>
        <a:p>
          <a:endParaRPr lang="en-US"/>
        </a:p>
      </dgm:t>
    </dgm:pt>
    <dgm:pt modelId="{F034F807-B392-410C-890A-9BC7F619588D}">
      <dgm:prSet phldrT="[Text]"/>
      <dgm:spPr/>
      <dgm:t>
        <a:bodyPr/>
        <a:lstStyle/>
        <a:p>
          <a:r>
            <a:rPr lang="en-US" u="sng" dirty="0" smtClean="0"/>
            <a:t>Use</a:t>
          </a:r>
          <a:r>
            <a:rPr lang="en-US" dirty="0" smtClean="0"/>
            <a:t>: treats certain viruses, most recently COVID-19</a:t>
          </a:r>
          <a:endParaRPr lang="en-US" dirty="0"/>
        </a:p>
      </dgm:t>
    </dgm:pt>
    <dgm:pt modelId="{5E3E9E5D-51D7-4B3F-BA26-50BB15FACF6A}" type="parTrans" cxnId="{4A514CFD-DE69-4DC3-97E2-C66F88ABED3F}">
      <dgm:prSet/>
      <dgm:spPr/>
      <dgm:t>
        <a:bodyPr/>
        <a:lstStyle/>
        <a:p>
          <a:endParaRPr lang="en-US"/>
        </a:p>
      </dgm:t>
    </dgm:pt>
    <dgm:pt modelId="{CCD4026C-2DCD-4B67-9F02-D741A79459BB}" type="sibTrans" cxnId="{4A514CFD-DE69-4DC3-97E2-C66F88ABED3F}">
      <dgm:prSet/>
      <dgm:spPr/>
      <dgm:t>
        <a:bodyPr/>
        <a:lstStyle/>
        <a:p>
          <a:endParaRPr lang="en-US"/>
        </a:p>
      </dgm:t>
    </dgm:pt>
    <dgm:pt modelId="{3DD5CB90-F25D-4A07-BABC-3DA0BCFD9E96}">
      <dgm:prSet phldrT="[Text]"/>
      <dgm:spPr/>
      <dgm:t>
        <a:bodyPr/>
        <a:lstStyle/>
        <a:p>
          <a:r>
            <a:rPr lang="en-US" u="sng" dirty="0" smtClean="0"/>
            <a:t>Effect</a:t>
          </a:r>
          <a:r>
            <a:rPr lang="en-US" dirty="0" smtClean="0"/>
            <a:t>: </a:t>
          </a:r>
          <a:r>
            <a:rPr lang="en-US" b="1" dirty="0" smtClean="0"/>
            <a:t>significant</a:t>
          </a:r>
          <a:r>
            <a:rPr lang="en-US" dirty="0" smtClean="0"/>
            <a:t> </a:t>
          </a:r>
          <a:r>
            <a:rPr lang="en-US" b="1" dirty="0" smtClean="0"/>
            <a:t>increase</a:t>
          </a:r>
          <a:r>
            <a:rPr lang="en-US" dirty="0" smtClean="0"/>
            <a:t> in tacrolimus/cyclosporine levels</a:t>
          </a:r>
          <a:endParaRPr lang="en-US" dirty="0"/>
        </a:p>
      </dgm:t>
    </dgm:pt>
    <dgm:pt modelId="{045C162E-D7AC-41EC-B8C4-806EDF49D439}" type="parTrans" cxnId="{84BADE9F-D891-47B2-91F6-30B3DD1F9F1F}">
      <dgm:prSet/>
      <dgm:spPr/>
      <dgm:t>
        <a:bodyPr/>
        <a:lstStyle/>
        <a:p>
          <a:endParaRPr lang="en-US"/>
        </a:p>
      </dgm:t>
    </dgm:pt>
    <dgm:pt modelId="{E8D56223-C331-4046-86B8-05A671ABBF31}" type="sibTrans" cxnId="{84BADE9F-D891-47B2-91F6-30B3DD1F9F1F}">
      <dgm:prSet/>
      <dgm:spPr/>
      <dgm:t>
        <a:bodyPr/>
        <a:lstStyle/>
        <a:p>
          <a:endParaRPr lang="en-US"/>
        </a:p>
      </dgm:t>
    </dgm:pt>
    <dgm:pt modelId="{1A18BB0A-D9AE-47ED-B13F-B7BB8AE33D26}">
      <dgm:prSet phldrT="[Text]"/>
      <dgm:spPr/>
      <dgm:t>
        <a:bodyPr/>
        <a:lstStyle/>
        <a:p>
          <a:r>
            <a:rPr lang="en-US" dirty="0" smtClean="0"/>
            <a:t>St. Johns Wart</a:t>
          </a:r>
          <a:endParaRPr lang="en-US" dirty="0"/>
        </a:p>
      </dgm:t>
    </dgm:pt>
    <dgm:pt modelId="{BD7F5710-4879-4B30-98E6-17D6CD5F424F}" type="parTrans" cxnId="{DB56D21F-475A-41EE-9F6D-D3AD6C85EDE3}">
      <dgm:prSet/>
      <dgm:spPr/>
      <dgm:t>
        <a:bodyPr/>
        <a:lstStyle/>
        <a:p>
          <a:endParaRPr lang="en-US"/>
        </a:p>
      </dgm:t>
    </dgm:pt>
    <dgm:pt modelId="{F6B7713D-5DF4-4592-A145-0A7DDD5BB644}" type="sibTrans" cxnId="{DB56D21F-475A-41EE-9F6D-D3AD6C85EDE3}">
      <dgm:prSet/>
      <dgm:spPr/>
      <dgm:t>
        <a:bodyPr/>
        <a:lstStyle/>
        <a:p>
          <a:endParaRPr lang="en-US"/>
        </a:p>
      </dgm:t>
    </dgm:pt>
    <dgm:pt modelId="{EC67CBE7-EF3D-45D4-99C9-5A67BF94A552}">
      <dgm:prSet phldrT="[Text]"/>
      <dgm:spPr/>
      <dgm:t>
        <a:bodyPr/>
        <a:lstStyle/>
        <a:p>
          <a:r>
            <a:rPr lang="en-US" dirty="0" smtClean="0"/>
            <a:t>NSAIDs</a:t>
          </a:r>
          <a:endParaRPr lang="en-US" dirty="0"/>
        </a:p>
      </dgm:t>
    </dgm:pt>
    <dgm:pt modelId="{3971FBD8-143E-49DF-A1E1-22C51E4C5674}" type="parTrans" cxnId="{20C0053C-64E3-44A5-86C8-D7AD00692F84}">
      <dgm:prSet/>
      <dgm:spPr/>
      <dgm:t>
        <a:bodyPr/>
        <a:lstStyle/>
        <a:p>
          <a:endParaRPr lang="en-US"/>
        </a:p>
      </dgm:t>
    </dgm:pt>
    <dgm:pt modelId="{8565FBF9-F381-4892-AC47-1A5B22054F13}" type="sibTrans" cxnId="{20C0053C-64E3-44A5-86C8-D7AD00692F84}">
      <dgm:prSet/>
      <dgm:spPr/>
      <dgm:t>
        <a:bodyPr/>
        <a:lstStyle/>
        <a:p>
          <a:endParaRPr lang="en-US"/>
        </a:p>
      </dgm:t>
    </dgm:pt>
    <dgm:pt modelId="{D80C65D8-442D-44AC-B33F-560D11A71871}">
      <dgm:prSet phldrT="[Text]"/>
      <dgm:spPr/>
      <dgm:t>
        <a:bodyPr/>
        <a:lstStyle/>
        <a:p>
          <a:r>
            <a:rPr lang="en-US" u="sng" dirty="0" smtClean="0"/>
            <a:t>Common agents</a:t>
          </a:r>
          <a:r>
            <a:rPr lang="en-US" u="none" dirty="0" smtClean="0"/>
            <a:t>: aspirin, ibuprofen, naproxen, Advil®, Aleve®</a:t>
          </a:r>
          <a:endParaRPr lang="en-US" u="sng" dirty="0"/>
        </a:p>
      </dgm:t>
    </dgm:pt>
    <dgm:pt modelId="{ECF24B8D-37EC-467D-90FA-61CB4EC9FD4C}" type="parTrans" cxnId="{CF488959-B0C6-40FB-8FCE-E83D80BDB01D}">
      <dgm:prSet/>
      <dgm:spPr/>
      <dgm:t>
        <a:bodyPr/>
        <a:lstStyle/>
        <a:p>
          <a:endParaRPr lang="en-US"/>
        </a:p>
      </dgm:t>
    </dgm:pt>
    <dgm:pt modelId="{05F45C28-AE07-4287-8C94-963F54872E13}" type="sibTrans" cxnId="{CF488959-B0C6-40FB-8FCE-E83D80BDB01D}">
      <dgm:prSet/>
      <dgm:spPr/>
      <dgm:t>
        <a:bodyPr/>
        <a:lstStyle/>
        <a:p>
          <a:endParaRPr lang="en-US"/>
        </a:p>
      </dgm:t>
    </dgm:pt>
    <dgm:pt modelId="{2F6DC3B4-08A9-4D4D-9581-370260CB390B}">
      <dgm:prSet phldrT="[Text]"/>
      <dgm:spPr/>
      <dgm:t>
        <a:bodyPr/>
        <a:lstStyle/>
        <a:p>
          <a:r>
            <a:rPr lang="en-US" u="sng" dirty="0" smtClean="0"/>
            <a:t>Effect</a:t>
          </a:r>
          <a:r>
            <a:rPr lang="en-US" dirty="0" smtClean="0"/>
            <a:t>: increased risk of kidney damage with tacrolimus/cyclosporine</a:t>
          </a:r>
          <a:endParaRPr lang="en-US" dirty="0"/>
        </a:p>
      </dgm:t>
    </dgm:pt>
    <dgm:pt modelId="{610E753B-26E3-4626-A1B8-3B661E22B6D9}" type="parTrans" cxnId="{6D855ECB-1AC7-4B4B-9BC3-EF4C1582A0EA}">
      <dgm:prSet/>
      <dgm:spPr/>
      <dgm:t>
        <a:bodyPr/>
        <a:lstStyle/>
        <a:p>
          <a:endParaRPr lang="en-US"/>
        </a:p>
      </dgm:t>
    </dgm:pt>
    <dgm:pt modelId="{759A329A-9F9B-4840-A776-C5ED6ADA1712}" type="sibTrans" cxnId="{6D855ECB-1AC7-4B4B-9BC3-EF4C1582A0EA}">
      <dgm:prSet/>
      <dgm:spPr/>
      <dgm:t>
        <a:bodyPr/>
        <a:lstStyle/>
        <a:p>
          <a:endParaRPr lang="en-US"/>
        </a:p>
      </dgm:t>
    </dgm:pt>
    <dgm:pt modelId="{04461B07-F6B6-4213-8D8E-B8962ED2038C}">
      <dgm:prSet phldrT="[Text]"/>
      <dgm:spPr/>
      <dgm:t>
        <a:bodyPr/>
        <a:lstStyle/>
        <a:p>
          <a:r>
            <a:rPr lang="en-US" u="sng" dirty="0" smtClean="0"/>
            <a:t>Effect</a:t>
          </a:r>
          <a:r>
            <a:rPr lang="en-US" u="none" dirty="0" smtClean="0"/>
            <a:t>: </a:t>
          </a:r>
          <a:r>
            <a:rPr lang="en-US" b="1" u="none" dirty="0" smtClean="0"/>
            <a:t>decrease</a:t>
          </a:r>
          <a:r>
            <a:rPr lang="en-US" u="none" dirty="0" smtClean="0"/>
            <a:t> </a:t>
          </a:r>
          <a:r>
            <a:rPr lang="en-US" dirty="0" smtClean="0"/>
            <a:t>in tacrolimus/cyclosporine levels</a:t>
          </a:r>
          <a:endParaRPr lang="en-US" u="sng" dirty="0"/>
        </a:p>
      </dgm:t>
    </dgm:pt>
    <dgm:pt modelId="{9104DA30-7888-4188-9BCD-0CB308EEA435}" type="sibTrans" cxnId="{EC7CFDDA-7D46-4E05-AB44-A9859110D58C}">
      <dgm:prSet/>
      <dgm:spPr/>
      <dgm:t>
        <a:bodyPr/>
        <a:lstStyle/>
        <a:p>
          <a:endParaRPr lang="en-US"/>
        </a:p>
      </dgm:t>
    </dgm:pt>
    <dgm:pt modelId="{4FD4890F-1B64-4C42-AAE4-AEA08AD6DE4E}" type="parTrans" cxnId="{EC7CFDDA-7D46-4E05-AB44-A9859110D58C}">
      <dgm:prSet/>
      <dgm:spPr/>
      <dgm:t>
        <a:bodyPr/>
        <a:lstStyle/>
        <a:p>
          <a:endParaRPr lang="en-US"/>
        </a:p>
      </dgm:t>
    </dgm:pt>
    <dgm:pt modelId="{BBCB0146-0098-4ADE-BE71-8DAE698F55BB}">
      <dgm:prSet phldrT="[Text]"/>
      <dgm:spPr/>
      <dgm:t>
        <a:bodyPr/>
        <a:lstStyle/>
        <a:p>
          <a:r>
            <a:rPr lang="en-US" u="sng" dirty="0" smtClean="0"/>
            <a:t>Use</a:t>
          </a:r>
          <a:r>
            <a:rPr lang="en-US" u="none" dirty="0" smtClean="0"/>
            <a:t>: can help treat depression</a:t>
          </a:r>
          <a:endParaRPr lang="en-US" u="sng" dirty="0"/>
        </a:p>
      </dgm:t>
    </dgm:pt>
    <dgm:pt modelId="{CFDC3E5A-2247-42CB-9E9E-1A3CFB0926E0}" type="sibTrans" cxnId="{7A554025-8B47-4AA9-B105-744E2092D788}">
      <dgm:prSet/>
      <dgm:spPr/>
      <dgm:t>
        <a:bodyPr/>
        <a:lstStyle/>
        <a:p>
          <a:endParaRPr lang="en-US"/>
        </a:p>
      </dgm:t>
    </dgm:pt>
    <dgm:pt modelId="{13E9A18B-2183-4E10-8303-7C7D6D6D8A25}" type="parTrans" cxnId="{7A554025-8B47-4AA9-B105-744E2092D788}">
      <dgm:prSet/>
      <dgm:spPr/>
      <dgm:t>
        <a:bodyPr/>
        <a:lstStyle/>
        <a:p>
          <a:endParaRPr lang="en-US"/>
        </a:p>
      </dgm:t>
    </dgm:pt>
    <dgm:pt modelId="{E0B3769C-EBDD-4897-990E-540A60676D2C}">
      <dgm:prSet/>
      <dgm:spPr/>
      <dgm:t>
        <a:bodyPr/>
        <a:lstStyle/>
        <a:p>
          <a:r>
            <a:rPr lang="en-US" dirty="0" smtClean="0"/>
            <a:t>Grapefruit Juice</a:t>
          </a:r>
          <a:endParaRPr lang="en-US" dirty="0"/>
        </a:p>
      </dgm:t>
    </dgm:pt>
    <dgm:pt modelId="{5704C608-38BD-4274-A396-B10EAA61CAC8}" type="parTrans" cxnId="{15548051-1D40-450E-B00B-341FF41A7D12}">
      <dgm:prSet/>
      <dgm:spPr/>
      <dgm:t>
        <a:bodyPr/>
        <a:lstStyle/>
        <a:p>
          <a:endParaRPr lang="en-US"/>
        </a:p>
      </dgm:t>
    </dgm:pt>
    <dgm:pt modelId="{DF2AD501-3A45-4FCE-B35A-CC1E28935D99}" type="sibTrans" cxnId="{15548051-1D40-450E-B00B-341FF41A7D12}">
      <dgm:prSet/>
      <dgm:spPr/>
      <dgm:t>
        <a:bodyPr/>
        <a:lstStyle/>
        <a:p>
          <a:endParaRPr lang="en-US"/>
        </a:p>
      </dgm:t>
    </dgm:pt>
    <dgm:pt modelId="{788F7215-6056-4871-9871-B99DB825D1C1}">
      <dgm:prSet/>
      <dgm:spPr/>
      <dgm:t>
        <a:bodyPr/>
        <a:lstStyle/>
        <a:p>
          <a:r>
            <a:rPr lang="en-US" u="sng" dirty="0" smtClean="0"/>
            <a:t>Effect</a:t>
          </a:r>
          <a:r>
            <a:rPr lang="en-US" dirty="0" smtClean="0"/>
            <a:t>: </a:t>
          </a:r>
          <a:r>
            <a:rPr lang="en-US" b="1" u="none" dirty="0" smtClean="0"/>
            <a:t>increase</a:t>
          </a:r>
          <a:r>
            <a:rPr lang="en-US" u="none" dirty="0" smtClean="0"/>
            <a:t> </a:t>
          </a:r>
          <a:r>
            <a:rPr lang="en-US" dirty="0" smtClean="0"/>
            <a:t>in tacrolimus/cyclosporine levels</a:t>
          </a:r>
          <a:endParaRPr lang="en-US" dirty="0"/>
        </a:p>
      </dgm:t>
    </dgm:pt>
    <dgm:pt modelId="{6D9697E0-A45D-4EE3-85F9-90FE0B1FD819}" type="parTrans" cxnId="{21165103-7427-4B10-8917-88CF7F715730}">
      <dgm:prSet/>
      <dgm:spPr/>
      <dgm:t>
        <a:bodyPr/>
        <a:lstStyle/>
        <a:p>
          <a:endParaRPr lang="en-US"/>
        </a:p>
      </dgm:t>
    </dgm:pt>
    <dgm:pt modelId="{6AB9EB86-7D0F-4DF6-B8F0-96280963B8F7}" type="sibTrans" cxnId="{21165103-7427-4B10-8917-88CF7F715730}">
      <dgm:prSet/>
      <dgm:spPr/>
      <dgm:t>
        <a:bodyPr/>
        <a:lstStyle/>
        <a:p>
          <a:endParaRPr lang="en-US"/>
        </a:p>
      </dgm:t>
    </dgm:pt>
    <dgm:pt modelId="{679C13F7-2800-4596-A75D-6DE96ABE3077}" type="pres">
      <dgm:prSet presAssocID="{E9747F3B-7E72-4E21-9745-623FA09B949A}" presName="linear" presStyleCnt="0">
        <dgm:presLayoutVars>
          <dgm:dir/>
          <dgm:resizeHandles val="exact"/>
        </dgm:presLayoutVars>
      </dgm:prSet>
      <dgm:spPr/>
      <dgm:t>
        <a:bodyPr/>
        <a:lstStyle/>
        <a:p>
          <a:endParaRPr lang="en-US"/>
        </a:p>
      </dgm:t>
    </dgm:pt>
    <dgm:pt modelId="{8499BDC4-1836-4FF9-A80A-A84B851D0909}" type="pres">
      <dgm:prSet presAssocID="{48AD2949-C4A8-4671-BE79-FDD89082094D}" presName="comp" presStyleCnt="0"/>
      <dgm:spPr/>
    </dgm:pt>
    <dgm:pt modelId="{BA667D77-6DA2-4496-945F-7FA3F3B5617F}" type="pres">
      <dgm:prSet presAssocID="{48AD2949-C4A8-4671-BE79-FDD89082094D}" presName="box" presStyleLbl="node1" presStyleIdx="0" presStyleCnt="4" custLinFactNeighborX="-22" custLinFactNeighborY="-7168"/>
      <dgm:spPr/>
      <dgm:t>
        <a:bodyPr/>
        <a:lstStyle/>
        <a:p>
          <a:endParaRPr lang="en-US"/>
        </a:p>
      </dgm:t>
    </dgm:pt>
    <dgm:pt modelId="{2214902E-9751-429C-BAB3-6349AF6E72A4}" type="pres">
      <dgm:prSet presAssocID="{48AD2949-C4A8-4671-BE79-FDD89082094D}" presName="img" presStyleLbl="fgImgPlace1" presStyleIdx="0" presStyleCnt="4"/>
      <dgm:spPr>
        <a:blipFill rotWithShape="1">
          <a:blip xmlns:r="http://schemas.openxmlformats.org/officeDocument/2006/relationships" r:embed="rId1"/>
          <a:stretch>
            <a:fillRect/>
          </a:stretch>
        </a:blipFill>
      </dgm:spPr>
    </dgm:pt>
    <dgm:pt modelId="{A9E6F8EB-3E03-4F43-9404-C7A923B4645B}" type="pres">
      <dgm:prSet presAssocID="{48AD2949-C4A8-4671-BE79-FDD89082094D}" presName="text" presStyleLbl="node1" presStyleIdx="0" presStyleCnt="4">
        <dgm:presLayoutVars>
          <dgm:bulletEnabled val="1"/>
        </dgm:presLayoutVars>
      </dgm:prSet>
      <dgm:spPr/>
      <dgm:t>
        <a:bodyPr/>
        <a:lstStyle/>
        <a:p>
          <a:endParaRPr lang="en-US"/>
        </a:p>
      </dgm:t>
    </dgm:pt>
    <dgm:pt modelId="{37D020A1-AAEE-439A-8287-199FA213FE59}" type="pres">
      <dgm:prSet presAssocID="{47767ACC-76A2-4917-B30C-E3F3BDD793CB}" presName="spacer" presStyleCnt="0"/>
      <dgm:spPr/>
    </dgm:pt>
    <dgm:pt modelId="{0E3D967A-316F-455A-A2F5-B242ED0A8E0B}" type="pres">
      <dgm:prSet presAssocID="{1A18BB0A-D9AE-47ED-B13F-B7BB8AE33D26}" presName="comp" presStyleCnt="0"/>
      <dgm:spPr/>
    </dgm:pt>
    <dgm:pt modelId="{6E35CAFB-8EFF-4E86-960F-AE9CA9152E3D}" type="pres">
      <dgm:prSet presAssocID="{1A18BB0A-D9AE-47ED-B13F-B7BB8AE33D26}" presName="box" presStyleLbl="node1" presStyleIdx="1" presStyleCnt="4"/>
      <dgm:spPr/>
      <dgm:t>
        <a:bodyPr/>
        <a:lstStyle/>
        <a:p>
          <a:endParaRPr lang="en-US"/>
        </a:p>
      </dgm:t>
    </dgm:pt>
    <dgm:pt modelId="{A7EA5B6B-C6A9-4DFA-B564-2FFE26BEE2F7}" type="pres">
      <dgm:prSet presAssocID="{1A18BB0A-D9AE-47ED-B13F-B7BB8AE33D26}" presName="img" presStyleLbl="fgImgPlace1" presStyleIdx="1" presStyleCnt="4"/>
      <dgm:spPr>
        <a:blipFill rotWithShape="1">
          <a:blip xmlns:r="http://schemas.openxmlformats.org/officeDocument/2006/relationships" r:embed="rId2"/>
          <a:stretch>
            <a:fillRect/>
          </a:stretch>
        </a:blipFill>
      </dgm:spPr>
    </dgm:pt>
    <dgm:pt modelId="{0B6CE61A-F9F4-484B-861B-3B90216C04F7}" type="pres">
      <dgm:prSet presAssocID="{1A18BB0A-D9AE-47ED-B13F-B7BB8AE33D26}" presName="text" presStyleLbl="node1" presStyleIdx="1" presStyleCnt="4">
        <dgm:presLayoutVars>
          <dgm:bulletEnabled val="1"/>
        </dgm:presLayoutVars>
      </dgm:prSet>
      <dgm:spPr/>
      <dgm:t>
        <a:bodyPr/>
        <a:lstStyle/>
        <a:p>
          <a:endParaRPr lang="en-US"/>
        </a:p>
      </dgm:t>
    </dgm:pt>
    <dgm:pt modelId="{7C376953-C446-41FD-8A61-EF8CF1E65F45}" type="pres">
      <dgm:prSet presAssocID="{F6B7713D-5DF4-4592-A145-0A7DDD5BB644}" presName="spacer" presStyleCnt="0"/>
      <dgm:spPr/>
    </dgm:pt>
    <dgm:pt modelId="{0B7D2C12-41F1-4612-9627-5B1BAD964218}" type="pres">
      <dgm:prSet presAssocID="{E0B3769C-EBDD-4897-990E-540A60676D2C}" presName="comp" presStyleCnt="0"/>
      <dgm:spPr/>
    </dgm:pt>
    <dgm:pt modelId="{12090FA0-37E2-4AA2-AE87-D2A600A84076}" type="pres">
      <dgm:prSet presAssocID="{E0B3769C-EBDD-4897-990E-540A60676D2C}" presName="box" presStyleLbl="node1" presStyleIdx="2" presStyleCnt="4"/>
      <dgm:spPr/>
      <dgm:t>
        <a:bodyPr/>
        <a:lstStyle/>
        <a:p>
          <a:endParaRPr lang="en-US"/>
        </a:p>
      </dgm:t>
    </dgm:pt>
    <dgm:pt modelId="{CC17BC31-960A-406A-84B9-9BBB98796C8F}" type="pres">
      <dgm:prSet presAssocID="{E0B3769C-EBDD-4897-990E-540A60676D2C}" presName="img" presStyleLbl="fgImgPlace1" presStyleIdx="2" presStyleCnt="4"/>
      <dgm:spPr>
        <a:blipFill rotWithShape="1">
          <a:blip xmlns:r="http://schemas.openxmlformats.org/officeDocument/2006/relationships" r:embed="rId3"/>
          <a:stretch>
            <a:fillRect/>
          </a:stretch>
        </a:blipFill>
      </dgm:spPr>
    </dgm:pt>
    <dgm:pt modelId="{A3FB354A-02B0-46C4-896E-1A6F4122F1DC}" type="pres">
      <dgm:prSet presAssocID="{E0B3769C-EBDD-4897-990E-540A60676D2C}" presName="text" presStyleLbl="node1" presStyleIdx="2" presStyleCnt="4">
        <dgm:presLayoutVars>
          <dgm:bulletEnabled val="1"/>
        </dgm:presLayoutVars>
      </dgm:prSet>
      <dgm:spPr/>
      <dgm:t>
        <a:bodyPr/>
        <a:lstStyle/>
        <a:p>
          <a:endParaRPr lang="en-US"/>
        </a:p>
      </dgm:t>
    </dgm:pt>
    <dgm:pt modelId="{3DC45330-83FB-4BCE-8EA7-E8FCEB476F3E}" type="pres">
      <dgm:prSet presAssocID="{DF2AD501-3A45-4FCE-B35A-CC1E28935D99}" presName="spacer" presStyleCnt="0"/>
      <dgm:spPr/>
    </dgm:pt>
    <dgm:pt modelId="{AE3355B9-17F7-40F4-9C53-D83024CA6876}" type="pres">
      <dgm:prSet presAssocID="{EC67CBE7-EF3D-45D4-99C9-5A67BF94A552}" presName="comp" presStyleCnt="0"/>
      <dgm:spPr/>
    </dgm:pt>
    <dgm:pt modelId="{99AF53EC-27A5-4F9D-87F2-558F79B93313}" type="pres">
      <dgm:prSet presAssocID="{EC67CBE7-EF3D-45D4-99C9-5A67BF94A552}" presName="box" presStyleLbl="node1" presStyleIdx="3" presStyleCnt="4" custLinFactNeighborX="-170" custLinFactNeighborY="4167"/>
      <dgm:spPr/>
      <dgm:t>
        <a:bodyPr/>
        <a:lstStyle/>
        <a:p>
          <a:endParaRPr lang="en-US"/>
        </a:p>
      </dgm:t>
    </dgm:pt>
    <dgm:pt modelId="{5036D11C-12E6-42F6-A2D8-2806EDB94518}" type="pres">
      <dgm:prSet presAssocID="{EC67CBE7-EF3D-45D4-99C9-5A67BF94A552}" presName="img" presStyleLbl="fgImgPlace1" presStyleIdx="3" presStyleCnt="4"/>
      <dgm:spPr>
        <a:blipFill rotWithShape="1">
          <a:blip xmlns:r="http://schemas.openxmlformats.org/officeDocument/2006/relationships" r:embed="rId4"/>
          <a:stretch>
            <a:fillRect/>
          </a:stretch>
        </a:blipFill>
      </dgm:spPr>
    </dgm:pt>
    <dgm:pt modelId="{8A507FEE-6337-4FF9-92DC-9F12F3B2E9EC}" type="pres">
      <dgm:prSet presAssocID="{EC67CBE7-EF3D-45D4-99C9-5A67BF94A552}" presName="text" presStyleLbl="node1" presStyleIdx="3" presStyleCnt="4">
        <dgm:presLayoutVars>
          <dgm:bulletEnabled val="1"/>
        </dgm:presLayoutVars>
      </dgm:prSet>
      <dgm:spPr/>
      <dgm:t>
        <a:bodyPr/>
        <a:lstStyle/>
        <a:p>
          <a:endParaRPr lang="en-US"/>
        </a:p>
      </dgm:t>
    </dgm:pt>
  </dgm:ptLst>
  <dgm:cxnLst>
    <dgm:cxn modelId="{E9880DD9-2CCC-40EF-9672-067A29010646}" type="presOf" srcId="{48AD2949-C4A8-4671-BE79-FDD89082094D}" destId="{BA667D77-6DA2-4496-945F-7FA3F3B5617F}" srcOrd="0" destOrd="0" presId="urn:microsoft.com/office/officeart/2005/8/layout/vList4"/>
    <dgm:cxn modelId="{BD171E6D-CEF3-4440-A7FC-A66130F4DD88}" type="presOf" srcId="{2F6DC3B4-08A9-4D4D-9581-370260CB390B}" destId="{8A507FEE-6337-4FF9-92DC-9F12F3B2E9EC}" srcOrd="1" destOrd="2" presId="urn:microsoft.com/office/officeart/2005/8/layout/vList4"/>
    <dgm:cxn modelId="{3BC3791C-4401-4759-B062-54A34E8892BA}" type="presOf" srcId="{788F7215-6056-4871-9871-B99DB825D1C1}" destId="{12090FA0-37E2-4AA2-AE87-D2A600A84076}" srcOrd="0" destOrd="1" presId="urn:microsoft.com/office/officeart/2005/8/layout/vList4"/>
    <dgm:cxn modelId="{20C0053C-64E3-44A5-86C8-D7AD00692F84}" srcId="{E9747F3B-7E72-4E21-9745-623FA09B949A}" destId="{EC67CBE7-EF3D-45D4-99C9-5A67BF94A552}" srcOrd="3" destOrd="0" parTransId="{3971FBD8-143E-49DF-A1E1-22C51E4C5674}" sibTransId="{8565FBF9-F381-4892-AC47-1A5B22054F13}"/>
    <dgm:cxn modelId="{DB56D21F-475A-41EE-9F6D-D3AD6C85EDE3}" srcId="{E9747F3B-7E72-4E21-9745-623FA09B949A}" destId="{1A18BB0A-D9AE-47ED-B13F-B7BB8AE33D26}" srcOrd="1" destOrd="0" parTransId="{BD7F5710-4879-4B30-98E6-17D6CD5F424F}" sibTransId="{F6B7713D-5DF4-4592-A145-0A7DDD5BB644}"/>
    <dgm:cxn modelId="{C6CB2D2F-1945-4023-894E-56487A929857}" type="presOf" srcId="{E9747F3B-7E72-4E21-9745-623FA09B949A}" destId="{679C13F7-2800-4596-A75D-6DE96ABE3077}" srcOrd="0" destOrd="0" presId="urn:microsoft.com/office/officeart/2005/8/layout/vList4"/>
    <dgm:cxn modelId="{331CE7B4-CBEB-4B84-BC71-FD70972575E8}" type="presOf" srcId="{3DD5CB90-F25D-4A07-BABC-3DA0BCFD9E96}" destId="{A9E6F8EB-3E03-4F43-9404-C7A923B4645B}" srcOrd="1" destOrd="2" presId="urn:microsoft.com/office/officeart/2005/8/layout/vList4"/>
    <dgm:cxn modelId="{7B16B7DA-311E-446D-A183-4361FFA0F45D}" type="presOf" srcId="{3DD5CB90-F25D-4A07-BABC-3DA0BCFD9E96}" destId="{BA667D77-6DA2-4496-945F-7FA3F3B5617F}" srcOrd="0" destOrd="2" presId="urn:microsoft.com/office/officeart/2005/8/layout/vList4"/>
    <dgm:cxn modelId="{F7D35789-8510-46D5-BD78-54617EC28A97}" type="presOf" srcId="{D80C65D8-442D-44AC-B33F-560D11A71871}" destId="{99AF53EC-27A5-4F9D-87F2-558F79B93313}" srcOrd="0" destOrd="1" presId="urn:microsoft.com/office/officeart/2005/8/layout/vList4"/>
    <dgm:cxn modelId="{4603D1F4-5C99-4D3B-B3EF-9773AD9A8FF9}" srcId="{E9747F3B-7E72-4E21-9745-623FA09B949A}" destId="{48AD2949-C4A8-4671-BE79-FDD89082094D}" srcOrd="0" destOrd="0" parTransId="{38311013-12B5-4890-B5E0-372A57ADEC43}" sibTransId="{47767ACC-76A2-4917-B30C-E3F3BDD793CB}"/>
    <dgm:cxn modelId="{EC7CFDDA-7D46-4E05-AB44-A9859110D58C}" srcId="{1A18BB0A-D9AE-47ED-B13F-B7BB8AE33D26}" destId="{04461B07-F6B6-4213-8D8E-B8962ED2038C}" srcOrd="1" destOrd="0" parTransId="{4FD4890F-1B64-4C42-AAE4-AEA08AD6DE4E}" sibTransId="{9104DA30-7888-4188-9BCD-0CB308EEA435}"/>
    <dgm:cxn modelId="{15548051-1D40-450E-B00B-341FF41A7D12}" srcId="{E9747F3B-7E72-4E21-9745-623FA09B949A}" destId="{E0B3769C-EBDD-4897-990E-540A60676D2C}" srcOrd="2" destOrd="0" parTransId="{5704C608-38BD-4274-A396-B10EAA61CAC8}" sibTransId="{DF2AD501-3A45-4FCE-B35A-CC1E28935D99}"/>
    <dgm:cxn modelId="{CF488959-B0C6-40FB-8FCE-E83D80BDB01D}" srcId="{EC67CBE7-EF3D-45D4-99C9-5A67BF94A552}" destId="{D80C65D8-442D-44AC-B33F-560D11A71871}" srcOrd="0" destOrd="0" parTransId="{ECF24B8D-37EC-467D-90FA-61CB4EC9FD4C}" sibTransId="{05F45C28-AE07-4287-8C94-963F54872E13}"/>
    <dgm:cxn modelId="{84BADE9F-D891-47B2-91F6-30B3DD1F9F1F}" srcId="{48AD2949-C4A8-4671-BE79-FDD89082094D}" destId="{3DD5CB90-F25D-4A07-BABC-3DA0BCFD9E96}" srcOrd="1" destOrd="0" parTransId="{045C162E-D7AC-41EC-B8C4-806EDF49D439}" sibTransId="{E8D56223-C331-4046-86B8-05A671ABBF31}"/>
    <dgm:cxn modelId="{6D855ECB-1AC7-4B4B-9BC3-EF4C1582A0EA}" srcId="{EC67CBE7-EF3D-45D4-99C9-5A67BF94A552}" destId="{2F6DC3B4-08A9-4D4D-9581-370260CB390B}" srcOrd="1" destOrd="0" parTransId="{610E753B-26E3-4626-A1B8-3B661E22B6D9}" sibTransId="{759A329A-9F9B-4840-A776-C5ED6ADA1712}"/>
    <dgm:cxn modelId="{63BB20EA-9EB2-4555-8F98-2BDB5FEE1C5C}" type="presOf" srcId="{1A18BB0A-D9AE-47ED-B13F-B7BB8AE33D26}" destId="{0B6CE61A-F9F4-484B-861B-3B90216C04F7}" srcOrd="1" destOrd="0" presId="urn:microsoft.com/office/officeart/2005/8/layout/vList4"/>
    <dgm:cxn modelId="{4A514CFD-DE69-4DC3-97E2-C66F88ABED3F}" srcId="{48AD2949-C4A8-4671-BE79-FDD89082094D}" destId="{F034F807-B392-410C-890A-9BC7F619588D}" srcOrd="0" destOrd="0" parTransId="{5E3E9E5D-51D7-4B3F-BA26-50BB15FACF6A}" sibTransId="{CCD4026C-2DCD-4B67-9F02-D741A79459BB}"/>
    <dgm:cxn modelId="{BF765D0B-7772-457A-9156-007EE8EF5BAC}" type="presOf" srcId="{BBCB0146-0098-4ADE-BE71-8DAE698F55BB}" destId="{6E35CAFB-8EFF-4E86-960F-AE9CA9152E3D}" srcOrd="0" destOrd="1" presId="urn:microsoft.com/office/officeart/2005/8/layout/vList4"/>
    <dgm:cxn modelId="{DAE0B519-6F35-400B-B258-FF13752DC674}" type="presOf" srcId="{788F7215-6056-4871-9871-B99DB825D1C1}" destId="{A3FB354A-02B0-46C4-896E-1A6F4122F1DC}" srcOrd="1" destOrd="1" presId="urn:microsoft.com/office/officeart/2005/8/layout/vList4"/>
    <dgm:cxn modelId="{7A554025-8B47-4AA9-B105-744E2092D788}" srcId="{1A18BB0A-D9AE-47ED-B13F-B7BB8AE33D26}" destId="{BBCB0146-0098-4ADE-BE71-8DAE698F55BB}" srcOrd="0" destOrd="0" parTransId="{13E9A18B-2183-4E10-8303-7C7D6D6D8A25}" sibTransId="{CFDC3E5A-2247-42CB-9E9E-1A3CFB0926E0}"/>
    <dgm:cxn modelId="{56A719E5-AADD-42DC-876F-C68AA2FA470E}" type="presOf" srcId="{EC67CBE7-EF3D-45D4-99C9-5A67BF94A552}" destId="{8A507FEE-6337-4FF9-92DC-9F12F3B2E9EC}" srcOrd="1" destOrd="0" presId="urn:microsoft.com/office/officeart/2005/8/layout/vList4"/>
    <dgm:cxn modelId="{CA0866BB-D3B9-4469-B0EE-B1D9094D7EFE}" type="presOf" srcId="{2F6DC3B4-08A9-4D4D-9581-370260CB390B}" destId="{99AF53EC-27A5-4F9D-87F2-558F79B93313}" srcOrd="0" destOrd="2" presId="urn:microsoft.com/office/officeart/2005/8/layout/vList4"/>
    <dgm:cxn modelId="{58E4C044-F2A4-4359-A462-02E635C75446}" type="presOf" srcId="{1A18BB0A-D9AE-47ED-B13F-B7BB8AE33D26}" destId="{6E35CAFB-8EFF-4E86-960F-AE9CA9152E3D}" srcOrd="0" destOrd="0" presId="urn:microsoft.com/office/officeart/2005/8/layout/vList4"/>
    <dgm:cxn modelId="{5B91F235-B87A-4737-8BE6-6CCAEE8A1B70}" type="presOf" srcId="{E0B3769C-EBDD-4897-990E-540A60676D2C}" destId="{A3FB354A-02B0-46C4-896E-1A6F4122F1DC}" srcOrd="1" destOrd="0" presId="urn:microsoft.com/office/officeart/2005/8/layout/vList4"/>
    <dgm:cxn modelId="{2BE6159E-4360-4A51-A05B-03C36EEA59B7}" type="presOf" srcId="{48AD2949-C4A8-4671-BE79-FDD89082094D}" destId="{A9E6F8EB-3E03-4F43-9404-C7A923B4645B}" srcOrd="1" destOrd="0" presId="urn:microsoft.com/office/officeart/2005/8/layout/vList4"/>
    <dgm:cxn modelId="{DCCD8230-C1DF-4B2E-91DA-613BFA392589}" type="presOf" srcId="{E0B3769C-EBDD-4897-990E-540A60676D2C}" destId="{12090FA0-37E2-4AA2-AE87-D2A600A84076}" srcOrd="0" destOrd="0" presId="urn:microsoft.com/office/officeart/2005/8/layout/vList4"/>
    <dgm:cxn modelId="{6E9A73C7-1649-45D2-83F1-133D8F2CE42D}" type="presOf" srcId="{D80C65D8-442D-44AC-B33F-560D11A71871}" destId="{8A507FEE-6337-4FF9-92DC-9F12F3B2E9EC}" srcOrd="1" destOrd="1" presId="urn:microsoft.com/office/officeart/2005/8/layout/vList4"/>
    <dgm:cxn modelId="{57544D6F-AEFC-43A8-A8E7-288DB5674A3E}" type="presOf" srcId="{BBCB0146-0098-4ADE-BE71-8DAE698F55BB}" destId="{0B6CE61A-F9F4-484B-861B-3B90216C04F7}" srcOrd="1" destOrd="1" presId="urn:microsoft.com/office/officeart/2005/8/layout/vList4"/>
    <dgm:cxn modelId="{52C1A155-D45C-4FB2-8942-BABD9011B23A}" type="presOf" srcId="{EC67CBE7-EF3D-45D4-99C9-5A67BF94A552}" destId="{99AF53EC-27A5-4F9D-87F2-558F79B93313}" srcOrd="0" destOrd="0" presId="urn:microsoft.com/office/officeart/2005/8/layout/vList4"/>
    <dgm:cxn modelId="{E8DECB8F-E249-487B-A93D-9F4DF4BC59FE}" type="presOf" srcId="{F034F807-B392-410C-890A-9BC7F619588D}" destId="{A9E6F8EB-3E03-4F43-9404-C7A923B4645B}" srcOrd="1" destOrd="1" presId="urn:microsoft.com/office/officeart/2005/8/layout/vList4"/>
    <dgm:cxn modelId="{C6F96B3F-0AB9-47C8-84C1-B0C29F697860}" type="presOf" srcId="{F034F807-B392-410C-890A-9BC7F619588D}" destId="{BA667D77-6DA2-4496-945F-7FA3F3B5617F}" srcOrd="0" destOrd="1" presId="urn:microsoft.com/office/officeart/2005/8/layout/vList4"/>
    <dgm:cxn modelId="{F05CB29E-EF8D-4C9F-8C70-CFA06F9B9457}" type="presOf" srcId="{04461B07-F6B6-4213-8D8E-B8962ED2038C}" destId="{0B6CE61A-F9F4-484B-861B-3B90216C04F7}" srcOrd="1" destOrd="2" presId="urn:microsoft.com/office/officeart/2005/8/layout/vList4"/>
    <dgm:cxn modelId="{21165103-7427-4B10-8917-88CF7F715730}" srcId="{E0B3769C-EBDD-4897-990E-540A60676D2C}" destId="{788F7215-6056-4871-9871-B99DB825D1C1}" srcOrd="0" destOrd="0" parTransId="{6D9697E0-A45D-4EE3-85F9-90FE0B1FD819}" sibTransId="{6AB9EB86-7D0F-4DF6-B8F0-96280963B8F7}"/>
    <dgm:cxn modelId="{3F9B6580-A78A-4007-A8FA-B3A4D1172A16}" type="presOf" srcId="{04461B07-F6B6-4213-8D8E-B8962ED2038C}" destId="{6E35CAFB-8EFF-4E86-960F-AE9CA9152E3D}" srcOrd="0" destOrd="2" presId="urn:microsoft.com/office/officeart/2005/8/layout/vList4"/>
    <dgm:cxn modelId="{9C60F196-DFB6-4861-BE5D-07D0CDD0F7F5}" type="presParOf" srcId="{679C13F7-2800-4596-A75D-6DE96ABE3077}" destId="{8499BDC4-1836-4FF9-A80A-A84B851D0909}" srcOrd="0" destOrd="0" presId="urn:microsoft.com/office/officeart/2005/8/layout/vList4"/>
    <dgm:cxn modelId="{11D635F7-EAEF-4793-B914-019BA550259B}" type="presParOf" srcId="{8499BDC4-1836-4FF9-A80A-A84B851D0909}" destId="{BA667D77-6DA2-4496-945F-7FA3F3B5617F}" srcOrd="0" destOrd="0" presId="urn:microsoft.com/office/officeart/2005/8/layout/vList4"/>
    <dgm:cxn modelId="{9BBB5E47-0035-4D31-9B39-A85B3E48EBEC}" type="presParOf" srcId="{8499BDC4-1836-4FF9-A80A-A84B851D0909}" destId="{2214902E-9751-429C-BAB3-6349AF6E72A4}" srcOrd="1" destOrd="0" presId="urn:microsoft.com/office/officeart/2005/8/layout/vList4"/>
    <dgm:cxn modelId="{9D119684-68AC-4F17-861D-A0D7AAE63684}" type="presParOf" srcId="{8499BDC4-1836-4FF9-A80A-A84B851D0909}" destId="{A9E6F8EB-3E03-4F43-9404-C7A923B4645B}" srcOrd="2" destOrd="0" presId="urn:microsoft.com/office/officeart/2005/8/layout/vList4"/>
    <dgm:cxn modelId="{746FCCFA-D4C2-4AA7-AA46-59C61103F492}" type="presParOf" srcId="{679C13F7-2800-4596-A75D-6DE96ABE3077}" destId="{37D020A1-AAEE-439A-8287-199FA213FE59}" srcOrd="1" destOrd="0" presId="urn:microsoft.com/office/officeart/2005/8/layout/vList4"/>
    <dgm:cxn modelId="{1FDD9612-898A-498F-AB3F-8B47E68169F6}" type="presParOf" srcId="{679C13F7-2800-4596-A75D-6DE96ABE3077}" destId="{0E3D967A-316F-455A-A2F5-B242ED0A8E0B}" srcOrd="2" destOrd="0" presId="urn:microsoft.com/office/officeart/2005/8/layout/vList4"/>
    <dgm:cxn modelId="{9B6000C1-87D8-4F65-8C8E-545F4E3968BD}" type="presParOf" srcId="{0E3D967A-316F-455A-A2F5-B242ED0A8E0B}" destId="{6E35CAFB-8EFF-4E86-960F-AE9CA9152E3D}" srcOrd="0" destOrd="0" presId="urn:microsoft.com/office/officeart/2005/8/layout/vList4"/>
    <dgm:cxn modelId="{C3BB76CB-F786-4BAD-ADCB-F9B393908955}" type="presParOf" srcId="{0E3D967A-316F-455A-A2F5-B242ED0A8E0B}" destId="{A7EA5B6B-C6A9-4DFA-B564-2FFE26BEE2F7}" srcOrd="1" destOrd="0" presId="urn:microsoft.com/office/officeart/2005/8/layout/vList4"/>
    <dgm:cxn modelId="{87510207-11F9-4FB9-B414-E4C1FD82AD62}" type="presParOf" srcId="{0E3D967A-316F-455A-A2F5-B242ED0A8E0B}" destId="{0B6CE61A-F9F4-484B-861B-3B90216C04F7}" srcOrd="2" destOrd="0" presId="urn:microsoft.com/office/officeart/2005/8/layout/vList4"/>
    <dgm:cxn modelId="{B758A4FB-DFA8-49C0-AFB1-86A5F0E18D9D}" type="presParOf" srcId="{679C13F7-2800-4596-A75D-6DE96ABE3077}" destId="{7C376953-C446-41FD-8A61-EF8CF1E65F45}" srcOrd="3" destOrd="0" presId="urn:microsoft.com/office/officeart/2005/8/layout/vList4"/>
    <dgm:cxn modelId="{DDD8B1B5-7876-4F09-B05E-DBD0753D0921}" type="presParOf" srcId="{679C13F7-2800-4596-A75D-6DE96ABE3077}" destId="{0B7D2C12-41F1-4612-9627-5B1BAD964218}" srcOrd="4" destOrd="0" presId="urn:microsoft.com/office/officeart/2005/8/layout/vList4"/>
    <dgm:cxn modelId="{833AD654-C140-4435-9A09-C492ACC1FDD2}" type="presParOf" srcId="{0B7D2C12-41F1-4612-9627-5B1BAD964218}" destId="{12090FA0-37E2-4AA2-AE87-D2A600A84076}" srcOrd="0" destOrd="0" presId="urn:microsoft.com/office/officeart/2005/8/layout/vList4"/>
    <dgm:cxn modelId="{0D93298A-9A5D-4C3F-A565-717C70B305C8}" type="presParOf" srcId="{0B7D2C12-41F1-4612-9627-5B1BAD964218}" destId="{CC17BC31-960A-406A-84B9-9BBB98796C8F}" srcOrd="1" destOrd="0" presId="urn:microsoft.com/office/officeart/2005/8/layout/vList4"/>
    <dgm:cxn modelId="{72A8F57E-A339-485E-82D2-46E962BD502F}" type="presParOf" srcId="{0B7D2C12-41F1-4612-9627-5B1BAD964218}" destId="{A3FB354A-02B0-46C4-896E-1A6F4122F1DC}" srcOrd="2" destOrd="0" presId="urn:microsoft.com/office/officeart/2005/8/layout/vList4"/>
    <dgm:cxn modelId="{3D06BA49-3445-4676-BB8E-DA12D6E28441}" type="presParOf" srcId="{679C13F7-2800-4596-A75D-6DE96ABE3077}" destId="{3DC45330-83FB-4BCE-8EA7-E8FCEB476F3E}" srcOrd="5" destOrd="0" presId="urn:microsoft.com/office/officeart/2005/8/layout/vList4"/>
    <dgm:cxn modelId="{7877CC8F-2E8B-4301-8AA2-8ECBE6575175}" type="presParOf" srcId="{679C13F7-2800-4596-A75D-6DE96ABE3077}" destId="{AE3355B9-17F7-40F4-9C53-D83024CA6876}" srcOrd="6" destOrd="0" presId="urn:microsoft.com/office/officeart/2005/8/layout/vList4"/>
    <dgm:cxn modelId="{66FA1D37-7AD7-447E-9BA7-9C0B70571E5D}" type="presParOf" srcId="{AE3355B9-17F7-40F4-9C53-D83024CA6876}" destId="{99AF53EC-27A5-4F9D-87F2-558F79B93313}" srcOrd="0" destOrd="0" presId="urn:microsoft.com/office/officeart/2005/8/layout/vList4"/>
    <dgm:cxn modelId="{734FBF82-52AA-4FD8-95FC-D5D2B7F7DE6A}" type="presParOf" srcId="{AE3355B9-17F7-40F4-9C53-D83024CA6876}" destId="{5036D11C-12E6-42F6-A2D8-2806EDB94518}" srcOrd="1" destOrd="0" presId="urn:microsoft.com/office/officeart/2005/8/layout/vList4"/>
    <dgm:cxn modelId="{BD64B85F-AEDF-488C-A8DC-64D77525C832}" type="presParOf" srcId="{AE3355B9-17F7-40F4-9C53-D83024CA6876}" destId="{8A507FEE-6337-4FF9-92DC-9F12F3B2E9E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5A3C4B-FA66-4801-AF6F-536D90AF497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8B88778-CC26-4D9A-AE3C-57F045F0EE18}">
      <dgm:prSet phldrT="[Text]"/>
      <dgm:spPr>
        <a:solidFill>
          <a:schemeClr val="lt1">
            <a:hueOff val="0"/>
            <a:satOff val="0"/>
            <a:lumOff val="0"/>
            <a:alpha val="91000"/>
          </a:schemeClr>
        </a:solidFill>
        <a:ln w="19050">
          <a:solidFill>
            <a:schemeClr val="accent2"/>
          </a:solidFill>
        </a:ln>
      </dgm:spPr>
      <dgm:t>
        <a:bodyPr/>
        <a:lstStyle/>
        <a:p>
          <a:pPr marL="0" indent="0"/>
          <a:r>
            <a:rPr lang="en-US" dirty="0" smtClean="0">
              <a:latin typeface="Calibri" panose="020F0502020204030204" pitchFamily="34" charset="0"/>
              <a:cs typeface="Calibri" panose="020F0502020204030204" pitchFamily="34" charset="0"/>
            </a:rPr>
            <a:t>Talk with your transplant team or pharmacist if you are experiencing any side-effects</a:t>
          </a:r>
          <a:endParaRPr lang="en-US" dirty="0">
            <a:latin typeface="Calibri" panose="020F0502020204030204" pitchFamily="34" charset="0"/>
            <a:cs typeface="Calibri" panose="020F0502020204030204" pitchFamily="34" charset="0"/>
          </a:endParaRPr>
        </a:p>
      </dgm:t>
    </dgm:pt>
    <dgm:pt modelId="{175EDF70-BAA2-43FD-9079-6A5E0DB44910}" type="parTrans" cxnId="{F84F15A8-D106-496A-869C-21592AA9B3FD}">
      <dgm:prSet/>
      <dgm:spPr/>
      <dgm:t>
        <a:bodyPr/>
        <a:lstStyle/>
        <a:p>
          <a:endParaRPr lang="en-US"/>
        </a:p>
      </dgm:t>
    </dgm:pt>
    <dgm:pt modelId="{50AF107B-579B-4C89-AB32-7C0945A7238B}" type="sibTrans" cxnId="{F84F15A8-D106-496A-869C-21592AA9B3FD}">
      <dgm:prSet/>
      <dgm:spPr/>
      <dgm:t>
        <a:bodyPr/>
        <a:lstStyle/>
        <a:p>
          <a:endParaRPr lang="en-US"/>
        </a:p>
      </dgm:t>
    </dgm:pt>
    <dgm:pt modelId="{1C6F2685-34AF-49D8-88C5-D2F2D6061927}">
      <dgm:prSet phldrT="[Text]"/>
      <dgm:spPr>
        <a:ln w="19050">
          <a:solidFill>
            <a:schemeClr val="accent2"/>
          </a:solidFill>
        </a:ln>
      </dgm:spPr>
      <dgm:t>
        <a:bodyPr/>
        <a:lstStyle/>
        <a:p>
          <a:pPr marL="0" indent="0"/>
          <a:r>
            <a:rPr lang="en-US" dirty="0" smtClean="0">
              <a:latin typeface="Calibri" panose="020F0502020204030204" pitchFamily="34" charset="0"/>
              <a:cs typeface="Calibri" panose="020F0502020204030204" pitchFamily="34" charset="0"/>
            </a:rPr>
            <a:t>NEVER</a:t>
          </a:r>
          <a:r>
            <a:rPr lang="en-US" baseline="0" dirty="0" smtClean="0">
              <a:latin typeface="Calibri" panose="020F0502020204030204" pitchFamily="34" charset="0"/>
              <a:cs typeface="Calibri" panose="020F0502020204030204" pitchFamily="34" charset="0"/>
            </a:rPr>
            <a:t> stop taking your medications on your own!!</a:t>
          </a:r>
          <a:endParaRPr lang="en-US" dirty="0">
            <a:latin typeface="Calibri" panose="020F0502020204030204" pitchFamily="34" charset="0"/>
            <a:cs typeface="Calibri" panose="020F0502020204030204" pitchFamily="34" charset="0"/>
          </a:endParaRPr>
        </a:p>
      </dgm:t>
    </dgm:pt>
    <dgm:pt modelId="{4C0915FE-AA3B-4F78-8C6C-1ABA847E9F29}" type="parTrans" cxnId="{C7C57924-08A9-4F03-B4AF-203840A82319}">
      <dgm:prSet/>
      <dgm:spPr/>
      <dgm:t>
        <a:bodyPr/>
        <a:lstStyle/>
        <a:p>
          <a:endParaRPr lang="en-US"/>
        </a:p>
      </dgm:t>
    </dgm:pt>
    <dgm:pt modelId="{3517981B-8D51-45C8-BF95-E4B7300E14A7}" type="sibTrans" cxnId="{C7C57924-08A9-4F03-B4AF-203840A82319}">
      <dgm:prSet/>
      <dgm:spPr/>
      <dgm:t>
        <a:bodyPr/>
        <a:lstStyle/>
        <a:p>
          <a:endParaRPr lang="en-US"/>
        </a:p>
      </dgm:t>
    </dgm:pt>
    <dgm:pt modelId="{E5D0D65C-B092-4595-8FA1-DB488C234FE7}">
      <dgm:prSet phldrT="[Text]"/>
      <dgm:spPr>
        <a:ln w="19050">
          <a:solidFill>
            <a:schemeClr val="accent2"/>
          </a:solidFill>
        </a:ln>
      </dgm:spPr>
      <dgm:t>
        <a:bodyPr/>
        <a:lstStyle/>
        <a:p>
          <a:r>
            <a:rPr lang="en-US" dirty="0" smtClean="0">
              <a:latin typeface="Calibri" panose="020F0502020204030204" pitchFamily="34" charset="0"/>
              <a:cs typeface="Calibri" panose="020F0502020204030204" pitchFamily="34" charset="0"/>
            </a:rPr>
            <a:t>Immunosuppressive medications have increased the life of the organ and patient</a:t>
          </a:r>
        </a:p>
      </dgm:t>
    </dgm:pt>
    <dgm:pt modelId="{B414FEAD-238F-499B-A64C-56C67B31E0B5}" type="sibTrans" cxnId="{D6AB1CED-1148-4544-B6CD-07F3FE458A9F}">
      <dgm:prSet/>
      <dgm:spPr/>
      <dgm:t>
        <a:bodyPr/>
        <a:lstStyle/>
        <a:p>
          <a:endParaRPr lang="en-US"/>
        </a:p>
      </dgm:t>
    </dgm:pt>
    <dgm:pt modelId="{9CBED0C5-6D05-4AF3-8DBB-D2F377B31FCF}" type="parTrans" cxnId="{D6AB1CED-1148-4544-B6CD-07F3FE458A9F}">
      <dgm:prSet/>
      <dgm:spPr/>
      <dgm:t>
        <a:bodyPr/>
        <a:lstStyle/>
        <a:p>
          <a:endParaRPr lang="en-US"/>
        </a:p>
      </dgm:t>
    </dgm:pt>
    <dgm:pt modelId="{429D184B-B196-441F-BBBB-5A5F4B32A680}" type="pres">
      <dgm:prSet presAssocID="{8E5A3C4B-FA66-4801-AF6F-536D90AF4974}" presName="Name0" presStyleCnt="0">
        <dgm:presLayoutVars>
          <dgm:dir/>
          <dgm:resizeHandles val="exact"/>
        </dgm:presLayoutVars>
      </dgm:prSet>
      <dgm:spPr/>
      <dgm:t>
        <a:bodyPr/>
        <a:lstStyle/>
        <a:p>
          <a:endParaRPr lang="en-US"/>
        </a:p>
      </dgm:t>
    </dgm:pt>
    <dgm:pt modelId="{A910CC3D-B6A7-4613-99EC-1EBD4A176BF7}" type="pres">
      <dgm:prSet presAssocID="{E5D0D65C-B092-4595-8FA1-DB488C234FE7}" presName="composite" presStyleCnt="0"/>
      <dgm:spPr/>
    </dgm:pt>
    <dgm:pt modelId="{25FD2D1A-BABD-4C93-AA42-5265E1D93B4F}" type="pres">
      <dgm:prSet presAssocID="{E5D0D65C-B092-4595-8FA1-DB488C234FE7}" presName="rect1" presStyleLbl="trAlignAcc1" presStyleIdx="0" presStyleCnt="3" custScaleX="173615">
        <dgm:presLayoutVars>
          <dgm:bulletEnabled val="1"/>
        </dgm:presLayoutVars>
      </dgm:prSet>
      <dgm:spPr/>
      <dgm:t>
        <a:bodyPr/>
        <a:lstStyle/>
        <a:p>
          <a:endParaRPr lang="en-US"/>
        </a:p>
      </dgm:t>
    </dgm:pt>
    <dgm:pt modelId="{07607A6C-F0B1-4885-8604-FB07978E5844}" type="pres">
      <dgm:prSet presAssocID="{E5D0D65C-B092-4595-8FA1-DB488C234FE7}" presName="rect2" presStyleLbl="fgImgPlace1" presStyleIdx="0" presStyleCnt="3" custLinFactX="-83578" custLinFactNeighborX="-100000" custLinFactNeighborY="10760"/>
      <dgm:spPr>
        <a:blipFill rotWithShape="1">
          <a:blip xmlns:r="http://schemas.openxmlformats.org/officeDocument/2006/relationships" r:embed="rId1"/>
          <a:stretch>
            <a:fillRect/>
          </a:stretch>
        </a:blipFill>
        <a:ln>
          <a:solidFill>
            <a:schemeClr val="accent2"/>
          </a:solidFill>
        </a:ln>
      </dgm:spPr>
      <dgm:t>
        <a:bodyPr/>
        <a:lstStyle/>
        <a:p>
          <a:endParaRPr lang="en-US"/>
        </a:p>
      </dgm:t>
    </dgm:pt>
    <dgm:pt modelId="{20FF371B-D4ED-4819-8556-7B93E31CE2DD}" type="pres">
      <dgm:prSet presAssocID="{B414FEAD-238F-499B-A64C-56C67B31E0B5}" presName="sibTrans" presStyleCnt="0"/>
      <dgm:spPr/>
    </dgm:pt>
    <dgm:pt modelId="{0FD5611C-1A88-4D7C-B29E-0A49FF3C0722}" type="pres">
      <dgm:prSet presAssocID="{88B88778-CC26-4D9A-AE3C-57F045F0EE18}" presName="composite" presStyleCnt="0"/>
      <dgm:spPr/>
    </dgm:pt>
    <dgm:pt modelId="{1DE96281-B411-467D-B79D-98F618724B16}" type="pres">
      <dgm:prSet presAssocID="{88B88778-CC26-4D9A-AE3C-57F045F0EE18}" presName="rect1" presStyleLbl="trAlignAcc1" presStyleIdx="1" presStyleCnt="3" custScaleX="173615">
        <dgm:presLayoutVars>
          <dgm:bulletEnabled val="1"/>
        </dgm:presLayoutVars>
      </dgm:prSet>
      <dgm:spPr/>
      <dgm:t>
        <a:bodyPr/>
        <a:lstStyle/>
        <a:p>
          <a:endParaRPr lang="en-US"/>
        </a:p>
      </dgm:t>
    </dgm:pt>
    <dgm:pt modelId="{498D30D2-3E7C-4480-ABDE-57123D65C91C}" type="pres">
      <dgm:prSet presAssocID="{88B88778-CC26-4D9A-AE3C-57F045F0EE18}" presName="rect2" presStyleLbl="fgImgPlace1" presStyleIdx="1" presStyleCnt="3" custLinFactX="-84458" custLinFactNeighborX="-100000" custLinFactNeighborY="11638"/>
      <dgm:spPr>
        <a:blipFill rotWithShape="1">
          <a:blip xmlns:r="http://schemas.openxmlformats.org/officeDocument/2006/relationships" r:embed="rId2"/>
          <a:stretch>
            <a:fillRect/>
          </a:stretch>
        </a:blipFill>
        <a:ln>
          <a:solidFill>
            <a:schemeClr val="accent2"/>
          </a:solidFill>
        </a:ln>
      </dgm:spPr>
      <dgm:t>
        <a:bodyPr/>
        <a:lstStyle/>
        <a:p>
          <a:endParaRPr lang="en-US"/>
        </a:p>
      </dgm:t>
    </dgm:pt>
    <dgm:pt modelId="{D9E4AAE3-15AA-4F1B-A281-E977E8D79EEC}" type="pres">
      <dgm:prSet presAssocID="{50AF107B-579B-4C89-AB32-7C0945A7238B}" presName="sibTrans" presStyleCnt="0"/>
      <dgm:spPr/>
    </dgm:pt>
    <dgm:pt modelId="{09F7FF1D-7248-45AA-BD2F-EA877EC888E4}" type="pres">
      <dgm:prSet presAssocID="{1C6F2685-34AF-49D8-88C5-D2F2D6061927}" presName="composite" presStyleCnt="0"/>
      <dgm:spPr/>
    </dgm:pt>
    <dgm:pt modelId="{CB083BBC-44A0-47F1-933D-F8D271A37AB7}" type="pres">
      <dgm:prSet presAssocID="{1C6F2685-34AF-49D8-88C5-D2F2D6061927}" presName="rect1" presStyleLbl="trAlignAcc1" presStyleIdx="2" presStyleCnt="3" custScaleX="173615">
        <dgm:presLayoutVars>
          <dgm:bulletEnabled val="1"/>
        </dgm:presLayoutVars>
      </dgm:prSet>
      <dgm:spPr/>
      <dgm:t>
        <a:bodyPr/>
        <a:lstStyle/>
        <a:p>
          <a:endParaRPr lang="en-US"/>
        </a:p>
      </dgm:t>
    </dgm:pt>
    <dgm:pt modelId="{594C77B3-B47E-42B2-ADC3-A77536B9BA8E}" type="pres">
      <dgm:prSet presAssocID="{1C6F2685-34AF-49D8-88C5-D2F2D6061927}" presName="rect2" presStyleLbl="fgImgPlace1" presStyleIdx="2" presStyleCnt="3" custLinFactX="-84676" custLinFactNeighborX="-100000" custLinFactNeighborY="12517"/>
      <dgm:spPr>
        <a:blipFill rotWithShape="1">
          <a:blip xmlns:r="http://schemas.openxmlformats.org/officeDocument/2006/relationships" r:embed="rId3"/>
          <a:stretch>
            <a:fillRect/>
          </a:stretch>
        </a:blipFill>
        <a:ln>
          <a:solidFill>
            <a:schemeClr val="accent2"/>
          </a:solidFill>
        </a:ln>
      </dgm:spPr>
      <dgm:t>
        <a:bodyPr/>
        <a:lstStyle/>
        <a:p>
          <a:endParaRPr lang="en-US"/>
        </a:p>
      </dgm:t>
    </dgm:pt>
  </dgm:ptLst>
  <dgm:cxnLst>
    <dgm:cxn modelId="{F84F15A8-D106-496A-869C-21592AA9B3FD}" srcId="{8E5A3C4B-FA66-4801-AF6F-536D90AF4974}" destId="{88B88778-CC26-4D9A-AE3C-57F045F0EE18}" srcOrd="1" destOrd="0" parTransId="{175EDF70-BAA2-43FD-9079-6A5E0DB44910}" sibTransId="{50AF107B-579B-4C89-AB32-7C0945A7238B}"/>
    <dgm:cxn modelId="{D6AB1CED-1148-4544-B6CD-07F3FE458A9F}" srcId="{8E5A3C4B-FA66-4801-AF6F-536D90AF4974}" destId="{E5D0D65C-B092-4595-8FA1-DB488C234FE7}" srcOrd="0" destOrd="0" parTransId="{9CBED0C5-6D05-4AF3-8DBB-D2F377B31FCF}" sibTransId="{B414FEAD-238F-499B-A64C-56C67B31E0B5}"/>
    <dgm:cxn modelId="{757605BD-A8F3-45C9-8E82-25288A2D7951}" type="presOf" srcId="{E5D0D65C-B092-4595-8FA1-DB488C234FE7}" destId="{25FD2D1A-BABD-4C93-AA42-5265E1D93B4F}" srcOrd="0" destOrd="0" presId="urn:microsoft.com/office/officeart/2008/layout/PictureStrips"/>
    <dgm:cxn modelId="{9C861480-4551-42B7-9F53-15A5F847AAA8}" type="presOf" srcId="{88B88778-CC26-4D9A-AE3C-57F045F0EE18}" destId="{1DE96281-B411-467D-B79D-98F618724B16}" srcOrd="0" destOrd="0" presId="urn:microsoft.com/office/officeart/2008/layout/PictureStrips"/>
    <dgm:cxn modelId="{C7C57924-08A9-4F03-B4AF-203840A82319}" srcId="{8E5A3C4B-FA66-4801-AF6F-536D90AF4974}" destId="{1C6F2685-34AF-49D8-88C5-D2F2D6061927}" srcOrd="2" destOrd="0" parTransId="{4C0915FE-AA3B-4F78-8C6C-1ABA847E9F29}" sibTransId="{3517981B-8D51-45C8-BF95-E4B7300E14A7}"/>
    <dgm:cxn modelId="{FBC880F3-00CE-44A1-8958-2087DA88D91D}" type="presOf" srcId="{8E5A3C4B-FA66-4801-AF6F-536D90AF4974}" destId="{429D184B-B196-441F-BBBB-5A5F4B32A680}" srcOrd="0" destOrd="0" presId="urn:microsoft.com/office/officeart/2008/layout/PictureStrips"/>
    <dgm:cxn modelId="{207FD06F-2EAC-450B-BFFD-4ED4F8C9CCAB}" type="presOf" srcId="{1C6F2685-34AF-49D8-88C5-D2F2D6061927}" destId="{CB083BBC-44A0-47F1-933D-F8D271A37AB7}" srcOrd="0" destOrd="0" presId="urn:microsoft.com/office/officeart/2008/layout/PictureStrips"/>
    <dgm:cxn modelId="{58CEF118-6507-45C0-919E-697691484180}" type="presParOf" srcId="{429D184B-B196-441F-BBBB-5A5F4B32A680}" destId="{A910CC3D-B6A7-4613-99EC-1EBD4A176BF7}" srcOrd="0" destOrd="0" presId="urn:microsoft.com/office/officeart/2008/layout/PictureStrips"/>
    <dgm:cxn modelId="{E9D2E5B7-D0D8-4544-9959-FB648112B839}" type="presParOf" srcId="{A910CC3D-B6A7-4613-99EC-1EBD4A176BF7}" destId="{25FD2D1A-BABD-4C93-AA42-5265E1D93B4F}" srcOrd="0" destOrd="0" presId="urn:microsoft.com/office/officeart/2008/layout/PictureStrips"/>
    <dgm:cxn modelId="{AA98A7DF-22BB-48A3-982C-FA1C211CD0FF}" type="presParOf" srcId="{A910CC3D-B6A7-4613-99EC-1EBD4A176BF7}" destId="{07607A6C-F0B1-4885-8604-FB07978E5844}" srcOrd="1" destOrd="0" presId="urn:microsoft.com/office/officeart/2008/layout/PictureStrips"/>
    <dgm:cxn modelId="{D907B39C-23EE-4B85-AB65-FD18DB9F2177}" type="presParOf" srcId="{429D184B-B196-441F-BBBB-5A5F4B32A680}" destId="{20FF371B-D4ED-4819-8556-7B93E31CE2DD}" srcOrd="1" destOrd="0" presId="urn:microsoft.com/office/officeart/2008/layout/PictureStrips"/>
    <dgm:cxn modelId="{2382F28B-39B7-4B37-ACD4-E9412E4E7F0C}" type="presParOf" srcId="{429D184B-B196-441F-BBBB-5A5F4B32A680}" destId="{0FD5611C-1A88-4D7C-B29E-0A49FF3C0722}" srcOrd="2" destOrd="0" presId="urn:microsoft.com/office/officeart/2008/layout/PictureStrips"/>
    <dgm:cxn modelId="{6F9F263E-27EF-437C-85B1-C1E9450344F0}" type="presParOf" srcId="{0FD5611C-1A88-4D7C-B29E-0A49FF3C0722}" destId="{1DE96281-B411-467D-B79D-98F618724B16}" srcOrd="0" destOrd="0" presId="urn:microsoft.com/office/officeart/2008/layout/PictureStrips"/>
    <dgm:cxn modelId="{C92A0C02-B767-43CA-993E-7AB25C9F1016}" type="presParOf" srcId="{0FD5611C-1A88-4D7C-B29E-0A49FF3C0722}" destId="{498D30D2-3E7C-4480-ABDE-57123D65C91C}" srcOrd="1" destOrd="0" presId="urn:microsoft.com/office/officeart/2008/layout/PictureStrips"/>
    <dgm:cxn modelId="{1AEE50F2-2D98-4B6D-A116-33A35291ED1B}" type="presParOf" srcId="{429D184B-B196-441F-BBBB-5A5F4B32A680}" destId="{D9E4AAE3-15AA-4F1B-A281-E977E8D79EEC}" srcOrd="3" destOrd="0" presId="urn:microsoft.com/office/officeart/2008/layout/PictureStrips"/>
    <dgm:cxn modelId="{2861E2E6-171A-45A1-8227-56D007AEEE2B}" type="presParOf" srcId="{429D184B-B196-441F-BBBB-5A5F4B32A680}" destId="{09F7FF1D-7248-45AA-BD2F-EA877EC888E4}" srcOrd="4" destOrd="0" presId="urn:microsoft.com/office/officeart/2008/layout/PictureStrips"/>
    <dgm:cxn modelId="{E830692C-5534-4AB8-B4C4-96262A97ED4D}" type="presParOf" srcId="{09F7FF1D-7248-45AA-BD2F-EA877EC888E4}" destId="{CB083BBC-44A0-47F1-933D-F8D271A37AB7}" srcOrd="0" destOrd="0" presId="urn:microsoft.com/office/officeart/2008/layout/PictureStrips"/>
    <dgm:cxn modelId="{9CEC52F0-C968-4A58-AB80-6ABBE1FA03A5}" type="presParOf" srcId="{09F7FF1D-7248-45AA-BD2F-EA877EC888E4}" destId="{594C77B3-B47E-42B2-ADC3-A77536B9BA8E}" srcOrd="1" destOrd="0" presId="urn:microsoft.com/office/officeart/2008/layout/PictureStrip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BDBFDC-51C9-4C16-A3F5-6614A02C5C6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C9C9285-D18E-4088-A7D1-37654F05FA8A}">
      <dgm:prSet phldrT="[Text]"/>
      <dgm:spPr>
        <a:solidFill>
          <a:schemeClr val="accent2">
            <a:lumMod val="40000"/>
            <a:lumOff val="60000"/>
          </a:schemeClr>
        </a:solidFill>
      </dgm:spPr>
      <dgm:t>
        <a:bodyPr/>
        <a:lstStyle/>
        <a:p>
          <a:pPr rtl="0"/>
          <a:r>
            <a:rPr lang="en-US" b="0" i="0" u="none" strike="noStrike" cap="none" dirty="0" smtClean="0">
              <a:solidFill>
                <a:schemeClr val="dk1"/>
              </a:solidFill>
              <a:latin typeface="Calibri"/>
              <a:ea typeface="Calibri"/>
              <a:cs typeface="Calibri"/>
              <a:sym typeface="Calibri"/>
            </a:rPr>
            <a:t>Pain control</a:t>
          </a:r>
          <a:endParaRPr lang="en-US" dirty="0"/>
        </a:p>
      </dgm:t>
    </dgm:pt>
    <dgm:pt modelId="{17E8CF39-2902-4BC5-8B2F-BC26CC760B0D}" type="parTrans" cxnId="{742FAD6B-89B3-451F-AFAE-A281B9FA3D3C}">
      <dgm:prSet/>
      <dgm:spPr/>
      <dgm:t>
        <a:bodyPr/>
        <a:lstStyle/>
        <a:p>
          <a:endParaRPr lang="en-US"/>
        </a:p>
      </dgm:t>
    </dgm:pt>
    <dgm:pt modelId="{92C74D0E-C01A-4903-8AD4-3C541C04CC94}" type="sibTrans" cxnId="{742FAD6B-89B3-451F-AFAE-A281B9FA3D3C}">
      <dgm:prSet/>
      <dgm:spPr/>
      <dgm:t>
        <a:bodyPr/>
        <a:lstStyle/>
        <a:p>
          <a:endParaRPr lang="en-US"/>
        </a:p>
      </dgm:t>
    </dgm:pt>
    <dgm:pt modelId="{466878EA-40FE-45EC-9AD7-D1D56094A05A}">
      <dgm:prSet/>
      <dgm:spPr>
        <a:solidFill>
          <a:schemeClr val="accent2">
            <a:lumMod val="40000"/>
            <a:lumOff val="60000"/>
          </a:schemeClr>
        </a:solidFill>
      </dgm:spPr>
      <dgm:t>
        <a:bodyPr/>
        <a:lstStyle/>
        <a:p>
          <a:pPr rtl="0"/>
          <a:r>
            <a:rPr lang="en-US" b="0" i="0" u="none" strike="noStrike" cap="none" dirty="0" smtClean="0">
              <a:solidFill>
                <a:schemeClr val="dk1"/>
              </a:solidFill>
              <a:latin typeface="Calibri"/>
              <a:ea typeface="Calibri"/>
              <a:cs typeface="Calibri"/>
              <a:sym typeface="Calibri"/>
            </a:rPr>
            <a:t>Blood pressure</a:t>
          </a:r>
          <a:endParaRPr lang="en-US" dirty="0"/>
        </a:p>
      </dgm:t>
    </dgm:pt>
    <dgm:pt modelId="{4FCB6A15-87C5-4A24-97FD-12D68A7DCB99}" type="parTrans" cxnId="{36331ABD-CE4D-4786-BCBD-4454BCAEC896}">
      <dgm:prSet/>
      <dgm:spPr/>
      <dgm:t>
        <a:bodyPr/>
        <a:lstStyle/>
        <a:p>
          <a:endParaRPr lang="en-US"/>
        </a:p>
      </dgm:t>
    </dgm:pt>
    <dgm:pt modelId="{6998CAA0-B8AB-44C6-A368-7CD741525820}" type="sibTrans" cxnId="{36331ABD-CE4D-4786-BCBD-4454BCAEC896}">
      <dgm:prSet/>
      <dgm:spPr/>
      <dgm:t>
        <a:bodyPr/>
        <a:lstStyle/>
        <a:p>
          <a:endParaRPr lang="en-US"/>
        </a:p>
      </dgm:t>
    </dgm:pt>
    <dgm:pt modelId="{D3C39B63-E9E5-4520-AEC1-81A8A7D776B8}">
      <dgm:prSet/>
      <dgm:spPr>
        <a:solidFill>
          <a:schemeClr val="accent2">
            <a:lumMod val="40000"/>
            <a:lumOff val="60000"/>
          </a:schemeClr>
        </a:solidFill>
      </dgm:spPr>
      <dgm:t>
        <a:bodyPr/>
        <a:lstStyle/>
        <a:p>
          <a:pPr rtl="0"/>
          <a:r>
            <a:rPr lang="en-US" b="0" i="0" u="none" strike="noStrike" cap="none" smtClean="0">
              <a:solidFill>
                <a:schemeClr val="dk1"/>
              </a:solidFill>
              <a:latin typeface="Calibri"/>
              <a:ea typeface="Calibri"/>
              <a:cs typeface="Calibri"/>
              <a:sym typeface="Calibri"/>
            </a:rPr>
            <a:t>Blood sugar</a:t>
          </a:r>
          <a:endParaRPr lang="en-US"/>
        </a:p>
      </dgm:t>
    </dgm:pt>
    <dgm:pt modelId="{840D816F-C741-4700-9731-3E299120BAE7}" type="parTrans" cxnId="{BAC60929-4307-46A6-BF1C-3BD620A04B66}">
      <dgm:prSet/>
      <dgm:spPr/>
      <dgm:t>
        <a:bodyPr/>
        <a:lstStyle/>
        <a:p>
          <a:endParaRPr lang="en-US"/>
        </a:p>
      </dgm:t>
    </dgm:pt>
    <dgm:pt modelId="{27312621-77BB-4948-82FF-9E88CE481E83}" type="sibTrans" cxnId="{BAC60929-4307-46A6-BF1C-3BD620A04B66}">
      <dgm:prSet/>
      <dgm:spPr/>
      <dgm:t>
        <a:bodyPr/>
        <a:lstStyle/>
        <a:p>
          <a:endParaRPr lang="en-US"/>
        </a:p>
      </dgm:t>
    </dgm:pt>
    <dgm:pt modelId="{9CF936ED-008F-4D15-AA1F-7404F011C5B1}">
      <dgm:prSet/>
      <dgm:spPr>
        <a:solidFill>
          <a:schemeClr val="accent2">
            <a:lumMod val="40000"/>
            <a:lumOff val="60000"/>
          </a:schemeClr>
        </a:solidFill>
      </dgm:spPr>
      <dgm:t>
        <a:bodyPr/>
        <a:lstStyle/>
        <a:p>
          <a:pPr rtl="0"/>
          <a:r>
            <a:rPr lang="en-US" b="0" i="0" u="none" strike="noStrike" cap="none" smtClean="0">
              <a:solidFill>
                <a:schemeClr val="dk1"/>
              </a:solidFill>
              <a:latin typeface="Calibri"/>
              <a:ea typeface="Calibri"/>
              <a:cs typeface="Calibri"/>
              <a:sym typeface="Calibri"/>
            </a:rPr>
            <a:t>Cholesterol</a:t>
          </a:r>
          <a:endParaRPr lang="en-US"/>
        </a:p>
      </dgm:t>
    </dgm:pt>
    <dgm:pt modelId="{A57DDFAF-DBD6-4CD5-A186-45D9E26F9703}" type="parTrans" cxnId="{A3BB7DD7-9768-41BB-A0FA-BCAA002AA385}">
      <dgm:prSet/>
      <dgm:spPr/>
      <dgm:t>
        <a:bodyPr/>
        <a:lstStyle/>
        <a:p>
          <a:endParaRPr lang="en-US"/>
        </a:p>
      </dgm:t>
    </dgm:pt>
    <dgm:pt modelId="{ABD9DDA8-446C-4A3A-A9DC-8C1A8BB431FC}" type="sibTrans" cxnId="{A3BB7DD7-9768-41BB-A0FA-BCAA002AA385}">
      <dgm:prSet/>
      <dgm:spPr/>
      <dgm:t>
        <a:bodyPr/>
        <a:lstStyle/>
        <a:p>
          <a:endParaRPr lang="en-US"/>
        </a:p>
      </dgm:t>
    </dgm:pt>
    <dgm:pt modelId="{33E55E79-E229-4EC6-9AF4-1E8F356C15FB}">
      <dgm:prSet/>
      <dgm:spPr>
        <a:solidFill>
          <a:schemeClr val="accent2">
            <a:lumMod val="40000"/>
            <a:lumOff val="60000"/>
          </a:schemeClr>
        </a:solidFill>
      </dgm:spPr>
      <dgm:t>
        <a:bodyPr/>
        <a:lstStyle/>
        <a:p>
          <a:pPr rtl="0"/>
          <a:r>
            <a:rPr lang="en-US" b="0" i="0" u="none" strike="noStrike" cap="none" smtClean="0">
              <a:solidFill>
                <a:schemeClr val="dk1"/>
              </a:solidFill>
              <a:latin typeface="Calibri"/>
              <a:ea typeface="Calibri"/>
              <a:cs typeface="Calibri"/>
              <a:sym typeface="Calibri"/>
            </a:rPr>
            <a:t>Acid reducer</a:t>
          </a:r>
          <a:endParaRPr lang="en-US"/>
        </a:p>
      </dgm:t>
    </dgm:pt>
    <dgm:pt modelId="{1309023A-8F57-4A5C-BF47-29C7EC96F7E0}" type="parTrans" cxnId="{56611412-16CF-4103-9C9C-A6BC99557C18}">
      <dgm:prSet/>
      <dgm:spPr/>
      <dgm:t>
        <a:bodyPr/>
        <a:lstStyle/>
        <a:p>
          <a:endParaRPr lang="en-US"/>
        </a:p>
      </dgm:t>
    </dgm:pt>
    <dgm:pt modelId="{430D309A-514D-43E3-BC28-4D3AF58DC2C5}" type="sibTrans" cxnId="{56611412-16CF-4103-9C9C-A6BC99557C18}">
      <dgm:prSet/>
      <dgm:spPr/>
      <dgm:t>
        <a:bodyPr/>
        <a:lstStyle/>
        <a:p>
          <a:endParaRPr lang="en-US"/>
        </a:p>
      </dgm:t>
    </dgm:pt>
    <dgm:pt modelId="{4466E533-57DA-4F59-8543-76638BB48C03}">
      <dgm:prSet/>
      <dgm:spPr>
        <a:solidFill>
          <a:schemeClr val="accent2">
            <a:lumMod val="40000"/>
            <a:lumOff val="60000"/>
          </a:schemeClr>
        </a:solidFill>
      </dgm:spPr>
      <dgm:t>
        <a:bodyPr/>
        <a:lstStyle/>
        <a:p>
          <a:pPr rtl="0"/>
          <a:r>
            <a:rPr lang="en-US" b="0" i="0" u="none" strike="noStrike" cap="none" dirty="0" smtClean="0">
              <a:solidFill>
                <a:schemeClr val="dk1"/>
              </a:solidFill>
              <a:latin typeface="Calibri"/>
              <a:ea typeface="Calibri"/>
              <a:cs typeface="Calibri"/>
              <a:sym typeface="Calibri"/>
            </a:rPr>
            <a:t>Multivitamins</a:t>
          </a:r>
          <a:endParaRPr lang="en-US" dirty="0"/>
        </a:p>
      </dgm:t>
    </dgm:pt>
    <dgm:pt modelId="{8AE7B4DC-8263-4588-A4AF-2B2DFF81C7AC}" type="parTrans" cxnId="{F1BA0A04-528D-4EA2-A81E-C67B13ED1CC0}">
      <dgm:prSet/>
      <dgm:spPr/>
      <dgm:t>
        <a:bodyPr/>
        <a:lstStyle/>
        <a:p>
          <a:endParaRPr lang="en-US"/>
        </a:p>
      </dgm:t>
    </dgm:pt>
    <dgm:pt modelId="{3D54A8B0-1D6F-4C34-B4ED-C137AFFC69E0}" type="sibTrans" cxnId="{F1BA0A04-528D-4EA2-A81E-C67B13ED1CC0}">
      <dgm:prSet/>
      <dgm:spPr/>
      <dgm:t>
        <a:bodyPr/>
        <a:lstStyle/>
        <a:p>
          <a:endParaRPr lang="en-US"/>
        </a:p>
      </dgm:t>
    </dgm:pt>
    <dgm:pt modelId="{68BF86A6-DDBE-49E9-B24D-D2C9CB8EE58F}" type="pres">
      <dgm:prSet presAssocID="{12BDBFDC-51C9-4C16-A3F5-6614A02C5C61}" presName="diagram" presStyleCnt="0">
        <dgm:presLayoutVars>
          <dgm:dir/>
          <dgm:resizeHandles val="exact"/>
        </dgm:presLayoutVars>
      </dgm:prSet>
      <dgm:spPr/>
      <dgm:t>
        <a:bodyPr/>
        <a:lstStyle/>
        <a:p>
          <a:endParaRPr lang="en-US"/>
        </a:p>
      </dgm:t>
    </dgm:pt>
    <dgm:pt modelId="{340D3AFA-C7CC-4A20-9CCF-BF790A1250CB}" type="pres">
      <dgm:prSet presAssocID="{4C9C9285-D18E-4088-A7D1-37654F05FA8A}" presName="node" presStyleLbl="node1" presStyleIdx="0" presStyleCnt="6">
        <dgm:presLayoutVars>
          <dgm:bulletEnabled val="1"/>
        </dgm:presLayoutVars>
      </dgm:prSet>
      <dgm:spPr/>
      <dgm:t>
        <a:bodyPr/>
        <a:lstStyle/>
        <a:p>
          <a:endParaRPr lang="en-US"/>
        </a:p>
      </dgm:t>
    </dgm:pt>
    <dgm:pt modelId="{C58BF0DC-6FB1-4EB6-A1B6-E628CE2DEAA3}" type="pres">
      <dgm:prSet presAssocID="{92C74D0E-C01A-4903-8AD4-3C541C04CC94}" presName="sibTrans" presStyleCnt="0"/>
      <dgm:spPr/>
    </dgm:pt>
    <dgm:pt modelId="{4E97CD33-B4E5-4501-AA5A-0912BF0CAE97}" type="pres">
      <dgm:prSet presAssocID="{466878EA-40FE-45EC-9AD7-D1D56094A05A}" presName="node" presStyleLbl="node1" presStyleIdx="1" presStyleCnt="6">
        <dgm:presLayoutVars>
          <dgm:bulletEnabled val="1"/>
        </dgm:presLayoutVars>
      </dgm:prSet>
      <dgm:spPr/>
      <dgm:t>
        <a:bodyPr/>
        <a:lstStyle/>
        <a:p>
          <a:endParaRPr lang="en-US"/>
        </a:p>
      </dgm:t>
    </dgm:pt>
    <dgm:pt modelId="{EFDF25FC-70E7-4D60-A1A6-65F988E09618}" type="pres">
      <dgm:prSet presAssocID="{6998CAA0-B8AB-44C6-A368-7CD741525820}" presName="sibTrans" presStyleCnt="0"/>
      <dgm:spPr/>
    </dgm:pt>
    <dgm:pt modelId="{A05EE75B-D5A4-4582-99FE-8005791BB948}" type="pres">
      <dgm:prSet presAssocID="{D3C39B63-E9E5-4520-AEC1-81A8A7D776B8}" presName="node" presStyleLbl="node1" presStyleIdx="2" presStyleCnt="6">
        <dgm:presLayoutVars>
          <dgm:bulletEnabled val="1"/>
        </dgm:presLayoutVars>
      </dgm:prSet>
      <dgm:spPr/>
      <dgm:t>
        <a:bodyPr/>
        <a:lstStyle/>
        <a:p>
          <a:endParaRPr lang="en-US"/>
        </a:p>
      </dgm:t>
    </dgm:pt>
    <dgm:pt modelId="{B5FE8FEA-FF49-4AE6-A484-89FD2FB5E198}" type="pres">
      <dgm:prSet presAssocID="{27312621-77BB-4948-82FF-9E88CE481E83}" presName="sibTrans" presStyleCnt="0"/>
      <dgm:spPr/>
    </dgm:pt>
    <dgm:pt modelId="{A350D59B-DF63-43B9-9B68-320A8872CC15}" type="pres">
      <dgm:prSet presAssocID="{9CF936ED-008F-4D15-AA1F-7404F011C5B1}" presName="node" presStyleLbl="node1" presStyleIdx="3" presStyleCnt="6">
        <dgm:presLayoutVars>
          <dgm:bulletEnabled val="1"/>
        </dgm:presLayoutVars>
      </dgm:prSet>
      <dgm:spPr/>
      <dgm:t>
        <a:bodyPr/>
        <a:lstStyle/>
        <a:p>
          <a:endParaRPr lang="en-US"/>
        </a:p>
      </dgm:t>
    </dgm:pt>
    <dgm:pt modelId="{D80D7547-337A-4B75-B005-6A02D2A00962}" type="pres">
      <dgm:prSet presAssocID="{ABD9DDA8-446C-4A3A-A9DC-8C1A8BB431FC}" presName="sibTrans" presStyleCnt="0"/>
      <dgm:spPr/>
    </dgm:pt>
    <dgm:pt modelId="{DCA82EFB-DE07-45ED-B2E7-AB8155E4FA13}" type="pres">
      <dgm:prSet presAssocID="{33E55E79-E229-4EC6-9AF4-1E8F356C15FB}" presName="node" presStyleLbl="node1" presStyleIdx="4" presStyleCnt="6">
        <dgm:presLayoutVars>
          <dgm:bulletEnabled val="1"/>
        </dgm:presLayoutVars>
      </dgm:prSet>
      <dgm:spPr/>
      <dgm:t>
        <a:bodyPr/>
        <a:lstStyle/>
        <a:p>
          <a:endParaRPr lang="en-US"/>
        </a:p>
      </dgm:t>
    </dgm:pt>
    <dgm:pt modelId="{855101EE-80A0-40A6-A1A3-4F49A3676807}" type="pres">
      <dgm:prSet presAssocID="{430D309A-514D-43E3-BC28-4D3AF58DC2C5}" presName="sibTrans" presStyleCnt="0"/>
      <dgm:spPr/>
    </dgm:pt>
    <dgm:pt modelId="{D92C7ED8-E4BC-4831-911A-4EE4FF32CCEB}" type="pres">
      <dgm:prSet presAssocID="{4466E533-57DA-4F59-8543-76638BB48C03}" presName="node" presStyleLbl="node1" presStyleIdx="5" presStyleCnt="6">
        <dgm:presLayoutVars>
          <dgm:bulletEnabled val="1"/>
        </dgm:presLayoutVars>
      </dgm:prSet>
      <dgm:spPr/>
      <dgm:t>
        <a:bodyPr/>
        <a:lstStyle/>
        <a:p>
          <a:endParaRPr lang="en-US"/>
        </a:p>
      </dgm:t>
    </dgm:pt>
  </dgm:ptLst>
  <dgm:cxnLst>
    <dgm:cxn modelId="{2A966D56-9247-4999-A2FA-C0C51A58440E}" type="presOf" srcId="{12BDBFDC-51C9-4C16-A3F5-6614A02C5C61}" destId="{68BF86A6-DDBE-49E9-B24D-D2C9CB8EE58F}" srcOrd="0" destOrd="0" presId="urn:microsoft.com/office/officeart/2005/8/layout/default"/>
    <dgm:cxn modelId="{609BFE64-A22E-4614-AEF7-9F2875F0ED5A}" type="presOf" srcId="{D3C39B63-E9E5-4520-AEC1-81A8A7D776B8}" destId="{A05EE75B-D5A4-4582-99FE-8005791BB948}" srcOrd="0" destOrd="0" presId="urn:microsoft.com/office/officeart/2005/8/layout/default"/>
    <dgm:cxn modelId="{DDFD605C-9B87-4849-8993-FDE08DCABF6F}" type="presOf" srcId="{33E55E79-E229-4EC6-9AF4-1E8F356C15FB}" destId="{DCA82EFB-DE07-45ED-B2E7-AB8155E4FA13}" srcOrd="0" destOrd="0" presId="urn:microsoft.com/office/officeart/2005/8/layout/default"/>
    <dgm:cxn modelId="{F1BA0A04-528D-4EA2-A81E-C67B13ED1CC0}" srcId="{12BDBFDC-51C9-4C16-A3F5-6614A02C5C61}" destId="{4466E533-57DA-4F59-8543-76638BB48C03}" srcOrd="5" destOrd="0" parTransId="{8AE7B4DC-8263-4588-A4AF-2B2DFF81C7AC}" sibTransId="{3D54A8B0-1D6F-4C34-B4ED-C137AFFC69E0}"/>
    <dgm:cxn modelId="{620ECA99-BA80-467C-85E5-E9AB657D98E1}" type="presOf" srcId="{466878EA-40FE-45EC-9AD7-D1D56094A05A}" destId="{4E97CD33-B4E5-4501-AA5A-0912BF0CAE97}" srcOrd="0" destOrd="0" presId="urn:microsoft.com/office/officeart/2005/8/layout/default"/>
    <dgm:cxn modelId="{742FAD6B-89B3-451F-AFAE-A281B9FA3D3C}" srcId="{12BDBFDC-51C9-4C16-A3F5-6614A02C5C61}" destId="{4C9C9285-D18E-4088-A7D1-37654F05FA8A}" srcOrd="0" destOrd="0" parTransId="{17E8CF39-2902-4BC5-8B2F-BC26CC760B0D}" sibTransId="{92C74D0E-C01A-4903-8AD4-3C541C04CC94}"/>
    <dgm:cxn modelId="{A3BB7DD7-9768-41BB-A0FA-BCAA002AA385}" srcId="{12BDBFDC-51C9-4C16-A3F5-6614A02C5C61}" destId="{9CF936ED-008F-4D15-AA1F-7404F011C5B1}" srcOrd="3" destOrd="0" parTransId="{A57DDFAF-DBD6-4CD5-A186-45D9E26F9703}" sibTransId="{ABD9DDA8-446C-4A3A-A9DC-8C1A8BB431FC}"/>
    <dgm:cxn modelId="{BAC60929-4307-46A6-BF1C-3BD620A04B66}" srcId="{12BDBFDC-51C9-4C16-A3F5-6614A02C5C61}" destId="{D3C39B63-E9E5-4520-AEC1-81A8A7D776B8}" srcOrd="2" destOrd="0" parTransId="{840D816F-C741-4700-9731-3E299120BAE7}" sibTransId="{27312621-77BB-4948-82FF-9E88CE481E83}"/>
    <dgm:cxn modelId="{56611412-16CF-4103-9C9C-A6BC99557C18}" srcId="{12BDBFDC-51C9-4C16-A3F5-6614A02C5C61}" destId="{33E55E79-E229-4EC6-9AF4-1E8F356C15FB}" srcOrd="4" destOrd="0" parTransId="{1309023A-8F57-4A5C-BF47-29C7EC96F7E0}" sibTransId="{430D309A-514D-43E3-BC28-4D3AF58DC2C5}"/>
    <dgm:cxn modelId="{FA8CE3A0-43EA-48CA-99B7-4285DDF06DAE}" type="presOf" srcId="{9CF936ED-008F-4D15-AA1F-7404F011C5B1}" destId="{A350D59B-DF63-43B9-9B68-320A8872CC15}" srcOrd="0" destOrd="0" presId="urn:microsoft.com/office/officeart/2005/8/layout/default"/>
    <dgm:cxn modelId="{57B91952-B380-4D36-AFB6-01C55616A7BA}" type="presOf" srcId="{4466E533-57DA-4F59-8543-76638BB48C03}" destId="{D92C7ED8-E4BC-4831-911A-4EE4FF32CCEB}" srcOrd="0" destOrd="0" presId="urn:microsoft.com/office/officeart/2005/8/layout/default"/>
    <dgm:cxn modelId="{36331ABD-CE4D-4786-BCBD-4454BCAEC896}" srcId="{12BDBFDC-51C9-4C16-A3F5-6614A02C5C61}" destId="{466878EA-40FE-45EC-9AD7-D1D56094A05A}" srcOrd="1" destOrd="0" parTransId="{4FCB6A15-87C5-4A24-97FD-12D68A7DCB99}" sibTransId="{6998CAA0-B8AB-44C6-A368-7CD741525820}"/>
    <dgm:cxn modelId="{B712443F-FC1A-4ED6-85AC-2AB99E10309E}" type="presOf" srcId="{4C9C9285-D18E-4088-A7D1-37654F05FA8A}" destId="{340D3AFA-C7CC-4A20-9CCF-BF790A1250CB}" srcOrd="0" destOrd="0" presId="urn:microsoft.com/office/officeart/2005/8/layout/default"/>
    <dgm:cxn modelId="{7FA23700-B0B7-4A72-A1B7-4BB80A6C7E1A}" type="presParOf" srcId="{68BF86A6-DDBE-49E9-B24D-D2C9CB8EE58F}" destId="{340D3AFA-C7CC-4A20-9CCF-BF790A1250CB}" srcOrd="0" destOrd="0" presId="urn:microsoft.com/office/officeart/2005/8/layout/default"/>
    <dgm:cxn modelId="{42A6CC82-45A3-4054-8F9E-64288E4881C0}" type="presParOf" srcId="{68BF86A6-DDBE-49E9-B24D-D2C9CB8EE58F}" destId="{C58BF0DC-6FB1-4EB6-A1B6-E628CE2DEAA3}" srcOrd="1" destOrd="0" presId="urn:microsoft.com/office/officeart/2005/8/layout/default"/>
    <dgm:cxn modelId="{A56D7D81-8039-4E4F-B75F-052B2901E314}" type="presParOf" srcId="{68BF86A6-DDBE-49E9-B24D-D2C9CB8EE58F}" destId="{4E97CD33-B4E5-4501-AA5A-0912BF0CAE97}" srcOrd="2" destOrd="0" presId="urn:microsoft.com/office/officeart/2005/8/layout/default"/>
    <dgm:cxn modelId="{CA9F1054-DB48-43E7-A2F9-5E3EA64D99D0}" type="presParOf" srcId="{68BF86A6-DDBE-49E9-B24D-D2C9CB8EE58F}" destId="{EFDF25FC-70E7-4D60-A1A6-65F988E09618}" srcOrd="3" destOrd="0" presId="urn:microsoft.com/office/officeart/2005/8/layout/default"/>
    <dgm:cxn modelId="{C0C6B40A-C4D0-4D3C-82B8-A0DDAEF4D98D}" type="presParOf" srcId="{68BF86A6-DDBE-49E9-B24D-D2C9CB8EE58F}" destId="{A05EE75B-D5A4-4582-99FE-8005791BB948}" srcOrd="4" destOrd="0" presId="urn:microsoft.com/office/officeart/2005/8/layout/default"/>
    <dgm:cxn modelId="{79344739-12DC-43E2-9323-8CF6DA383877}" type="presParOf" srcId="{68BF86A6-DDBE-49E9-B24D-D2C9CB8EE58F}" destId="{B5FE8FEA-FF49-4AE6-A484-89FD2FB5E198}" srcOrd="5" destOrd="0" presId="urn:microsoft.com/office/officeart/2005/8/layout/default"/>
    <dgm:cxn modelId="{EACB7896-5E05-477E-8E1A-4F31BD60E341}" type="presParOf" srcId="{68BF86A6-DDBE-49E9-B24D-D2C9CB8EE58F}" destId="{A350D59B-DF63-43B9-9B68-320A8872CC15}" srcOrd="6" destOrd="0" presId="urn:microsoft.com/office/officeart/2005/8/layout/default"/>
    <dgm:cxn modelId="{FF5782EF-B53B-4004-8E11-DD281AB167B1}" type="presParOf" srcId="{68BF86A6-DDBE-49E9-B24D-D2C9CB8EE58F}" destId="{D80D7547-337A-4B75-B005-6A02D2A00962}" srcOrd="7" destOrd="0" presId="urn:microsoft.com/office/officeart/2005/8/layout/default"/>
    <dgm:cxn modelId="{49E036C3-BB0A-45BF-93DC-3E29F8947BB8}" type="presParOf" srcId="{68BF86A6-DDBE-49E9-B24D-D2C9CB8EE58F}" destId="{DCA82EFB-DE07-45ED-B2E7-AB8155E4FA13}" srcOrd="8" destOrd="0" presId="urn:microsoft.com/office/officeart/2005/8/layout/default"/>
    <dgm:cxn modelId="{AFFCEEE2-B101-4AC9-A111-E236BDEE3969}" type="presParOf" srcId="{68BF86A6-DDBE-49E9-B24D-D2C9CB8EE58F}" destId="{855101EE-80A0-40A6-A1A3-4F49A3676807}" srcOrd="9" destOrd="0" presId="urn:microsoft.com/office/officeart/2005/8/layout/default"/>
    <dgm:cxn modelId="{938B9740-9C01-49AE-B92D-E71106659303}" type="presParOf" srcId="{68BF86A6-DDBE-49E9-B24D-D2C9CB8EE58F}" destId="{D92C7ED8-E4BC-4831-911A-4EE4FF32CCE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rgbClr val="CC6262"/>
        </a:solidFill>
      </dgm:spPr>
      <dgm:t>
        <a:bodyPr/>
        <a:lstStyle/>
        <a:p>
          <a:r>
            <a:rPr lang="en-US" sz="20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the basics of health insurance and coverage</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Compare and contrast different insurance options available to patients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3"/>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3"/>
      <dgm:spPr/>
    </dgm:pt>
    <dgm:pt modelId="{D424DB51-88F3-4FDF-AE8F-21E46900C8FA}" type="pres">
      <dgm:prSet presAssocID="{B5CAD66D-2290-419D-BA64-684E564D117D}" presName="dstNode" presStyleLbl="node1" presStyleIdx="0" presStyleCnt="3"/>
      <dgm:spPr/>
    </dgm:pt>
    <dgm:pt modelId="{6B23A829-FF30-419F-A8E8-42CC5EE400CF}" type="pres">
      <dgm:prSet presAssocID="{6A480D74-0E73-4A37-A27A-927AAA50756E}" presName="text_1" presStyleLbl="node1" presStyleIdx="0" presStyleCnt="3">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3"/>
      <dgm:spPr/>
    </dgm:pt>
    <dgm:pt modelId="{3A020158-2480-4124-BEE4-A3EB522EFC58}" type="pres">
      <dgm:prSet presAssocID="{22BD0761-96F1-4CF4-AE10-B93794CB7115}" presName="text_2" presStyleLbl="node1" presStyleIdx="1" presStyleCnt="3">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3"/>
      <dgm:spPr/>
    </dgm:pt>
    <dgm:pt modelId="{D2C68A6A-D1F1-46B4-ADBC-2F1BD96BDECB}" type="pres">
      <dgm:prSet presAssocID="{E781DC7B-1DB4-494A-8896-33765EB54C2E}" presName="text_3" presStyleLbl="node1" presStyleIdx="2" presStyleCnt="3">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3"/>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FC07AB0-953C-442E-A7B4-471992D70865}" type="presOf" srcId="{E781DC7B-1DB4-494A-8896-33765EB54C2E}" destId="{D2C68A6A-D1F1-46B4-ADBC-2F1BD96BDECB}" srcOrd="0" destOrd="0" presId="urn:microsoft.com/office/officeart/2008/layout/VerticalCurvedList"/>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9B29A-8C85-4211-A8F7-9AEA72210873}" type="doc">
      <dgm:prSet loTypeId="urn:microsoft.com/office/officeart/2009/3/layout/OpposingIdeas" loCatId="relationship" qsTypeId="urn:microsoft.com/office/officeart/2005/8/quickstyle/simple1" qsCatId="simple" csTypeId="urn:microsoft.com/office/officeart/2005/8/colors/accent2_1" csCatId="accent2" phldr="1"/>
      <dgm:spPr/>
      <dgm:t>
        <a:bodyPr/>
        <a:lstStyle/>
        <a:p>
          <a:endParaRPr lang="en-US"/>
        </a:p>
      </dgm:t>
    </dgm:pt>
    <dgm:pt modelId="{F76E4DB2-9966-454B-81CC-844541E751E7}">
      <dgm:prSet phldrT="[Text]"/>
      <dgm:spPr/>
      <dgm:t>
        <a:bodyPr/>
        <a:lstStyle/>
        <a:p>
          <a:r>
            <a:rPr lang="en-US" b="1" dirty="0" smtClean="0"/>
            <a:t>More Immunosuppression</a:t>
          </a:r>
          <a:endParaRPr lang="en-US" b="1" dirty="0"/>
        </a:p>
      </dgm:t>
    </dgm:pt>
    <dgm:pt modelId="{C49DE673-4534-4AE3-8A64-A716AFD999C4}" type="parTrans" cxnId="{BCE61A85-81F8-442E-8519-A90A0AAF962A}">
      <dgm:prSet/>
      <dgm:spPr/>
      <dgm:t>
        <a:bodyPr/>
        <a:lstStyle/>
        <a:p>
          <a:endParaRPr lang="en-US"/>
        </a:p>
      </dgm:t>
    </dgm:pt>
    <dgm:pt modelId="{188D0B56-D2F0-45F7-9E0E-D35AF73643CD}" type="sibTrans" cxnId="{BCE61A85-81F8-442E-8519-A90A0AAF962A}">
      <dgm:prSet/>
      <dgm:spPr/>
      <dgm:t>
        <a:bodyPr/>
        <a:lstStyle/>
        <a:p>
          <a:endParaRPr lang="en-US"/>
        </a:p>
      </dgm:t>
    </dgm:pt>
    <dgm:pt modelId="{F2D5010C-D549-4E7A-A48E-71E1DA528577}">
      <dgm:prSet phldrT="[Text]" custT="1"/>
      <dgm:spPr/>
      <dgm:t>
        <a:bodyPr anchor="ctr"/>
        <a:lstStyle/>
        <a:p>
          <a:pPr algn="ctr"/>
          <a:r>
            <a:rPr lang="en-US" sz="2100" dirty="0" smtClean="0">
              <a:latin typeface="Arial" panose="020B0604020202020204" pitchFamily="34" charset="0"/>
              <a:cs typeface="Arial" panose="020B0604020202020204" pitchFamily="34" charset="0"/>
            </a:rPr>
            <a:t>- ABO incompatible</a:t>
          </a:r>
          <a:endParaRPr lang="en-US" sz="2100" dirty="0"/>
        </a:p>
      </dgm:t>
    </dgm:pt>
    <dgm:pt modelId="{C466997C-D0E5-4D40-93CD-DF91773E20C0}" type="parTrans" cxnId="{DE94E596-2CC7-43A7-A389-CDF32A0DC7D9}">
      <dgm:prSet/>
      <dgm:spPr/>
      <dgm:t>
        <a:bodyPr/>
        <a:lstStyle/>
        <a:p>
          <a:endParaRPr lang="en-US"/>
        </a:p>
      </dgm:t>
    </dgm:pt>
    <dgm:pt modelId="{A6648148-C164-4CCE-B38B-504741F2C63A}" type="sibTrans" cxnId="{DE94E596-2CC7-43A7-A389-CDF32A0DC7D9}">
      <dgm:prSet/>
      <dgm:spPr/>
      <dgm:t>
        <a:bodyPr/>
        <a:lstStyle/>
        <a:p>
          <a:endParaRPr lang="en-US"/>
        </a:p>
      </dgm:t>
    </dgm:pt>
    <dgm:pt modelId="{4337EEC0-CEB5-43B3-B749-8860116A6BED}">
      <dgm:prSet phldrT="[Text]"/>
      <dgm:spPr/>
      <dgm:t>
        <a:bodyPr/>
        <a:lstStyle/>
        <a:p>
          <a:r>
            <a:rPr lang="en-US" b="1" dirty="0" smtClean="0"/>
            <a:t>Less Immunosuppression</a:t>
          </a:r>
          <a:endParaRPr lang="en-US" b="1" dirty="0"/>
        </a:p>
      </dgm:t>
    </dgm:pt>
    <dgm:pt modelId="{454816D5-C332-49B6-9E28-8A2FD68A74ED}" type="parTrans" cxnId="{92E17E1B-E879-4062-9D3C-81071861929B}">
      <dgm:prSet/>
      <dgm:spPr/>
      <dgm:t>
        <a:bodyPr/>
        <a:lstStyle/>
        <a:p>
          <a:endParaRPr lang="en-US"/>
        </a:p>
      </dgm:t>
    </dgm:pt>
    <dgm:pt modelId="{D472E073-A6B2-4ADF-8EF7-3B1FEE76E6F5}" type="sibTrans" cxnId="{92E17E1B-E879-4062-9D3C-81071861929B}">
      <dgm:prSet/>
      <dgm:spPr/>
      <dgm:t>
        <a:bodyPr/>
        <a:lstStyle/>
        <a:p>
          <a:endParaRPr lang="en-US"/>
        </a:p>
      </dgm:t>
    </dgm:pt>
    <dgm:pt modelId="{F384A119-41A1-4B1E-92FB-9C10BBE77746}">
      <dgm:prSet phldrT="[Text]" custT="1"/>
      <dgm:spPr/>
      <dgm:t>
        <a:bodyPr anchor="ctr"/>
        <a:lstStyle/>
        <a:p>
          <a:pPr algn="ctr"/>
          <a:r>
            <a:rPr lang="en-US" sz="2100" b="0" dirty="0" smtClean="0">
              <a:latin typeface="Arial" panose="020B0604020202020204" pitchFamily="34" charset="0"/>
              <a:cs typeface="Arial" panose="020B0604020202020204" pitchFamily="34" charset="0"/>
            </a:rPr>
            <a:t>- Infection history</a:t>
          </a:r>
          <a:endParaRPr lang="en-US" sz="2100" dirty="0"/>
        </a:p>
      </dgm:t>
    </dgm:pt>
    <dgm:pt modelId="{AFC6F9D7-68D5-437D-BB13-8EA3C803DF22}" type="parTrans" cxnId="{A0BEC294-4D29-4956-AEA6-D46F5A211958}">
      <dgm:prSet/>
      <dgm:spPr/>
      <dgm:t>
        <a:bodyPr/>
        <a:lstStyle/>
        <a:p>
          <a:endParaRPr lang="en-US"/>
        </a:p>
      </dgm:t>
    </dgm:pt>
    <dgm:pt modelId="{168BE27A-E449-41B4-9E43-4BDBA01EC996}" type="sibTrans" cxnId="{A0BEC294-4D29-4956-AEA6-D46F5A211958}">
      <dgm:prSet/>
      <dgm:spPr/>
      <dgm:t>
        <a:bodyPr/>
        <a:lstStyle/>
        <a:p>
          <a:endParaRPr lang="en-US"/>
        </a:p>
      </dgm:t>
    </dgm:pt>
    <dgm:pt modelId="{7EC74234-44B9-4B8B-AE87-F601992586F7}">
      <dgm:prSet custT="1"/>
      <dgm:spPr/>
      <dgm:t>
        <a:bodyPr anchor="ctr"/>
        <a:lstStyle/>
        <a:p>
          <a:pPr algn="ctr"/>
          <a:r>
            <a:rPr lang="en-US" sz="2100" dirty="0" smtClean="0">
              <a:latin typeface="Arial" panose="020B0604020202020204" pitchFamily="34" charset="0"/>
              <a:cs typeface="Arial" panose="020B0604020202020204" pitchFamily="34" charset="0"/>
            </a:rPr>
            <a:t>- Donor specific antibodies </a:t>
          </a:r>
        </a:p>
        <a:p>
          <a:pPr algn="ctr"/>
          <a:r>
            <a:rPr lang="en-US" sz="2100" b="0" dirty="0" smtClean="0">
              <a:latin typeface="Arial" panose="020B0604020202020204" pitchFamily="34" charset="0"/>
              <a:cs typeface="Arial" panose="020B0604020202020204" pitchFamily="34" charset="0"/>
            </a:rPr>
            <a:t>- Younger age</a:t>
          </a:r>
          <a:endParaRPr lang="en-US" sz="2100" dirty="0">
            <a:latin typeface="Arial" panose="020B0604020202020204" pitchFamily="34" charset="0"/>
            <a:cs typeface="Arial" panose="020B0604020202020204" pitchFamily="34" charset="0"/>
          </a:endParaRPr>
        </a:p>
      </dgm:t>
    </dgm:pt>
    <dgm:pt modelId="{EADF2551-3278-4209-9586-BFDDF669CF4C}" type="parTrans" cxnId="{72A9820E-2A32-462D-9C66-54905EBBD8D1}">
      <dgm:prSet/>
      <dgm:spPr/>
      <dgm:t>
        <a:bodyPr/>
        <a:lstStyle/>
        <a:p>
          <a:endParaRPr lang="en-US"/>
        </a:p>
      </dgm:t>
    </dgm:pt>
    <dgm:pt modelId="{0A6F1CEA-C31C-4AAA-A3C7-D2C060DBE562}" type="sibTrans" cxnId="{72A9820E-2A32-462D-9C66-54905EBBD8D1}">
      <dgm:prSet/>
      <dgm:spPr/>
      <dgm:t>
        <a:bodyPr/>
        <a:lstStyle/>
        <a:p>
          <a:endParaRPr lang="en-US"/>
        </a:p>
      </dgm:t>
    </dgm:pt>
    <dgm:pt modelId="{5970D96B-B191-466B-BD92-164227B2FEBE}">
      <dgm:prSet custT="1"/>
      <dgm:spPr/>
      <dgm:t>
        <a:bodyPr anchor="ctr"/>
        <a:lstStyle/>
        <a:p>
          <a:pPr algn="ctr"/>
          <a:r>
            <a:rPr lang="en-US" sz="2100" dirty="0" smtClean="0">
              <a:latin typeface="Arial" panose="020B0604020202020204" pitchFamily="34" charset="0"/>
              <a:cs typeface="Arial" panose="020B0604020202020204" pitchFamily="34" charset="0"/>
            </a:rPr>
            <a:t>- African American</a:t>
          </a:r>
          <a:endParaRPr lang="en-US" sz="2100" dirty="0">
            <a:latin typeface="Arial" panose="020B0604020202020204" pitchFamily="34" charset="0"/>
            <a:cs typeface="Arial" panose="020B0604020202020204" pitchFamily="34" charset="0"/>
          </a:endParaRPr>
        </a:p>
      </dgm:t>
    </dgm:pt>
    <dgm:pt modelId="{4DB84C6A-4691-415F-B1F3-76C5D9D78509}" type="parTrans" cxnId="{06FE09DE-81F6-4F1D-9984-88401BC95CD2}">
      <dgm:prSet/>
      <dgm:spPr/>
      <dgm:t>
        <a:bodyPr/>
        <a:lstStyle/>
        <a:p>
          <a:endParaRPr lang="en-US"/>
        </a:p>
      </dgm:t>
    </dgm:pt>
    <dgm:pt modelId="{14E5B86C-C126-4E93-B7CC-08E33C738325}" type="sibTrans" cxnId="{06FE09DE-81F6-4F1D-9984-88401BC95CD2}">
      <dgm:prSet/>
      <dgm:spPr/>
      <dgm:t>
        <a:bodyPr/>
        <a:lstStyle/>
        <a:p>
          <a:endParaRPr lang="en-US"/>
        </a:p>
      </dgm:t>
    </dgm:pt>
    <dgm:pt modelId="{ADA88BCE-A974-41EC-9491-FE8AE1AD1065}">
      <dgm:prSet custT="1"/>
      <dgm:spPr/>
      <dgm:t>
        <a:bodyPr anchor="ctr"/>
        <a:lstStyle/>
        <a:p>
          <a:pPr algn="ctr"/>
          <a:r>
            <a:rPr lang="en-US" sz="2100" dirty="0" smtClean="0">
              <a:latin typeface="Arial" panose="020B0604020202020204" pitchFamily="34" charset="0"/>
              <a:cs typeface="Arial" panose="020B0604020202020204" pitchFamily="34" charset="0"/>
            </a:rPr>
            <a:t>- HIV</a:t>
          </a:r>
        </a:p>
        <a:p>
          <a:pPr algn="ctr"/>
          <a:r>
            <a:rPr lang="en-US" sz="2100" dirty="0" smtClean="0">
              <a:latin typeface="Arial" panose="020B0604020202020204" pitchFamily="34" charset="0"/>
              <a:cs typeface="Arial" panose="020B0604020202020204" pitchFamily="34" charset="0"/>
            </a:rPr>
            <a:t>- History of organ transplant/rejection</a:t>
          </a:r>
          <a:endParaRPr lang="en-US" sz="2100" dirty="0">
            <a:latin typeface="Arial" panose="020B0604020202020204" pitchFamily="34" charset="0"/>
            <a:cs typeface="Arial" panose="020B0604020202020204" pitchFamily="34" charset="0"/>
          </a:endParaRPr>
        </a:p>
      </dgm:t>
    </dgm:pt>
    <dgm:pt modelId="{456FDD8B-A5E2-4AF6-A1F2-CBF34BB87A45}" type="parTrans" cxnId="{DBA9762F-AA89-4876-BB2D-F196E9782EEF}">
      <dgm:prSet/>
      <dgm:spPr/>
      <dgm:t>
        <a:bodyPr/>
        <a:lstStyle/>
        <a:p>
          <a:endParaRPr lang="en-US"/>
        </a:p>
      </dgm:t>
    </dgm:pt>
    <dgm:pt modelId="{25939174-A55F-4F75-AFBA-38E3BED4A8CC}" type="sibTrans" cxnId="{DBA9762F-AA89-4876-BB2D-F196E9782EEF}">
      <dgm:prSet/>
      <dgm:spPr/>
      <dgm:t>
        <a:bodyPr/>
        <a:lstStyle/>
        <a:p>
          <a:endParaRPr lang="en-US"/>
        </a:p>
      </dgm:t>
    </dgm:pt>
    <dgm:pt modelId="{2CFFB784-2880-4EA2-AEC9-AB447E77ACF4}">
      <dgm:prSet custT="1"/>
      <dgm:spPr/>
      <dgm:t>
        <a:bodyPr anchor="ctr"/>
        <a:lstStyle/>
        <a:p>
          <a:pPr algn="ctr"/>
          <a:r>
            <a:rPr lang="en-US" sz="2100" dirty="0" smtClean="0">
              <a:latin typeface="Arial" panose="020B0604020202020204" pitchFamily="34" charset="0"/>
              <a:cs typeface="Arial" panose="020B0604020202020204" pitchFamily="34" charset="0"/>
            </a:rPr>
            <a:t>- History of malignancy</a:t>
          </a:r>
          <a:endParaRPr lang="en-US" sz="2100" dirty="0">
            <a:latin typeface="Arial" panose="020B0604020202020204" pitchFamily="34" charset="0"/>
            <a:cs typeface="Arial" panose="020B0604020202020204" pitchFamily="34" charset="0"/>
          </a:endParaRPr>
        </a:p>
      </dgm:t>
    </dgm:pt>
    <dgm:pt modelId="{E0B3A60C-ACAF-41DC-A196-BC5CDF7BCBDC}" type="parTrans" cxnId="{F5C03E92-75DA-42C3-A7AC-6C54FC226EBB}">
      <dgm:prSet/>
      <dgm:spPr/>
      <dgm:t>
        <a:bodyPr/>
        <a:lstStyle/>
        <a:p>
          <a:endParaRPr lang="en-US"/>
        </a:p>
      </dgm:t>
    </dgm:pt>
    <dgm:pt modelId="{E2B1838C-2B8B-4FEF-843F-D379E82B3B41}" type="sibTrans" cxnId="{F5C03E92-75DA-42C3-A7AC-6C54FC226EBB}">
      <dgm:prSet/>
      <dgm:spPr/>
      <dgm:t>
        <a:bodyPr/>
        <a:lstStyle/>
        <a:p>
          <a:endParaRPr lang="en-US"/>
        </a:p>
      </dgm:t>
    </dgm:pt>
    <dgm:pt modelId="{C99A1B68-FF96-4F1D-A2CB-9596AD207B57}">
      <dgm:prSet custT="1"/>
      <dgm:spPr/>
      <dgm:t>
        <a:bodyPr anchor="ctr"/>
        <a:lstStyle/>
        <a:p>
          <a:pPr algn="ctr"/>
          <a:r>
            <a:rPr lang="en-US" sz="2100" dirty="0" smtClean="0">
              <a:latin typeface="Arial" panose="020B0604020202020204" pitchFamily="34" charset="0"/>
              <a:cs typeface="Arial" panose="020B0604020202020204" pitchFamily="34" charset="0"/>
            </a:rPr>
            <a:t>- Older age</a:t>
          </a:r>
          <a:endParaRPr lang="en-US" sz="2100" dirty="0">
            <a:latin typeface="Arial" panose="020B0604020202020204" pitchFamily="34" charset="0"/>
            <a:cs typeface="Arial" panose="020B0604020202020204" pitchFamily="34" charset="0"/>
          </a:endParaRPr>
        </a:p>
      </dgm:t>
    </dgm:pt>
    <dgm:pt modelId="{B3E7B076-6B09-498C-8C3A-74B145DFD750}" type="parTrans" cxnId="{14A1943D-89BE-40E8-8424-D33F2F9C8E44}">
      <dgm:prSet/>
      <dgm:spPr/>
      <dgm:t>
        <a:bodyPr/>
        <a:lstStyle/>
        <a:p>
          <a:endParaRPr lang="en-US"/>
        </a:p>
      </dgm:t>
    </dgm:pt>
    <dgm:pt modelId="{022E2220-832A-497A-BFD4-EEC7A5FDBA8C}" type="sibTrans" cxnId="{14A1943D-89BE-40E8-8424-D33F2F9C8E44}">
      <dgm:prSet/>
      <dgm:spPr/>
      <dgm:t>
        <a:bodyPr/>
        <a:lstStyle/>
        <a:p>
          <a:endParaRPr lang="en-US"/>
        </a:p>
      </dgm:t>
    </dgm:pt>
    <dgm:pt modelId="{DED01C0E-ED23-4778-9EF9-BF8D8D5FCB67}" type="pres">
      <dgm:prSet presAssocID="{B379B29A-8C85-4211-A8F7-9AEA72210873}" presName="Name0" presStyleCnt="0">
        <dgm:presLayoutVars>
          <dgm:chMax val="2"/>
          <dgm:dir/>
          <dgm:animOne val="branch"/>
          <dgm:animLvl val="lvl"/>
          <dgm:resizeHandles val="exact"/>
        </dgm:presLayoutVars>
      </dgm:prSet>
      <dgm:spPr/>
      <dgm:t>
        <a:bodyPr/>
        <a:lstStyle/>
        <a:p>
          <a:endParaRPr lang="en-US"/>
        </a:p>
      </dgm:t>
    </dgm:pt>
    <dgm:pt modelId="{E3B69C2A-2C6A-42B9-8167-8F8AC2327D62}" type="pres">
      <dgm:prSet presAssocID="{B379B29A-8C85-4211-A8F7-9AEA72210873}" presName="Background" presStyleLbl="node1" presStyleIdx="0" presStyleCnt="1" custScaleX="99182" custLinFactNeighborX="208" custLinFactNeighborY="2324"/>
      <dgm:spPr/>
    </dgm:pt>
    <dgm:pt modelId="{410C4CAB-A13E-4862-B3EA-CACADDEE88B2}" type="pres">
      <dgm:prSet presAssocID="{B379B29A-8C85-4211-A8F7-9AEA72210873}" presName="Divider" presStyleLbl="callout" presStyleIdx="0" presStyleCnt="1"/>
      <dgm:spPr/>
    </dgm:pt>
    <dgm:pt modelId="{E7D6711D-80DD-4822-A9B8-D649A15C0C5A}" type="pres">
      <dgm:prSet presAssocID="{B379B29A-8C85-4211-A8F7-9AEA72210873}" presName="ChildText1" presStyleLbl="revTx" presStyleIdx="0" presStyleCnt="0" custScaleX="107729" custLinFactNeighborX="481" custLinFactNeighborY="-457">
        <dgm:presLayoutVars>
          <dgm:chMax val="0"/>
          <dgm:chPref val="0"/>
          <dgm:bulletEnabled val="1"/>
        </dgm:presLayoutVars>
      </dgm:prSet>
      <dgm:spPr/>
      <dgm:t>
        <a:bodyPr/>
        <a:lstStyle/>
        <a:p>
          <a:endParaRPr lang="en-US"/>
        </a:p>
      </dgm:t>
    </dgm:pt>
    <dgm:pt modelId="{98C53E39-46A4-4BD7-A0E4-D45EECEB3BC5}" type="pres">
      <dgm:prSet presAssocID="{B379B29A-8C85-4211-A8F7-9AEA72210873}" presName="ChildText2" presStyleLbl="revTx" presStyleIdx="0" presStyleCnt="0">
        <dgm:presLayoutVars>
          <dgm:chMax val="0"/>
          <dgm:chPref val="0"/>
          <dgm:bulletEnabled val="1"/>
        </dgm:presLayoutVars>
      </dgm:prSet>
      <dgm:spPr/>
      <dgm:t>
        <a:bodyPr/>
        <a:lstStyle/>
        <a:p>
          <a:endParaRPr lang="en-US"/>
        </a:p>
      </dgm:t>
    </dgm:pt>
    <dgm:pt modelId="{F454CA8B-E0AD-4E3A-9217-5F5E8AA21DCF}" type="pres">
      <dgm:prSet presAssocID="{B379B29A-8C85-4211-A8F7-9AEA72210873}" presName="ParentText1" presStyleLbl="revTx" presStyleIdx="0" presStyleCnt="0">
        <dgm:presLayoutVars>
          <dgm:chMax val="1"/>
          <dgm:chPref val="1"/>
        </dgm:presLayoutVars>
      </dgm:prSet>
      <dgm:spPr/>
      <dgm:t>
        <a:bodyPr/>
        <a:lstStyle/>
        <a:p>
          <a:endParaRPr lang="en-US"/>
        </a:p>
      </dgm:t>
    </dgm:pt>
    <dgm:pt modelId="{66029952-DC64-46C3-9C4F-F2159CDF03A5}" type="pres">
      <dgm:prSet presAssocID="{B379B29A-8C85-4211-A8F7-9AEA72210873}" presName="ParentShape1" presStyleLbl="alignImgPlace1" presStyleIdx="0" presStyleCnt="2" custLinFactNeighborY="5049">
        <dgm:presLayoutVars/>
      </dgm:prSet>
      <dgm:spPr/>
      <dgm:t>
        <a:bodyPr/>
        <a:lstStyle/>
        <a:p>
          <a:endParaRPr lang="en-US"/>
        </a:p>
      </dgm:t>
    </dgm:pt>
    <dgm:pt modelId="{1335FC98-1288-4D2F-B8B8-BEF7E2D32B6B}" type="pres">
      <dgm:prSet presAssocID="{B379B29A-8C85-4211-A8F7-9AEA72210873}" presName="ParentText2" presStyleLbl="revTx" presStyleIdx="0" presStyleCnt="0">
        <dgm:presLayoutVars>
          <dgm:chMax val="1"/>
          <dgm:chPref val="1"/>
        </dgm:presLayoutVars>
      </dgm:prSet>
      <dgm:spPr/>
      <dgm:t>
        <a:bodyPr/>
        <a:lstStyle/>
        <a:p>
          <a:endParaRPr lang="en-US"/>
        </a:p>
      </dgm:t>
    </dgm:pt>
    <dgm:pt modelId="{414F7FBE-161A-4BE8-96B3-893D75F3D964}" type="pres">
      <dgm:prSet presAssocID="{B379B29A-8C85-4211-A8F7-9AEA72210873}" presName="ParentShape2" presStyleLbl="alignImgPlace1" presStyleIdx="1" presStyleCnt="2" custLinFactNeighborX="0" custLinFactNeighborY="-356">
        <dgm:presLayoutVars/>
      </dgm:prSet>
      <dgm:spPr/>
      <dgm:t>
        <a:bodyPr/>
        <a:lstStyle/>
        <a:p>
          <a:endParaRPr lang="en-US"/>
        </a:p>
      </dgm:t>
    </dgm:pt>
  </dgm:ptLst>
  <dgm:cxnLst>
    <dgm:cxn modelId="{4C0987C5-163F-4FFF-A9C2-4483650AFC01}" type="presOf" srcId="{F76E4DB2-9966-454B-81CC-844541E751E7}" destId="{66029952-DC64-46C3-9C4F-F2159CDF03A5}" srcOrd="1" destOrd="0" presId="urn:microsoft.com/office/officeart/2009/3/layout/OpposingIdeas"/>
    <dgm:cxn modelId="{CD9BD6A0-67DA-4AB8-B576-0AE866FBFD94}" type="presOf" srcId="{ADA88BCE-A974-41EC-9491-FE8AE1AD1065}" destId="{E7D6711D-80DD-4822-A9B8-D649A15C0C5A}" srcOrd="0" destOrd="3" presId="urn:microsoft.com/office/officeart/2009/3/layout/OpposingIdeas"/>
    <dgm:cxn modelId="{8661EBFF-28F6-463B-8B31-9E9B570267FA}" type="presOf" srcId="{5970D96B-B191-466B-BD92-164227B2FEBE}" destId="{E7D6711D-80DD-4822-A9B8-D649A15C0C5A}" srcOrd="0" destOrd="2" presId="urn:microsoft.com/office/officeart/2009/3/layout/OpposingIdeas"/>
    <dgm:cxn modelId="{30F1959A-7FF9-452A-A91A-934C682C1EBC}" type="presOf" srcId="{F2D5010C-D549-4E7A-A48E-71E1DA528577}" destId="{E7D6711D-80DD-4822-A9B8-D649A15C0C5A}" srcOrd="0" destOrd="0" presId="urn:microsoft.com/office/officeart/2009/3/layout/OpposingIdeas"/>
    <dgm:cxn modelId="{DEFCDF94-7516-4D7B-9111-5C7829E956AE}" type="presOf" srcId="{C99A1B68-FF96-4F1D-A2CB-9596AD207B57}" destId="{98C53E39-46A4-4BD7-A0E4-D45EECEB3BC5}" srcOrd="0" destOrd="2" presId="urn:microsoft.com/office/officeart/2009/3/layout/OpposingIdeas"/>
    <dgm:cxn modelId="{4BF69810-8774-4D0B-A569-AE5EF01CC04F}" type="presOf" srcId="{F384A119-41A1-4B1E-92FB-9C10BBE77746}" destId="{98C53E39-46A4-4BD7-A0E4-D45EECEB3BC5}" srcOrd="0" destOrd="0" presId="urn:microsoft.com/office/officeart/2009/3/layout/OpposingIdeas"/>
    <dgm:cxn modelId="{06FE09DE-81F6-4F1D-9984-88401BC95CD2}" srcId="{F76E4DB2-9966-454B-81CC-844541E751E7}" destId="{5970D96B-B191-466B-BD92-164227B2FEBE}" srcOrd="2" destOrd="0" parTransId="{4DB84C6A-4691-415F-B1F3-76C5D9D78509}" sibTransId="{14E5B86C-C126-4E93-B7CC-08E33C738325}"/>
    <dgm:cxn modelId="{BCE61A85-81F8-442E-8519-A90A0AAF962A}" srcId="{B379B29A-8C85-4211-A8F7-9AEA72210873}" destId="{F76E4DB2-9966-454B-81CC-844541E751E7}" srcOrd="0" destOrd="0" parTransId="{C49DE673-4534-4AE3-8A64-A716AFD999C4}" sibTransId="{188D0B56-D2F0-45F7-9E0E-D35AF73643CD}"/>
    <dgm:cxn modelId="{DE94E596-2CC7-43A7-A389-CDF32A0DC7D9}" srcId="{F76E4DB2-9966-454B-81CC-844541E751E7}" destId="{F2D5010C-D549-4E7A-A48E-71E1DA528577}" srcOrd="0" destOrd="0" parTransId="{C466997C-D0E5-4D40-93CD-DF91773E20C0}" sibTransId="{A6648148-C164-4CCE-B38B-504741F2C63A}"/>
    <dgm:cxn modelId="{A0BEC294-4D29-4956-AEA6-D46F5A211958}" srcId="{4337EEC0-CEB5-43B3-B749-8860116A6BED}" destId="{F384A119-41A1-4B1E-92FB-9C10BBE77746}" srcOrd="0" destOrd="0" parTransId="{AFC6F9D7-68D5-437D-BB13-8EA3C803DF22}" sibTransId="{168BE27A-E449-41B4-9E43-4BDBA01EC996}"/>
    <dgm:cxn modelId="{C1DFD111-C134-46DA-A969-F307507BCFE1}" type="presOf" srcId="{7EC74234-44B9-4B8B-AE87-F601992586F7}" destId="{E7D6711D-80DD-4822-A9B8-D649A15C0C5A}" srcOrd="0" destOrd="1" presId="urn:microsoft.com/office/officeart/2009/3/layout/OpposingIdeas"/>
    <dgm:cxn modelId="{92E17E1B-E879-4062-9D3C-81071861929B}" srcId="{B379B29A-8C85-4211-A8F7-9AEA72210873}" destId="{4337EEC0-CEB5-43B3-B749-8860116A6BED}" srcOrd="1" destOrd="0" parTransId="{454816D5-C332-49B6-9E28-8A2FD68A74ED}" sibTransId="{D472E073-A6B2-4ADF-8EF7-3B1FEE76E6F5}"/>
    <dgm:cxn modelId="{2444A545-9B4B-45DB-B679-9D28B05BC1D7}" type="presOf" srcId="{4337EEC0-CEB5-43B3-B749-8860116A6BED}" destId="{414F7FBE-161A-4BE8-96B3-893D75F3D964}" srcOrd="1" destOrd="0" presId="urn:microsoft.com/office/officeart/2009/3/layout/OpposingIdeas"/>
    <dgm:cxn modelId="{DBA9762F-AA89-4876-BB2D-F196E9782EEF}" srcId="{F76E4DB2-9966-454B-81CC-844541E751E7}" destId="{ADA88BCE-A974-41EC-9491-FE8AE1AD1065}" srcOrd="3" destOrd="0" parTransId="{456FDD8B-A5E2-4AF6-A1F2-CBF34BB87A45}" sibTransId="{25939174-A55F-4F75-AFBA-38E3BED4A8CC}"/>
    <dgm:cxn modelId="{1D2511BA-7FEA-4C4B-8E87-89BF1CFB0725}" type="presOf" srcId="{2CFFB784-2880-4EA2-AEC9-AB447E77ACF4}" destId="{98C53E39-46A4-4BD7-A0E4-D45EECEB3BC5}" srcOrd="0" destOrd="1" presId="urn:microsoft.com/office/officeart/2009/3/layout/OpposingIdeas"/>
    <dgm:cxn modelId="{428DFA3C-C9D8-4A77-A510-E2DF7C3D192B}" type="presOf" srcId="{B379B29A-8C85-4211-A8F7-9AEA72210873}" destId="{DED01C0E-ED23-4778-9EF9-BF8D8D5FCB67}" srcOrd="0" destOrd="0" presId="urn:microsoft.com/office/officeart/2009/3/layout/OpposingIdeas"/>
    <dgm:cxn modelId="{72A9820E-2A32-462D-9C66-54905EBBD8D1}" srcId="{F76E4DB2-9966-454B-81CC-844541E751E7}" destId="{7EC74234-44B9-4B8B-AE87-F601992586F7}" srcOrd="1" destOrd="0" parTransId="{EADF2551-3278-4209-9586-BFDDF669CF4C}" sibTransId="{0A6F1CEA-C31C-4AAA-A3C7-D2C060DBE562}"/>
    <dgm:cxn modelId="{F5C03E92-75DA-42C3-A7AC-6C54FC226EBB}" srcId="{4337EEC0-CEB5-43B3-B749-8860116A6BED}" destId="{2CFFB784-2880-4EA2-AEC9-AB447E77ACF4}" srcOrd="1" destOrd="0" parTransId="{E0B3A60C-ACAF-41DC-A196-BC5CDF7BCBDC}" sibTransId="{E2B1838C-2B8B-4FEF-843F-D379E82B3B41}"/>
    <dgm:cxn modelId="{14A1943D-89BE-40E8-8424-D33F2F9C8E44}" srcId="{4337EEC0-CEB5-43B3-B749-8860116A6BED}" destId="{C99A1B68-FF96-4F1D-A2CB-9596AD207B57}" srcOrd="2" destOrd="0" parTransId="{B3E7B076-6B09-498C-8C3A-74B145DFD750}" sibTransId="{022E2220-832A-497A-BFD4-EEC7A5FDBA8C}"/>
    <dgm:cxn modelId="{1710C6D4-B7AD-448B-AEB3-D6F0455CB6B2}" type="presOf" srcId="{4337EEC0-CEB5-43B3-B749-8860116A6BED}" destId="{1335FC98-1288-4D2F-B8B8-BEF7E2D32B6B}" srcOrd="0" destOrd="0" presId="urn:microsoft.com/office/officeart/2009/3/layout/OpposingIdeas"/>
    <dgm:cxn modelId="{AD7DB4FD-8B0A-4EC6-9C45-B09F427D2B16}" type="presOf" srcId="{F76E4DB2-9966-454B-81CC-844541E751E7}" destId="{F454CA8B-E0AD-4E3A-9217-5F5E8AA21DCF}" srcOrd="0" destOrd="0" presId="urn:microsoft.com/office/officeart/2009/3/layout/OpposingIdeas"/>
    <dgm:cxn modelId="{EC01755C-4BA9-46FE-BC3B-15F4C3FA8384}" type="presParOf" srcId="{DED01C0E-ED23-4778-9EF9-BF8D8D5FCB67}" destId="{E3B69C2A-2C6A-42B9-8167-8F8AC2327D62}" srcOrd="0" destOrd="0" presId="urn:microsoft.com/office/officeart/2009/3/layout/OpposingIdeas"/>
    <dgm:cxn modelId="{3335505F-8E7C-4EBE-A5C2-D3EE2E3C2552}" type="presParOf" srcId="{DED01C0E-ED23-4778-9EF9-BF8D8D5FCB67}" destId="{410C4CAB-A13E-4862-B3EA-CACADDEE88B2}" srcOrd="1" destOrd="0" presId="urn:microsoft.com/office/officeart/2009/3/layout/OpposingIdeas"/>
    <dgm:cxn modelId="{011B1150-A624-4912-B2C3-8799C2183E13}" type="presParOf" srcId="{DED01C0E-ED23-4778-9EF9-BF8D8D5FCB67}" destId="{E7D6711D-80DD-4822-A9B8-D649A15C0C5A}" srcOrd="2" destOrd="0" presId="urn:microsoft.com/office/officeart/2009/3/layout/OpposingIdeas"/>
    <dgm:cxn modelId="{9F81ED38-E4FD-4B48-AB6B-7912985EA1ED}" type="presParOf" srcId="{DED01C0E-ED23-4778-9EF9-BF8D8D5FCB67}" destId="{98C53E39-46A4-4BD7-A0E4-D45EECEB3BC5}" srcOrd="3" destOrd="0" presId="urn:microsoft.com/office/officeart/2009/3/layout/OpposingIdeas"/>
    <dgm:cxn modelId="{2E80A3AA-2722-4831-AA2F-C30EB217662D}" type="presParOf" srcId="{DED01C0E-ED23-4778-9EF9-BF8D8D5FCB67}" destId="{F454CA8B-E0AD-4E3A-9217-5F5E8AA21DCF}" srcOrd="4" destOrd="0" presId="urn:microsoft.com/office/officeart/2009/3/layout/OpposingIdeas"/>
    <dgm:cxn modelId="{CFD7018D-40D4-44C4-8F6A-5519DC3EECB0}" type="presParOf" srcId="{DED01C0E-ED23-4778-9EF9-BF8D8D5FCB67}" destId="{66029952-DC64-46C3-9C4F-F2159CDF03A5}" srcOrd="5" destOrd="0" presId="urn:microsoft.com/office/officeart/2009/3/layout/OpposingIdeas"/>
    <dgm:cxn modelId="{64F5527A-FCE2-4AA9-8B32-43062ABA27D1}" type="presParOf" srcId="{DED01C0E-ED23-4778-9EF9-BF8D8D5FCB67}" destId="{1335FC98-1288-4D2F-B8B8-BEF7E2D32B6B}" srcOrd="6" destOrd="0" presId="urn:microsoft.com/office/officeart/2009/3/layout/OpposingIdeas"/>
    <dgm:cxn modelId="{76549428-DF5D-4688-9A71-7C5CDE816CA9}" type="presParOf" srcId="{DED01C0E-ED23-4778-9EF9-BF8D8D5FCB67}" destId="{414F7FBE-161A-4BE8-96B3-893D75F3D964}"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C6681A-A75C-4467-BCB4-B7190A003B5E}" type="doc">
      <dgm:prSet loTypeId="urn:microsoft.com/office/officeart/2005/8/layout/chevron1" loCatId="process" qsTypeId="urn:microsoft.com/office/officeart/2005/8/quickstyle/simple1" qsCatId="simple" csTypeId="urn:microsoft.com/office/officeart/2005/8/colors/accent2_3" csCatId="accent2" phldr="1"/>
      <dgm:spPr/>
    </dgm:pt>
    <dgm:pt modelId="{CB92160D-5CE7-4B34-A04B-5C2FEFC81C1A}">
      <dgm:prSet phldrT="[Text]" custT="1"/>
      <dgm:spPr>
        <a:xfrm>
          <a:off x="1990" y="1893577"/>
          <a:ext cx="1771612" cy="708645"/>
        </a:xfrm>
      </dgm:spPr>
      <dgm:t>
        <a:bodyPr/>
        <a:lstStyle/>
        <a:p>
          <a:r>
            <a:rPr lang="en-US" sz="1800" b="1" dirty="0" smtClean="0">
              <a:latin typeface="Calibri" panose="020F0502020204030204" pitchFamily="34" charset="0"/>
              <a:ea typeface="+mn-ea"/>
              <a:cs typeface="Calibri" panose="020F0502020204030204" pitchFamily="34" charset="0"/>
            </a:rPr>
            <a:t>Lung</a:t>
          </a:r>
          <a:endParaRPr lang="en-US" sz="1800" b="1" dirty="0">
            <a:latin typeface="Calibri" panose="020F0502020204030204" pitchFamily="34" charset="0"/>
            <a:ea typeface="+mn-ea"/>
            <a:cs typeface="Calibri" panose="020F0502020204030204" pitchFamily="34" charset="0"/>
          </a:endParaRPr>
        </a:p>
      </dgm:t>
    </dgm:pt>
    <dgm:pt modelId="{96B3CAA3-565A-4F40-AB23-29D48C9046ED}" type="parTrans" cxnId="{4C50B0C9-D6E0-423F-9043-E0F185767056}">
      <dgm:prSet/>
      <dgm:spPr/>
      <dgm:t>
        <a:bodyPr/>
        <a:lstStyle/>
        <a:p>
          <a:endParaRPr lang="en-US" sz="1800" b="0">
            <a:latin typeface="Calibri" panose="020F0502020204030204" pitchFamily="34" charset="0"/>
            <a:cs typeface="Calibri" panose="020F0502020204030204" pitchFamily="34" charset="0"/>
          </a:endParaRPr>
        </a:p>
      </dgm:t>
    </dgm:pt>
    <dgm:pt modelId="{C4980E99-8B42-4EF1-B40A-38FF97F19FCA}" type="sibTrans" cxnId="{4C50B0C9-D6E0-423F-9043-E0F185767056}">
      <dgm:prSet/>
      <dgm:spPr/>
      <dgm:t>
        <a:bodyPr/>
        <a:lstStyle/>
        <a:p>
          <a:endParaRPr lang="en-US" sz="1800" b="0">
            <a:latin typeface="Calibri" panose="020F0502020204030204" pitchFamily="34" charset="0"/>
            <a:cs typeface="Calibri" panose="020F0502020204030204" pitchFamily="34" charset="0"/>
          </a:endParaRPr>
        </a:p>
      </dgm:t>
    </dgm:pt>
    <dgm:pt modelId="{5F9045F4-5733-404C-8123-614B033F9A42}">
      <dgm:prSet phldrT="[Text]" custT="1"/>
      <dgm:spPr>
        <a:xfrm>
          <a:off x="1596442" y="1893577"/>
          <a:ext cx="1771612" cy="708645"/>
        </a:xfrm>
      </dgm:spPr>
      <dgm:t>
        <a:bodyPr/>
        <a:lstStyle/>
        <a:p>
          <a:r>
            <a:rPr lang="en-US" sz="1800" b="1" dirty="0" smtClean="0">
              <a:latin typeface="Calibri" panose="020F0502020204030204" pitchFamily="34" charset="0"/>
              <a:ea typeface="+mn-ea"/>
              <a:cs typeface="Calibri" panose="020F0502020204030204" pitchFamily="34" charset="0"/>
            </a:rPr>
            <a:t>Heart</a:t>
          </a:r>
          <a:endParaRPr lang="en-US" sz="1800" b="1" dirty="0">
            <a:latin typeface="Calibri" panose="020F0502020204030204" pitchFamily="34" charset="0"/>
            <a:ea typeface="+mn-ea"/>
            <a:cs typeface="Calibri" panose="020F0502020204030204" pitchFamily="34" charset="0"/>
          </a:endParaRPr>
        </a:p>
      </dgm:t>
    </dgm:pt>
    <dgm:pt modelId="{4582A341-67AD-4458-A967-D828684F576F}" type="parTrans" cxnId="{8CA34581-478C-44BF-9270-166D9B324EC1}">
      <dgm:prSet/>
      <dgm:spPr/>
      <dgm:t>
        <a:bodyPr/>
        <a:lstStyle/>
        <a:p>
          <a:endParaRPr lang="en-US" sz="1800" b="0">
            <a:latin typeface="Calibri" panose="020F0502020204030204" pitchFamily="34" charset="0"/>
            <a:cs typeface="Calibri" panose="020F0502020204030204" pitchFamily="34" charset="0"/>
          </a:endParaRPr>
        </a:p>
      </dgm:t>
    </dgm:pt>
    <dgm:pt modelId="{99066E77-D416-4BD2-89FF-6745764C5420}" type="sibTrans" cxnId="{8CA34581-478C-44BF-9270-166D9B324EC1}">
      <dgm:prSet/>
      <dgm:spPr/>
      <dgm:t>
        <a:bodyPr/>
        <a:lstStyle/>
        <a:p>
          <a:endParaRPr lang="en-US" sz="1800" b="0">
            <a:latin typeface="Calibri" panose="020F0502020204030204" pitchFamily="34" charset="0"/>
            <a:cs typeface="Calibri" panose="020F0502020204030204" pitchFamily="34" charset="0"/>
          </a:endParaRPr>
        </a:p>
      </dgm:t>
    </dgm:pt>
    <dgm:pt modelId="{E972AC65-C337-4A64-AB8C-8E6AE265BBDB}">
      <dgm:prSet phldrT="[Text]" custT="1"/>
      <dgm:spPr>
        <a:xfrm>
          <a:off x="4785345" y="1893577"/>
          <a:ext cx="1771612" cy="708645"/>
        </a:xfrm>
      </dgm:spPr>
      <dgm:t>
        <a:bodyPr/>
        <a:lstStyle/>
        <a:p>
          <a:pPr>
            <a:spcAft>
              <a:spcPts val="0"/>
            </a:spcAft>
          </a:pPr>
          <a:r>
            <a:rPr lang="en-US" sz="1800" b="1" dirty="0" smtClean="0">
              <a:latin typeface="Calibri" panose="020F0502020204030204" pitchFamily="34" charset="0"/>
              <a:ea typeface="+mn-ea"/>
              <a:cs typeface="Calibri" panose="020F0502020204030204" pitchFamily="34" charset="0"/>
            </a:rPr>
            <a:t>Pancreas</a:t>
          </a:r>
          <a:endParaRPr lang="en-US" sz="1800" b="1" dirty="0">
            <a:latin typeface="Calibri" panose="020F0502020204030204" pitchFamily="34" charset="0"/>
            <a:ea typeface="+mn-ea"/>
            <a:cs typeface="Calibri" panose="020F0502020204030204" pitchFamily="34" charset="0"/>
          </a:endParaRPr>
        </a:p>
      </dgm:t>
    </dgm:pt>
    <dgm:pt modelId="{69F3B054-9DCA-4BD5-B7AE-99642362C1B3}" type="parTrans" cxnId="{3139DFA7-5D34-45B0-8EEE-D04456CC28B4}">
      <dgm:prSet/>
      <dgm:spPr/>
      <dgm:t>
        <a:bodyPr/>
        <a:lstStyle/>
        <a:p>
          <a:endParaRPr lang="en-US" sz="1800" b="0">
            <a:latin typeface="Calibri" panose="020F0502020204030204" pitchFamily="34" charset="0"/>
            <a:cs typeface="Calibri" panose="020F0502020204030204" pitchFamily="34" charset="0"/>
          </a:endParaRPr>
        </a:p>
      </dgm:t>
    </dgm:pt>
    <dgm:pt modelId="{E536F9B7-3F7A-4F67-8EA0-147055769ABB}" type="sibTrans" cxnId="{3139DFA7-5D34-45B0-8EEE-D04456CC28B4}">
      <dgm:prSet/>
      <dgm:spPr/>
      <dgm:t>
        <a:bodyPr/>
        <a:lstStyle/>
        <a:p>
          <a:endParaRPr lang="en-US" sz="1800" b="0">
            <a:latin typeface="Calibri" panose="020F0502020204030204" pitchFamily="34" charset="0"/>
            <a:cs typeface="Calibri" panose="020F0502020204030204" pitchFamily="34" charset="0"/>
          </a:endParaRPr>
        </a:p>
      </dgm:t>
    </dgm:pt>
    <dgm:pt modelId="{9DDAFBF9-4D71-4828-B61B-2EF37FFAE71C}">
      <dgm:prSet phldrT="[Text]" custT="1"/>
      <dgm:spPr>
        <a:xfrm>
          <a:off x="6379796" y="1893577"/>
          <a:ext cx="1771612" cy="708645"/>
        </a:xfrm>
      </dgm:spPr>
      <dgm:t>
        <a:bodyPr/>
        <a:lstStyle/>
        <a:p>
          <a:r>
            <a:rPr lang="en-US" sz="1800" b="1" dirty="0" smtClean="0">
              <a:latin typeface="Calibri" panose="020F0502020204030204" pitchFamily="34" charset="0"/>
              <a:ea typeface="+mn-ea"/>
              <a:cs typeface="Calibri" panose="020F0502020204030204" pitchFamily="34" charset="0"/>
            </a:rPr>
            <a:t>Liver</a:t>
          </a:r>
          <a:endParaRPr lang="en-US" sz="1800" b="1" dirty="0">
            <a:latin typeface="Calibri" panose="020F0502020204030204" pitchFamily="34" charset="0"/>
            <a:ea typeface="+mn-ea"/>
            <a:cs typeface="Calibri" panose="020F0502020204030204" pitchFamily="34" charset="0"/>
          </a:endParaRPr>
        </a:p>
      </dgm:t>
    </dgm:pt>
    <dgm:pt modelId="{B16D052F-F231-4354-829C-C6B2D89D026E}" type="parTrans" cxnId="{4ACCDEAD-BCCD-4844-B72B-7C3170B8B4C2}">
      <dgm:prSet/>
      <dgm:spPr/>
      <dgm:t>
        <a:bodyPr/>
        <a:lstStyle/>
        <a:p>
          <a:endParaRPr lang="en-US" sz="1800" b="0">
            <a:latin typeface="Calibri" panose="020F0502020204030204" pitchFamily="34" charset="0"/>
            <a:cs typeface="Calibri" panose="020F0502020204030204" pitchFamily="34" charset="0"/>
          </a:endParaRPr>
        </a:p>
      </dgm:t>
    </dgm:pt>
    <dgm:pt modelId="{83C6C422-7DF9-4939-9214-532F7C6DF118}" type="sibTrans" cxnId="{4ACCDEAD-BCCD-4844-B72B-7C3170B8B4C2}">
      <dgm:prSet/>
      <dgm:spPr/>
      <dgm:t>
        <a:bodyPr/>
        <a:lstStyle/>
        <a:p>
          <a:endParaRPr lang="en-US" sz="1800" b="0">
            <a:latin typeface="Calibri" panose="020F0502020204030204" pitchFamily="34" charset="0"/>
            <a:cs typeface="Calibri" panose="020F0502020204030204" pitchFamily="34" charset="0"/>
          </a:endParaRPr>
        </a:p>
      </dgm:t>
    </dgm:pt>
    <dgm:pt modelId="{575CB2BC-BECA-4B94-AB07-85B898ABF1E7}">
      <dgm:prSet phldrT="[Text]" custT="1"/>
      <dgm:spPr>
        <a:xfrm>
          <a:off x="1990" y="1893577"/>
          <a:ext cx="1771612" cy="708645"/>
        </a:xfrm>
      </dgm:spPr>
      <dgm:t>
        <a:bodyPr/>
        <a:lstStyle/>
        <a:p>
          <a:pPr>
            <a:spcAft>
              <a:spcPts val="0"/>
            </a:spcAft>
          </a:pPr>
          <a:r>
            <a:rPr lang="en-US" sz="1800" b="1" dirty="0" smtClean="0">
              <a:latin typeface="Calibri" panose="020F0502020204030204" pitchFamily="34" charset="0"/>
              <a:ea typeface="+mn-ea"/>
              <a:cs typeface="Calibri" panose="020F0502020204030204" pitchFamily="34" charset="0"/>
            </a:rPr>
            <a:t>Small Bowel</a:t>
          </a:r>
          <a:endParaRPr lang="en-US" sz="1800" b="1" dirty="0">
            <a:latin typeface="Calibri" panose="020F0502020204030204" pitchFamily="34" charset="0"/>
            <a:ea typeface="+mn-ea"/>
            <a:cs typeface="Calibri" panose="020F0502020204030204" pitchFamily="34" charset="0"/>
          </a:endParaRPr>
        </a:p>
      </dgm:t>
    </dgm:pt>
    <dgm:pt modelId="{650E4E63-7157-4EE6-AA33-6102053C3F14}" type="parTrans" cxnId="{85E771E3-47C6-47C4-B822-65CC4949A118}">
      <dgm:prSet/>
      <dgm:spPr/>
      <dgm:t>
        <a:bodyPr/>
        <a:lstStyle/>
        <a:p>
          <a:endParaRPr lang="en-US" sz="1800" b="0">
            <a:latin typeface="Calibri" panose="020F0502020204030204" pitchFamily="34" charset="0"/>
            <a:cs typeface="Calibri" panose="020F0502020204030204" pitchFamily="34" charset="0"/>
          </a:endParaRPr>
        </a:p>
      </dgm:t>
    </dgm:pt>
    <dgm:pt modelId="{264F9F5D-0A6F-4ECA-9EF3-07BF68289FB5}" type="sibTrans" cxnId="{85E771E3-47C6-47C4-B822-65CC4949A118}">
      <dgm:prSet/>
      <dgm:spPr/>
      <dgm:t>
        <a:bodyPr/>
        <a:lstStyle/>
        <a:p>
          <a:endParaRPr lang="en-US" sz="1800" b="0">
            <a:latin typeface="Calibri" panose="020F0502020204030204" pitchFamily="34" charset="0"/>
            <a:cs typeface="Calibri" panose="020F0502020204030204" pitchFamily="34" charset="0"/>
          </a:endParaRPr>
        </a:p>
      </dgm:t>
    </dgm:pt>
    <dgm:pt modelId="{3EA32359-6DC9-468B-ABBF-A5639C68B1FA}">
      <dgm:prSet phldrT="[Text]" custT="1"/>
      <dgm:spPr>
        <a:xfrm>
          <a:off x="4785345" y="1893577"/>
          <a:ext cx="1771612" cy="708645"/>
        </a:xfrm>
      </dgm:spPr>
      <dgm:t>
        <a:bodyPr/>
        <a:lstStyle/>
        <a:p>
          <a:pPr>
            <a:spcAft>
              <a:spcPts val="0"/>
            </a:spcAft>
          </a:pPr>
          <a:r>
            <a:rPr lang="en-US" sz="1800" b="1" dirty="0" smtClean="0">
              <a:latin typeface="Calibri" panose="020F0502020204030204" pitchFamily="34" charset="0"/>
              <a:ea typeface="+mn-ea"/>
              <a:cs typeface="Calibri" panose="020F0502020204030204" pitchFamily="34" charset="0"/>
            </a:rPr>
            <a:t>Kidney</a:t>
          </a:r>
          <a:endParaRPr lang="en-US" sz="1800" b="1" dirty="0">
            <a:latin typeface="Calibri" panose="020F0502020204030204" pitchFamily="34" charset="0"/>
            <a:ea typeface="+mn-ea"/>
            <a:cs typeface="Calibri" panose="020F0502020204030204" pitchFamily="34" charset="0"/>
          </a:endParaRPr>
        </a:p>
      </dgm:t>
    </dgm:pt>
    <dgm:pt modelId="{000E949C-E983-4DA7-927B-28996999B6D3}" type="parTrans" cxnId="{69B00D49-3BAC-4049-9A8A-FEF7F4C7D7CC}">
      <dgm:prSet/>
      <dgm:spPr/>
      <dgm:t>
        <a:bodyPr/>
        <a:lstStyle/>
        <a:p>
          <a:endParaRPr lang="en-US" sz="1800">
            <a:latin typeface="Calibri" panose="020F0502020204030204" pitchFamily="34" charset="0"/>
            <a:cs typeface="Calibri" panose="020F0502020204030204" pitchFamily="34" charset="0"/>
          </a:endParaRPr>
        </a:p>
      </dgm:t>
    </dgm:pt>
    <dgm:pt modelId="{861432C2-D26A-457C-82F2-C7847E3922E1}" type="sibTrans" cxnId="{69B00D49-3BAC-4049-9A8A-FEF7F4C7D7CC}">
      <dgm:prSet/>
      <dgm:spPr/>
      <dgm:t>
        <a:bodyPr/>
        <a:lstStyle/>
        <a:p>
          <a:endParaRPr lang="en-US" sz="1800">
            <a:latin typeface="Calibri" panose="020F0502020204030204" pitchFamily="34" charset="0"/>
            <a:cs typeface="Calibri" panose="020F0502020204030204" pitchFamily="34" charset="0"/>
          </a:endParaRPr>
        </a:p>
      </dgm:t>
    </dgm:pt>
    <dgm:pt modelId="{D44DF220-B7B2-4E87-AF8C-186F5B5BF694}" type="pres">
      <dgm:prSet presAssocID="{CAC6681A-A75C-4467-BCB4-B7190A003B5E}" presName="Name0" presStyleCnt="0">
        <dgm:presLayoutVars>
          <dgm:dir/>
          <dgm:animLvl val="lvl"/>
          <dgm:resizeHandles val="exact"/>
        </dgm:presLayoutVars>
      </dgm:prSet>
      <dgm:spPr/>
    </dgm:pt>
    <dgm:pt modelId="{4FE6FB13-F191-493D-929D-30BC9A14F222}" type="pres">
      <dgm:prSet presAssocID="{575CB2BC-BECA-4B94-AB07-85B898ABF1E7}" presName="parTxOnly" presStyleLbl="node1" presStyleIdx="0" presStyleCnt="6">
        <dgm:presLayoutVars>
          <dgm:chMax val="0"/>
          <dgm:chPref val="0"/>
          <dgm:bulletEnabled val="1"/>
        </dgm:presLayoutVars>
      </dgm:prSet>
      <dgm:spPr>
        <a:prstGeom prst="chevron">
          <a:avLst/>
        </a:prstGeom>
      </dgm:spPr>
      <dgm:t>
        <a:bodyPr/>
        <a:lstStyle/>
        <a:p>
          <a:endParaRPr lang="en-US"/>
        </a:p>
      </dgm:t>
    </dgm:pt>
    <dgm:pt modelId="{13748AA2-4FBA-431A-B8D0-75AA25E3255D}" type="pres">
      <dgm:prSet presAssocID="{264F9F5D-0A6F-4ECA-9EF3-07BF68289FB5}" presName="parTxOnlySpace" presStyleCnt="0"/>
      <dgm:spPr/>
    </dgm:pt>
    <dgm:pt modelId="{832745E0-6880-4CCA-8C73-EDE081AAE807}" type="pres">
      <dgm:prSet presAssocID="{CB92160D-5CE7-4B34-A04B-5C2FEFC81C1A}" presName="parTxOnly" presStyleLbl="node1" presStyleIdx="1" presStyleCnt="6" custScaleX="81057">
        <dgm:presLayoutVars>
          <dgm:chMax val="0"/>
          <dgm:chPref val="0"/>
          <dgm:bulletEnabled val="1"/>
        </dgm:presLayoutVars>
      </dgm:prSet>
      <dgm:spPr>
        <a:prstGeom prst="chevron">
          <a:avLst/>
        </a:prstGeom>
      </dgm:spPr>
      <dgm:t>
        <a:bodyPr/>
        <a:lstStyle/>
        <a:p>
          <a:endParaRPr lang="en-US"/>
        </a:p>
      </dgm:t>
    </dgm:pt>
    <dgm:pt modelId="{C90FF08E-768F-4500-B401-04E51D37C1F7}" type="pres">
      <dgm:prSet presAssocID="{C4980E99-8B42-4EF1-B40A-38FF97F19FCA}" presName="parTxOnlySpace" presStyleCnt="0"/>
      <dgm:spPr/>
    </dgm:pt>
    <dgm:pt modelId="{A5A6B801-6F18-4E27-B79F-02405CB79C08}" type="pres">
      <dgm:prSet presAssocID="{5F9045F4-5733-404C-8123-614B033F9A42}" presName="parTxOnly" presStyleLbl="node1" presStyleIdx="2" presStyleCnt="6" custScaleX="96131">
        <dgm:presLayoutVars>
          <dgm:chMax val="0"/>
          <dgm:chPref val="0"/>
          <dgm:bulletEnabled val="1"/>
        </dgm:presLayoutVars>
      </dgm:prSet>
      <dgm:spPr>
        <a:prstGeom prst="chevron">
          <a:avLst/>
        </a:prstGeom>
      </dgm:spPr>
      <dgm:t>
        <a:bodyPr/>
        <a:lstStyle/>
        <a:p>
          <a:endParaRPr lang="en-US"/>
        </a:p>
      </dgm:t>
    </dgm:pt>
    <dgm:pt modelId="{DE1D4EC9-CDE1-4BFC-8E2C-38F506925D19}" type="pres">
      <dgm:prSet presAssocID="{99066E77-D416-4BD2-89FF-6745764C5420}" presName="parTxOnlySpace" presStyleCnt="0"/>
      <dgm:spPr/>
    </dgm:pt>
    <dgm:pt modelId="{F85224F0-C628-40E9-8B9E-F4A8C37AF1A7}" type="pres">
      <dgm:prSet presAssocID="{E972AC65-C337-4A64-AB8C-8E6AE265BBDB}" presName="parTxOnly" presStyleLbl="node1" presStyleIdx="3" presStyleCnt="6" custScaleX="121839">
        <dgm:presLayoutVars>
          <dgm:chMax val="0"/>
          <dgm:chPref val="0"/>
          <dgm:bulletEnabled val="1"/>
        </dgm:presLayoutVars>
      </dgm:prSet>
      <dgm:spPr>
        <a:prstGeom prst="chevron">
          <a:avLst/>
        </a:prstGeom>
      </dgm:spPr>
      <dgm:t>
        <a:bodyPr/>
        <a:lstStyle/>
        <a:p>
          <a:endParaRPr lang="en-US"/>
        </a:p>
      </dgm:t>
    </dgm:pt>
    <dgm:pt modelId="{88651F12-1AAF-4065-B7C5-6919142E68AB}" type="pres">
      <dgm:prSet presAssocID="{E536F9B7-3F7A-4F67-8EA0-147055769ABB}" presName="parTxOnlySpace" presStyleCnt="0"/>
      <dgm:spPr/>
    </dgm:pt>
    <dgm:pt modelId="{E518D2BD-8A84-451F-91AB-19C6ADE0D8BA}" type="pres">
      <dgm:prSet presAssocID="{3EA32359-6DC9-468B-ABBF-A5639C68B1FA}" presName="parTxOnly" presStyleLbl="node1" presStyleIdx="4" presStyleCnt="6">
        <dgm:presLayoutVars>
          <dgm:chMax val="0"/>
          <dgm:chPref val="0"/>
          <dgm:bulletEnabled val="1"/>
        </dgm:presLayoutVars>
      </dgm:prSet>
      <dgm:spPr/>
      <dgm:t>
        <a:bodyPr/>
        <a:lstStyle/>
        <a:p>
          <a:endParaRPr lang="en-US"/>
        </a:p>
      </dgm:t>
    </dgm:pt>
    <dgm:pt modelId="{4D14BBE5-8E17-4AC2-BB0F-24EC597E4F6A}" type="pres">
      <dgm:prSet presAssocID="{861432C2-D26A-457C-82F2-C7847E3922E1}" presName="parTxOnlySpace" presStyleCnt="0"/>
      <dgm:spPr/>
    </dgm:pt>
    <dgm:pt modelId="{E445ED53-CEF4-48EF-8B5E-35A2EA86CF30}" type="pres">
      <dgm:prSet presAssocID="{9DDAFBF9-4D71-4828-B61B-2EF37FFAE71C}" presName="parTxOnly" presStyleLbl="node1" presStyleIdx="5" presStyleCnt="6">
        <dgm:presLayoutVars>
          <dgm:chMax val="0"/>
          <dgm:chPref val="0"/>
          <dgm:bulletEnabled val="1"/>
        </dgm:presLayoutVars>
      </dgm:prSet>
      <dgm:spPr>
        <a:prstGeom prst="chevron">
          <a:avLst/>
        </a:prstGeom>
      </dgm:spPr>
      <dgm:t>
        <a:bodyPr/>
        <a:lstStyle/>
        <a:p>
          <a:endParaRPr lang="en-US"/>
        </a:p>
      </dgm:t>
    </dgm:pt>
  </dgm:ptLst>
  <dgm:cxnLst>
    <dgm:cxn modelId="{8289A3D8-CD28-41EA-9067-FCCE8BE83842}" type="presOf" srcId="{E972AC65-C337-4A64-AB8C-8E6AE265BBDB}" destId="{F85224F0-C628-40E9-8B9E-F4A8C37AF1A7}" srcOrd="0" destOrd="0" presId="urn:microsoft.com/office/officeart/2005/8/layout/chevron1"/>
    <dgm:cxn modelId="{572947D5-37C4-43CD-860A-D7E88B3E7B46}" type="presOf" srcId="{575CB2BC-BECA-4B94-AB07-85B898ABF1E7}" destId="{4FE6FB13-F191-493D-929D-30BC9A14F222}" srcOrd="0" destOrd="0" presId="urn:microsoft.com/office/officeart/2005/8/layout/chevron1"/>
    <dgm:cxn modelId="{9723C038-BBC6-4DFA-9AC4-3363AD3F5EBC}" type="presOf" srcId="{CB92160D-5CE7-4B34-A04B-5C2FEFC81C1A}" destId="{832745E0-6880-4CCA-8C73-EDE081AAE807}" srcOrd="0" destOrd="0" presId="urn:microsoft.com/office/officeart/2005/8/layout/chevron1"/>
    <dgm:cxn modelId="{9889224C-D045-4D37-B604-14AFE05F1686}" type="presOf" srcId="{9DDAFBF9-4D71-4828-B61B-2EF37FFAE71C}" destId="{E445ED53-CEF4-48EF-8B5E-35A2EA86CF30}" srcOrd="0" destOrd="0" presId="urn:microsoft.com/office/officeart/2005/8/layout/chevron1"/>
    <dgm:cxn modelId="{5387A8BC-C5BA-4644-9713-24C964F858B6}" type="presOf" srcId="{5F9045F4-5733-404C-8123-614B033F9A42}" destId="{A5A6B801-6F18-4E27-B79F-02405CB79C08}" srcOrd="0" destOrd="0" presId="urn:microsoft.com/office/officeart/2005/8/layout/chevron1"/>
    <dgm:cxn modelId="{3139DFA7-5D34-45B0-8EEE-D04456CC28B4}" srcId="{CAC6681A-A75C-4467-BCB4-B7190A003B5E}" destId="{E972AC65-C337-4A64-AB8C-8E6AE265BBDB}" srcOrd="3" destOrd="0" parTransId="{69F3B054-9DCA-4BD5-B7AE-99642362C1B3}" sibTransId="{E536F9B7-3F7A-4F67-8EA0-147055769ABB}"/>
    <dgm:cxn modelId="{DE75A4F8-2FC5-41E1-A256-5FD09A3137FD}" type="presOf" srcId="{CAC6681A-A75C-4467-BCB4-B7190A003B5E}" destId="{D44DF220-B7B2-4E87-AF8C-186F5B5BF694}" srcOrd="0" destOrd="0" presId="urn:microsoft.com/office/officeart/2005/8/layout/chevron1"/>
    <dgm:cxn modelId="{85E771E3-47C6-47C4-B822-65CC4949A118}" srcId="{CAC6681A-A75C-4467-BCB4-B7190A003B5E}" destId="{575CB2BC-BECA-4B94-AB07-85B898ABF1E7}" srcOrd="0" destOrd="0" parTransId="{650E4E63-7157-4EE6-AA33-6102053C3F14}" sibTransId="{264F9F5D-0A6F-4ECA-9EF3-07BF68289FB5}"/>
    <dgm:cxn modelId="{4C50B0C9-D6E0-423F-9043-E0F185767056}" srcId="{CAC6681A-A75C-4467-BCB4-B7190A003B5E}" destId="{CB92160D-5CE7-4B34-A04B-5C2FEFC81C1A}" srcOrd="1" destOrd="0" parTransId="{96B3CAA3-565A-4F40-AB23-29D48C9046ED}" sibTransId="{C4980E99-8B42-4EF1-B40A-38FF97F19FCA}"/>
    <dgm:cxn modelId="{C7B0031B-D320-4C31-A25A-5678ABB43506}" type="presOf" srcId="{3EA32359-6DC9-468B-ABBF-A5639C68B1FA}" destId="{E518D2BD-8A84-451F-91AB-19C6ADE0D8BA}" srcOrd="0" destOrd="0" presId="urn:microsoft.com/office/officeart/2005/8/layout/chevron1"/>
    <dgm:cxn modelId="{4ACCDEAD-BCCD-4844-B72B-7C3170B8B4C2}" srcId="{CAC6681A-A75C-4467-BCB4-B7190A003B5E}" destId="{9DDAFBF9-4D71-4828-B61B-2EF37FFAE71C}" srcOrd="5" destOrd="0" parTransId="{B16D052F-F231-4354-829C-C6B2D89D026E}" sibTransId="{83C6C422-7DF9-4939-9214-532F7C6DF118}"/>
    <dgm:cxn modelId="{8CA34581-478C-44BF-9270-166D9B324EC1}" srcId="{CAC6681A-A75C-4467-BCB4-B7190A003B5E}" destId="{5F9045F4-5733-404C-8123-614B033F9A42}" srcOrd="2" destOrd="0" parTransId="{4582A341-67AD-4458-A967-D828684F576F}" sibTransId="{99066E77-D416-4BD2-89FF-6745764C5420}"/>
    <dgm:cxn modelId="{69B00D49-3BAC-4049-9A8A-FEF7F4C7D7CC}" srcId="{CAC6681A-A75C-4467-BCB4-B7190A003B5E}" destId="{3EA32359-6DC9-468B-ABBF-A5639C68B1FA}" srcOrd="4" destOrd="0" parTransId="{000E949C-E983-4DA7-927B-28996999B6D3}" sibTransId="{861432C2-D26A-457C-82F2-C7847E3922E1}"/>
    <dgm:cxn modelId="{D384C4C3-FF64-487D-95E6-6CF260C93EED}" type="presParOf" srcId="{D44DF220-B7B2-4E87-AF8C-186F5B5BF694}" destId="{4FE6FB13-F191-493D-929D-30BC9A14F222}" srcOrd="0" destOrd="0" presId="urn:microsoft.com/office/officeart/2005/8/layout/chevron1"/>
    <dgm:cxn modelId="{B5DD4486-8C57-4C5F-9CBF-394078055FB4}" type="presParOf" srcId="{D44DF220-B7B2-4E87-AF8C-186F5B5BF694}" destId="{13748AA2-4FBA-431A-B8D0-75AA25E3255D}" srcOrd="1" destOrd="0" presId="urn:microsoft.com/office/officeart/2005/8/layout/chevron1"/>
    <dgm:cxn modelId="{3DA86F21-FEC5-433B-850E-0874EE62ADE5}" type="presParOf" srcId="{D44DF220-B7B2-4E87-AF8C-186F5B5BF694}" destId="{832745E0-6880-4CCA-8C73-EDE081AAE807}" srcOrd="2" destOrd="0" presId="urn:microsoft.com/office/officeart/2005/8/layout/chevron1"/>
    <dgm:cxn modelId="{2C2EAABA-33DC-4B07-8A09-A2B03FE5B3BD}" type="presParOf" srcId="{D44DF220-B7B2-4E87-AF8C-186F5B5BF694}" destId="{C90FF08E-768F-4500-B401-04E51D37C1F7}" srcOrd="3" destOrd="0" presId="urn:microsoft.com/office/officeart/2005/8/layout/chevron1"/>
    <dgm:cxn modelId="{E332958F-84B3-4141-99E9-071A48FC2FA7}" type="presParOf" srcId="{D44DF220-B7B2-4E87-AF8C-186F5B5BF694}" destId="{A5A6B801-6F18-4E27-B79F-02405CB79C08}" srcOrd="4" destOrd="0" presId="urn:microsoft.com/office/officeart/2005/8/layout/chevron1"/>
    <dgm:cxn modelId="{95FF890A-7A2B-4F87-8FDB-DF9F4D08ACB2}" type="presParOf" srcId="{D44DF220-B7B2-4E87-AF8C-186F5B5BF694}" destId="{DE1D4EC9-CDE1-4BFC-8E2C-38F506925D19}" srcOrd="5" destOrd="0" presId="urn:microsoft.com/office/officeart/2005/8/layout/chevron1"/>
    <dgm:cxn modelId="{0D999836-32FD-4A0B-BBDF-B45EA59F74ED}" type="presParOf" srcId="{D44DF220-B7B2-4E87-AF8C-186F5B5BF694}" destId="{F85224F0-C628-40E9-8B9E-F4A8C37AF1A7}" srcOrd="6" destOrd="0" presId="urn:microsoft.com/office/officeart/2005/8/layout/chevron1"/>
    <dgm:cxn modelId="{E8FCE357-C8EA-44B4-A60A-42262A5093E8}" type="presParOf" srcId="{D44DF220-B7B2-4E87-AF8C-186F5B5BF694}" destId="{88651F12-1AAF-4065-B7C5-6919142E68AB}" srcOrd="7" destOrd="0" presId="urn:microsoft.com/office/officeart/2005/8/layout/chevron1"/>
    <dgm:cxn modelId="{E14FCA26-D02C-4EA4-B283-DCB226CFFA66}" type="presParOf" srcId="{D44DF220-B7B2-4E87-AF8C-186F5B5BF694}" destId="{E518D2BD-8A84-451F-91AB-19C6ADE0D8BA}" srcOrd="8" destOrd="0" presId="urn:microsoft.com/office/officeart/2005/8/layout/chevron1"/>
    <dgm:cxn modelId="{1E67036B-5F1D-4BF1-874F-0BEC3424114F}" type="presParOf" srcId="{D44DF220-B7B2-4E87-AF8C-186F5B5BF694}" destId="{4D14BBE5-8E17-4AC2-BB0F-24EC597E4F6A}" srcOrd="9" destOrd="0" presId="urn:microsoft.com/office/officeart/2005/8/layout/chevron1"/>
    <dgm:cxn modelId="{5BA0C22D-492D-4E73-AB63-029767B189CB}" type="presParOf" srcId="{D44DF220-B7B2-4E87-AF8C-186F5B5BF694}" destId="{E445ED53-CEF4-48EF-8B5E-35A2EA86CF30}"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759DB2-54E6-2A48-A345-232B3FC89678}"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en-US"/>
        </a:p>
      </dgm:t>
    </dgm:pt>
    <dgm:pt modelId="{6076149F-1AB5-9440-826D-A97B9D2D57B4}">
      <dgm:prSet phldrT="[Text]" custT="1"/>
      <dgm:spPr/>
      <dgm:t>
        <a:bodyPr/>
        <a:lstStyle/>
        <a:p>
          <a:r>
            <a:rPr lang="en-US" sz="2400" b="0" dirty="0">
              <a:latin typeface="+mn-lt"/>
              <a:cs typeface="Arial"/>
            </a:rPr>
            <a:t>Rejection Risk</a:t>
          </a:r>
        </a:p>
      </dgm:t>
    </dgm:pt>
    <dgm:pt modelId="{1999881D-D80A-3046-ADBC-07FADB237713}" type="parTrans" cxnId="{2A2DE514-6A1B-C64A-80FD-331E0AD1AEBC}">
      <dgm:prSet/>
      <dgm:spPr/>
      <dgm:t>
        <a:bodyPr/>
        <a:lstStyle/>
        <a:p>
          <a:endParaRPr lang="en-US">
            <a:latin typeface="Arial"/>
            <a:cs typeface="Arial"/>
          </a:endParaRPr>
        </a:p>
      </dgm:t>
    </dgm:pt>
    <dgm:pt modelId="{AC5A6B95-64B2-AF47-B031-71E7A3F780E3}" type="sibTrans" cxnId="{2A2DE514-6A1B-C64A-80FD-331E0AD1AEBC}">
      <dgm:prSet/>
      <dgm:spPr/>
      <dgm:t>
        <a:bodyPr/>
        <a:lstStyle/>
        <a:p>
          <a:endParaRPr lang="en-US">
            <a:latin typeface="Arial"/>
            <a:cs typeface="Arial"/>
          </a:endParaRPr>
        </a:p>
      </dgm:t>
    </dgm:pt>
    <dgm:pt modelId="{BF408C20-5F32-D44E-9ADF-B16678E6E4E6}">
      <dgm:prSet phldrT="[Text]" custT="1"/>
      <dgm:spPr/>
      <dgm:t>
        <a:bodyPr/>
        <a:lstStyle/>
        <a:p>
          <a:r>
            <a:rPr lang="en-US" sz="2400" b="0" dirty="0" smtClean="0">
              <a:latin typeface="+mn-lt"/>
              <a:cs typeface="Arial"/>
            </a:rPr>
            <a:t>Infection Risk</a:t>
          </a:r>
          <a:endParaRPr lang="en-US" sz="2400" b="0" dirty="0">
            <a:latin typeface="+mn-lt"/>
            <a:cs typeface="Arial"/>
          </a:endParaRPr>
        </a:p>
      </dgm:t>
    </dgm:pt>
    <dgm:pt modelId="{6FEC0586-ADD0-7343-91F8-E119BB837DA3}" type="parTrans" cxnId="{DA789E10-02E6-F648-9664-FB7AD3B9B4C0}">
      <dgm:prSet/>
      <dgm:spPr/>
      <dgm:t>
        <a:bodyPr/>
        <a:lstStyle/>
        <a:p>
          <a:endParaRPr lang="en-US">
            <a:latin typeface="Arial"/>
            <a:cs typeface="Arial"/>
          </a:endParaRPr>
        </a:p>
      </dgm:t>
    </dgm:pt>
    <dgm:pt modelId="{95E95A32-5210-B548-BF21-912F199A7706}" type="sibTrans" cxnId="{DA789E10-02E6-F648-9664-FB7AD3B9B4C0}">
      <dgm:prSet/>
      <dgm:spPr/>
      <dgm:t>
        <a:bodyPr/>
        <a:lstStyle/>
        <a:p>
          <a:endParaRPr lang="en-US">
            <a:latin typeface="Arial"/>
            <a:cs typeface="Arial"/>
          </a:endParaRPr>
        </a:p>
      </dgm:t>
    </dgm:pt>
    <dgm:pt modelId="{181E638A-9052-494E-AF50-FF15519EC13C}" type="pres">
      <dgm:prSet presAssocID="{78759DB2-54E6-2A48-A345-232B3FC89678}" presName="compositeShape" presStyleCnt="0">
        <dgm:presLayoutVars>
          <dgm:chMax val="2"/>
          <dgm:dir/>
          <dgm:resizeHandles val="exact"/>
        </dgm:presLayoutVars>
      </dgm:prSet>
      <dgm:spPr/>
      <dgm:t>
        <a:bodyPr/>
        <a:lstStyle/>
        <a:p>
          <a:endParaRPr lang="en-US"/>
        </a:p>
      </dgm:t>
    </dgm:pt>
    <dgm:pt modelId="{EC42A0B6-F413-944E-A975-AB4B0151736D}" type="pres">
      <dgm:prSet presAssocID="{78759DB2-54E6-2A48-A345-232B3FC89678}" presName="divider" presStyleLbl="fgShp" presStyleIdx="0" presStyleCnt="1"/>
      <dgm:spPr>
        <a:solidFill>
          <a:schemeClr val="accent2"/>
        </a:solidFill>
      </dgm:spPr>
      <dgm:t>
        <a:bodyPr/>
        <a:lstStyle/>
        <a:p>
          <a:endParaRPr lang="en-US"/>
        </a:p>
      </dgm:t>
    </dgm:pt>
    <dgm:pt modelId="{BDA5235B-A915-9848-93D9-C739A678E944}" type="pres">
      <dgm:prSet presAssocID="{6076149F-1AB5-9440-826D-A97B9D2D57B4}" presName="downArrow" presStyleLbl="node1" presStyleIdx="0" presStyleCnt="2"/>
      <dgm:spPr>
        <a:solidFill>
          <a:schemeClr val="accent2"/>
        </a:solidFill>
      </dgm:spPr>
      <dgm:t>
        <a:bodyPr/>
        <a:lstStyle/>
        <a:p>
          <a:endParaRPr lang="en-US"/>
        </a:p>
      </dgm:t>
    </dgm:pt>
    <dgm:pt modelId="{80FDBE1D-AFFD-7B4A-AE91-E4405C85CFDB}" type="pres">
      <dgm:prSet presAssocID="{6076149F-1AB5-9440-826D-A97B9D2D57B4}" presName="downArrowText" presStyleLbl="revTx" presStyleIdx="0" presStyleCnt="2" custScaleX="153902">
        <dgm:presLayoutVars>
          <dgm:bulletEnabled val="1"/>
        </dgm:presLayoutVars>
      </dgm:prSet>
      <dgm:spPr/>
      <dgm:t>
        <a:bodyPr/>
        <a:lstStyle/>
        <a:p>
          <a:endParaRPr lang="en-US"/>
        </a:p>
      </dgm:t>
    </dgm:pt>
    <dgm:pt modelId="{F535E734-FDB4-1546-BB33-439149E355EF}" type="pres">
      <dgm:prSet presAssocID="{BF408C20-5F32-D44E-9ADF-B16678E6E4E6}" presName="upArrow" presStyleLbl="node1" presStyleIdx="1" presStyleCnt="2"/>
      <dgm:spPr>
        <a:solidFill>
          <a:schemeClr val="accent2"/>
        </a:solidFill>
      </dgm:spPr>
      <dgm:t>
        <a:bodyPr/>
        <a:lstStyle/>
        <a:p>
          <a:endParaRPr lang="en-US"/>
        </a:p>
      </dgm:t>
    </dgm:pt>
    <dgm:pt modelId="{484A6F4A-0D40-824F-A185-7A6EC5D09814}" type="pres">
      <dgm:prSet presAssocID="{BF408C20-5F32-D44E-9ADF-B16678E6E4E6}" presName="upArrowText" presStyleLbl="revTx" presStyleIdx="1" presStyleCnt="2" custScaleX="176983">
        <dgm:presLayoutVars>
          <dgm:bulletEnabled val="1"/>
        </dgm:presLayoutVars>
      </dgm:prSet>
      <dgm:spPr/>
      <dgm:t>
        <a:bodyPr/>
        <a:lstStyle/>
        <a:p>
          <a:endParaRPr lang="en-US"/>
        </a:p>
      </dgm:t>
    </dgm:pt>
  </dgm:ptLst>
  <dgm:cxnLst>
    <dgm:cxn modelId="{DA789E10-02E6-F648-9664-FB7AD3B9B4C0}" srcId="{78759DB2-54E6-2A48-A345-232B3FC89678}" destId="{BF408C20-5F32-D44E-9ADF-B16678E6E4E6}" srcOrd="1" destOrd="0" parTransId="{6FEC0586-ADD0-7343-91F8-E119BB837DA3}" sibTransId="{95E95A32-5210-B548-BF21-912F199A7706}"/>
    <dgm:cxn modelId="{7B9518D5-AD9A-4382-ACD1-6412E07EF279}" type="presOf" srcId="{BF408C20-5F32-D44E-9ADF-B16678E6E4E6}" destId="{484A6F4A-0D40-824F-A185-7A6EC5D09814}" srcOrd="0" destOrd="0" presId="urn:microsoft.com/office/officeart/2005/8/layout/arrow3"/>
    <dgm:cxn modelId="{2A2DE514-6A1B-C64A-80FD-331E0AD1AEBC}" srcId="{78759DB2-54E6-2A48-A345-232B3FC89678}" destId="{6076149F-1AB5-9440-826D-A97B9D2D57B4}" srcOrd="0" destOrd="0" parTransId="{1999881D-D80A-3046-ADBC-07FADB237713}" sibTransId="{AC5A6B95-64B2-AF47-B031-71E7A3F780E3}"/>
    <dgm:cxn modelId="{2075D62C-B39D-4FE8-AFC8-3B06622F798F}" type="presOf" srcId="{6076149F-1AB5-9440-826D-A97B9D2D57B4}" destId="{80FDBE1D-AFFD-7B4A-AE91-E4405C85CFDB}" srcOrd="0" destOrd="0" presId="urn:microsoft.com/office/officeart/2005/8/layout/arrow3"/>
    <dgm:cxn modelId="{E42902D5-1005-4078-85F7-1D9A4FE6685A}" type="presOf" srcId="{78759DB2-54E6-2A48-A345-232B3FC89678}" destId="{181E638A-9052-494E-AF50-FF15519EC13C}" srcOrd="0" destOrd="0" presId="urn:microsoft.com/office/officeart/2005/8/layout/arrow3"/>
    <dgm:cxn modelId="{320B37A5-BB43-4F6F-B90A-F6978F15615B}" type="presParOf" srcId="{181E638A-9052-494E-AF50-FF15519EC13C}" destId="{EC42A0B6-F413-944E-A975-AB4B0151736D}" srcOrd="0" destOrd="0" presId="urn:microsoft.com/office/officeart/2005/8/layout/arrow3"/>
    <dgm:cxn modelId="{4447D7E6-D71B-4042-B0E8-8DE012309395}" type="presParOf" srcId="{181E638A-9052-494E-AF50-FF15519EC13C}" destId="{BDA5235B-A915-9848-93D9-C739A678E944}" srcOrd="1" destOrd="0" presId="urn:microsoft.com/office/officeart/2005/8/layout/arrow3"/>
    <dgm:cxn modelId="{80A7D252-EAA1-4FFD-BADA-C3D929B9065B}" type="presParOf" srcId="{181E638A-9052-494E-AF50-FF15519EC13C}" destId="{80FDBE1D-AFFD-7B4A-AE91-E4405C85CFDB}" srcOrd="2" destOrd="0" presId="urn:microsoft.com/office/officeart/2005/8/layout/arrow3"/>
    <dgm:cxn modelId="{EF5F90EB-B585-430E-9E55-8B81D4A35F88}" type="presParOf" srcId="{181E638A-9052-494E-AF50-FF15519EC13C}" destId="{F535E734-FDB4-1546-BB33-439149E355EF}" srcOrd="3" destOrd="0" presId="urn:microsoft.com/office/officeart/2005/8/layout/arrow3"/>
    <dgm:cxn modelId="{2AAFE0BA-32F9-49B6-B868-62CA51328768}" type="presParOf" srcId="{181E638A-9052-494E-AF50-FF15519EC13C}" destId="{484A6F4A-0D40-824F-A185-7A6EC5D09814}"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AF84E5-0A0B-4F5D-A9A7-4183944927E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0B29D58-0E2F-41EC-8347-2743CE437157}">
      <dgm:prSet phldrT="[Text]" custT="1"/>
      <dgm:spPr>
        <a:solidFill>
          <a:schemeClr val="accent2">
            <a:lumMod val="60000"/>
            <a:lumOff val="40000"/>
          </a:schemeClr>
        </a:solidFill>
        <a:ln>
          <a:solidFill>
            <a:schemeClr val="tx1"/>
          </a:solidFill>
        </a:ln>
      </dgm:spPr>
      <dgm:t>
        <a:bodyPr/>
        <a:lstStyle/>
        <a:p>
          <a:r>
            <a:rPr lang="en-US" sz="4000" b="1" dirty="0" smtClean="0"/>
            <a:t>Bacteria</a:t>
          </a:r>
          <a:endParaRPr lang="en-US" sz="4000" b="1" dirty="0"/>
        </a:p>
      </dgm:t>
    </dgm:pt>
    <dgm:pt modelId="{8E14A8B4-6E78-4E40-B6CD-D93F323A28A0}" type="parTrans" cxnId="{7FD7DC77-E5F4-48D1-95AD-618C203A05BB}">
      <dgm:prSet/>
      <dgm:spPr/>
      <dgm:t>
        <a:bodyPr/>
        <a:lstStyle/>
        <a:p>
          <a:endParaRPr lang="en-US" sz="2000"/>
        </a:p>
      </dgm:t>
    </dgm:pt>
    <dgm:pt modelId="{8EFC69CB-62C0-43FE-AD77-65513EF50018}" type="sibTrans" cxnId="{7FD7DC77-E5F4-48D1-95AD-618C203A05BB}">
      <dgm:prSet/>
      <dgm:spPr/>
      <dgm:t>
        <a:bodyPr/>
        <a:lstStyle/>
        <a:p>
          <a:endParaRPr lang="en-US" sz="2000"/>
        </a:p>
      </dgm:t>
    </dgm:pt>
    <dgm:pt modelId="{98399EBA-F393-4B45-B5CB-5607AF8436B9}">
      <dgm:prSet phldrT="[Text]" custT="1"/>
      <dgm:spPr>
        <a:solidFill>
          <a:schemeClr val="accent2">
            <a:lumMod val="60000"/>
            <a:lumOff val="40000"/>
          </a:schemeClr>
        </a:solidFill>
        <a:ln>
          <a:solidFill>
            <a:schemeClr val="tx1"/>
          </a:solidFill>
        </a:ln>
      </dgm:spPr>
      <dgm:t>
        <a:bodyPr/>
        <a:lstStyle/>
        <a:p>
          <a:r>
            <a:rPr lang="en-US" sz="4000" b="1" dirty="0" smtClean="0"/>
            <a:t>Viruses</a:t>
          </a:r>
          <a:endParaRPr lang="en-US" sz="4000" b="1" dirty="0"/>
        </a:p>
      </dgm:t>
    </dgm:pt>
    <dgm:pt modelId="{1B22C8C9-6BC7-4E42-B8F5-2FC5E399EBBF}" type="parTrans" cxnId="{49CD35F1-9FBF-46AD-B531-865F61F0487E}">
      <dgm:prSet/>
      <dgm:spPr/>
      <dgm:t>
        <a:bodyPr/>
        <a:lstStyle/>
        <a:p>
          <a:endParaRPr lang="en-US" sz="2000"/>
        </a:p>
      </dgm:t>
    </dgm:pt>
    <dgm:pt modelId="{55F4FB66-CAC6-4EA0-BA8F-C13B94DC14D3}" type="sibTrans" cxnId="{49CD35F1-9FBF-46AD-B531-865F61F0487E}">
      <dgm:prSet/>
      <dgm:spPr/>
      <dgm:t>
        <a:bodyPr/>
        <a:lstStyle/>
        <a:p>
          <a:endParaRPr lang="en-US" sz="2000"/>
        </a:p>
      </dgm:t>
    </dgm:pt>
    <dgm:pt modelId="{5A05AA42-932B-41FE-9F8D-72087B031D17}">
      <dgm:prSet phldrT="[Text]" custT="1"/>
      <dgm:spPr>
        <a:solidFill>
          <a:schemeClr val="accent2">
            <a:lumMod val="60000"/>
            <a:lumOff val="40000"/>
          </a:schemeClr>
        </a:solidFill>
        <a:ln>
          <a:solidFill>
            <a:schemeClr val="tx1"/>
          </a:solidFill>
        </a:ln>
      </dgm:spPr>
      <dgm:t>
        <a:bodyPr/>
        <a:lstStyle/>
        <a:p>
          <a:r>
            <a:rPr lang="en-US" sz="4000" b="1" dirty="0" smtClean="0"/>
            <a:t>Fungus</a:t>
          </a:r>
          <a:endParaRPr lang="en-US" sz="4000" b="1" dirty="0"/>
        </a:p>
      </dgm:t>
    </dgm:pt>
    <dgm:pt modelId="{B0AA849F-5026-436F-BB36-8253EB1DD2F2}" type="parTrans" cxnId="{3EFBCE99-EDB8-4D91-8A75-EF84B59D5F7C}">
      <dgm:prSet/>
      <dgm:spPr/>
      <dgm:t>
        <a:bodyPr/>
        <a:lstStyle/>
        <a:p>
          <a:endParaRPr lang="en-US" sz="2000"/>
        </a:p>
      </dgm:t>
    </dgm:pt>
    <dgm:pt modelId="{928BC2D8-88AE-467E-8428-15614274D789}" type="sibTrans" cxnId="{3EFBCE99-EDB8-4D91-8A75-EF84B59D5F7C}">
      <dgm:prSet/>
      <dgm:spPr/>
      <dgm:t>
        <a:bodyPr/>
        <a:lstStyle/>
        <a:p>
          <a:endParaRPr lang="en-US" sz="2000"/>
        </a:p>
      </dgm:t>
    </dgm:pt>
    <dgm:pt modelId="{700E9DB2-B308-4402-B45C-33FFE4EA16CB}" type="pres">
      <dgm:prSet presAssocID="{F4AF84E5-0A0B-4F5D-A9A7-4183944927E1}" presName="linear" presStyleCnt="0">
        <dgm:presLayoutVars>
          <dgm:dir/>
          <dgm:animLvl val="lvl"/>
          <dgm:resizeHandles val="exact"/>
        </dgm:presLayoutVars>
      </dgm:prSet>
      <dgm:spPr/>
      <dgm:t>
        <a:bodyPr/>
        <a:lstStyle/>
        <a:p>
          <a:endParaRPr lang="en-US"/>
        </a:p>
      </dgm:t>
    </dgm:pt>
    <dgm:pt modelId="{D146B663-44A7-4064-8982-4FE9A5073106}" type="pres">
      <dgm:prSet presAssocID="{B0B29D58-0E2F-41EC-8347-2743CE437157}" presName="parentLin" presStyleCnt="0"/>
      <dgm:spPr/>
    </dgm:pt>
    <dgm:pt modelId="{CC1D6646-53F9-43F9-9A09-17160967B203}" type="pres">
      <dgm:prSet presAssocID="{B0B29D58-0E2F-41EC-8347-2743CE437157}" presName="parentLeftMargin" presStyleLbl="node1" presStyleIdx="0" presStyleCnt="3"/>
      <dgm:spPr/>
      <dgm:t>
        <a:bodyPr/>
        <a:lstStyle/>
        <a:p>
          <a:endParaRPr lang="en-US"/>
        </a:p>
      </dgm:t>
    </dgm:pt>
    <dgm:pt modelId="{5F531A05-F4B3-4164-90AC-48F795885BB0}" type="pres">
      <dgm:prSet presAssocID="{B0B29D58-0E2F-41EC-8347-2743CE437157}" presName="parentText" presStyleLbl="node1" presStyleIdx="0" presStyleCnt="3">
        <dgm:presLayoutVars>
          <dgm:chMax val="0"/>
          <dgm:bulletEnabled val="1"/>
        </dgm:presLayoutVars>
      </dgm:prSet>
      <dgm:spPr/>
      <dgm:t>
        <a:bodyPr/>
        <a:lstStyle/>
        <a:p>
          <a:endParaRPr lang="en-US"/>
        </a:p>
      </dgm:t>
    </dgm:pt>
    <dgm:pt modelId="{BE7AD1F5-7537-4D51-8517-C5AFF7B71F8D}" type="pres">
      <dgm:prSet presAssocID="{B0B29D58-0E2F-41EC-8347-2743CE437157}" presName="negativeSpace" presStyleCnt="0"/>
      <dgm:spPr/>
    </dgm:pt>
    <dgm:pt modelId="{984EB231-2810-4A22-B853-C491EB687D3F}" type="pres">
      <dgm:prSet presAssocID="{B0B29D58-0E2F-41EC-8347-2743CE437157}" presName="childText" presStyleLbl="conFgAcc1" presStyleIdx="0" presStyleCnt="3">
        <dgm:presLayoutVars>
          <dgm:bulletEnabled val="1"/>
        </dgm:presLayoutVars>
      </dgm:prSet>
      <dgm:spPr>
        <a:ln>
          <a:solidFill>
            <a:schemeClr val="tx1"/>
          </a:solidFill>
        </a:ln>
      </dgm:spPr>
      <dgm:t>
        <a:bodyPr/>
        <a:lstStyle/>
        <a:p>
          <a:endParaRPr lang="en-US"/>
        </a:p>
      </dgm:t>
    </dgm:pt>
    <dgm:pt modelId="{F65AD406-5635-4A67-A468-FF47685C4E37}" type="pres">
      <dgm:prSet presAssocID="{8EFC69CB-62C0-43FE-AD77-65513EF50018}" presName="spaceBetweenRectangles" presStyleCnt="0"/>
      <dgm:spPr/>
    </dgm:pt>
    <dgm:pt modelId="{54CAB888-5BED-4175-B481-28E817921FD0}" type="pres">
      <dgm:prSet presAssocID="{98399EBA-F393-4B45-B5CB-5607AF8436B9}" presName="parentLin" presStyleCnt="0"/>
      <dgm:spPr/>
    </dgm:pt>
    <dgm:pt modelId="{95FE7BCA-82A7-4D75-A77B-D55318A56770}" type="pres">
      <dgm:prSet presAssocID="{98399EBA-F393-4B45-B5CB-5607AF8436B9}" presName="parentLeftMargin" presStyleLbl="node1" presStyleIdx="0" presStyleCnt="3"/>
      <dgm:spPr/>
      <dgm:t>
        <a:bodyPr/>
        <a:lstStyle/>
        <a:p>
          <a:endParaRPr lang="en-US"/>
        </a:p>
      </dgm:t>
    </dgm:pt>
    <dgm:pt modelId="{62337898-5205-4D36-9F20-E7569E7F7E13}" type="pres">
      <dgm:prSet presAssocID="{98399EBA-F393-4B45-B5CB-5607AF8436B9}" presName="parentText" presStyleLbl="node1" presStyleIdx="1" presStyleCnt="3">
        <dgm:presLayoutVars>
          <dgm:chMax val="0"/>
          <dgm:bulletEnabled val="1"/>
        </dgm:presLayoutVars>
      </dgm:prSet>
      <dgm:spPr/>
      <dgm:t>
        <a:bodyPr/>
        <a:lstStyle/>
        <a:p>
          <a:endParaRPr lang="en-US"/>
        </a:p>
      </dgm:t>
    </dgm:pt>
    <dgm:pt modelId="{A7288825-38B6-49EC-B75E-91C1226A00A5}" type="pres">
      <dgm:prSet presAssocID="{98399EBA-F393-4B45-B5CB-5607AF8436B9}" presName="negativeSpace" presStyleCnt="0"/>
      <dgm:spPr/>
    </dgm:pt>
    <dgm:pt modelId="{93A8F49B-E945-48AF-9954-5D35169FE379}" type="pres">
      <dgm:prSet presAssocID="{98399EBA-F393-4B45-B5CB-5607AF8436B9}" presName="childText" presStyleLbl="conFgAcc1" presStyleIdx="1" presStyleCnt="3">
        <dgm:presLayoutVars>
          <dgm:bulletEnabled val="1"/>
        </dgm:presLayoutVars>
      </dgm:prSet>
      <dgm:spPr>
        <a:ln>
          <a:solidFill>
            <a:schemeClr val="tx1"/>
          </a:solidFill>
        </a:ln>
      </dgm:spPr>
      <dgm:t>
        <a:bodyPr/>
        <a:lstStyle/>
        <a:p>
          <a:endParaRPr lang="en-US"/>
        </a:p>
      </dgm:t>
    </dgm:pt>
    <dgm:pt modelId="{872D9F60-D50C-4073-BFFA-313237C17888}" type="pres">
      <dgm:prSet presAssocID="{55F4FB66-CAC6-4EA0-BA8F-C13B94DC14D3}" presName="spaceBetweenRectangles" presStyleCnt="0"/>
      <dgm:spPr/>
    </dgm:pt>
    <dgm:pt modelId="{0F3481A8-58E3-478D-BD2D-4B90BF4FC797}" type="pres">
      <dgm:prSet presAssocID="{5A05AA42-932B-41FE-9F8D-72087B031D17}" presName="parentLin" presStyleCnt="0"/>
      <dgm:spPr/>
    </dgm:pt>
    <dgm:pt modelId="{D819FB5C-29D2-4EC0-B488-DD1757A1A863}" type="pres">
      <dgm:prSet presAssocID="{5A05AA42-932B-41FE-9F8D-72087B031D17}" presName="parentLeftMargin" presStyleLbl="node1" presStyleIdx="1" presStyleCnt="3"/>
      <dgm:spPr/>
      <dgm:t>
        <a:bodyPr/>
        <a:lstStyle/>
        <a:p>
          <a:endParaRPr lang="en-US"/>
        </a:p>
      </dgm:t>
    </dgm:pt>
    <dgm:pt modelId="{C606A21D-3C1D-4FD8-9684-AA3750C352AC}" type="pres">
      <dgm:prSet presAssocID="{5A05AA42-932B-41FE-9F8D-72087B031D17}" presName="parentText" presStyleLbl="node1" presStyleIdx="2" presStyleCnt="3">
        <dgm:presLayoutVars>
          <dgm:chMax val="0"/>
          <dgm:bulletEnabled val="1"/>
        </dgm:presLayoutVars>
      </dgm:prSet>
      <dgm:spPr/>
      <dgm:t>
        <a:bodyPr/>
        <a:lstStyle/>
        <a:p>
          <a:endParaRPr lang="en-US"/>
        </a:p>
      </dgm:t>
    </dgm:pt>
    <dgm:pt modelId="{F0B5E535-B5BD-4DF3-88A1-8FF2804DDAAE}" type="pres">
      <dgm:prSet presAssocID="{5A05AA42-932B-41FE-9F8D-72087B031D17}" presName="negativeSpace" presStyleCnt="0"/>
      <dgm:spPr/>
    </dgm:pt>
    <dgm:pt modelId="{6439752A-9DB4-4643-A9FD-53E4E62EFF16}" type="pres">
      <dgm:prSet presAssocID="{5A05AA42-932B-41FE-9F8D-72087B031D17}" presName="childText" presStyleLbl="conFgAcc1" presStyleIdx="2" presStyleCnt="3">
        <dgm:presLayoutVars>
          <dgm:bulletEnabled val="1"/>
        </dgm:presLayoutVars>
      </dgm:prSet>
      <dgm:spPr>
        <a:ln>
          <a:solidFill>
            <a:schemeClr val="tx1"/>
          </a:solidFill>
        </a:ln>
      </dgm:spPr>
      <dgm:t>
        <a:bodyPr/>
        <a:lstStyle/>
        <a:p>
          <a:endParaRPr lang="en-US"/>
        </a:p>
      </dgm:t>
    </dgm:pt>
  </dgm:ptLst>
  <dgm:cxnLst>
    <dgm:cxn modelId="{9B4FF8DB-65BC-4852-B430-C9B6A9830B20}" type="presOf" srcId="{98399EBA-F393-4B45-B5CB-5607AF8436B9}" destId="{62337898-5205-4D36-9F20-E7569E7F7E13}" srcOrd="1" destOrd="0" presId="urn:microsoft.com/office/officeart/2005/8/layout/list1"/>
    <dgm:cxn modelId="{CCF3B1F5-6C02-4D7F-8C49-223E91FB136B}" type="presOf" srcId="{98399EBA-F393-4B45-B5CB-5607AF8436B9}" destId="{95FE7BCA-82A7-4D75-A77B-D55318A56770}" srcOrd="0" destOrd="0" presId="urn:microsoft.com/office/officeart/2005/8/layout/list1"/>
    <dgm:cxn modelId="{08BA9466-21B5-45EC-9451-E35E9BEE0732}" type="presOf" srcId="{B0B29D58-0E2F-41EC-8347-2743CE437157}" destId="{5F531A05-F4B3-4164-90AC-48F795885BB0}" srcOrd="1" destOrd="0" presId="urn:microsoft.com/office/officeart/2005/8/layout/list1"/>
    <dgm:cxn modelId="{49CD35F1-9FBF-46AD-B531-865F61F0487E}" srcId="{F4AF84E5-0A0B-4F5D-A9A7-4183944927E1}" destId="{98399EBA-F393-4B45-B5CB-5607AF8436B9}" srcOrd="1" destOrd="0" parTransId="{1B22C8C9-6BC7-4E42-B8F5-2FC5E399EBBF}" sibTransId="{55F4FB66-CAC6-4EA0-BA8F-C13B94DC14D3}"/>
    <dgm:cxn modelId="{BB01AD3D-3DAD-4028-A150-9B5D3555493D}" type="presOf" srcId="{B0B29D58-0E2F-41EC-8347-2743CE437157}" destId="{CC1D6646-53F9-43F9-9A09-17160967B203}" srcOrd="0" destOrd="0" presId="urn:microsoft.com/office/officeart/2005/8/layout/list1"/>
    <dgm:cxn modelId="{F2EA8405-6B31-4459-AD92-BDC2A29C0C36}" type="presOf" srcId="{5A05AA42-932B-41FE-9F8D-72087B031D17}" destId="{C606A21D-3C1D-4FD8-9684-AA3750C352AC}" srcOrd="1" destOrd="0" presId="urn:microsoft.com/office/officeart/2005/8/layout/list1"/>
    <dgm:cxn modelId="{3EFBCE99-EDB8-4D91-8A75-EF84B59D5F7C}" srcId="{F4AF84E5-0A0B-4F5D-A9A7-4183944927E1}" destId="{5A05AA42-932B-41FE-9F8D-72087B031D17}" srcOrd="2" destOrd="0" parTransId="{B0AA849F-5026-436F-BB36-8253EB1DD2F2}" sibTransId="{928BC2D8-88AE-467E-8428-15614274D789}"/>
    <dgm:cxn modelId="{7FD7DC77-E5F4-48D1-95AD-618C203A05BB}" srcId="{F4AF84E5-0A0B-4F5D-A9A7-4183944927E1}" destId="{B0B29D58-0E2F-41EC-8347-2743CE437157}" srcOrd="0" destOrd="0" parTransId="{8E14A8B4-6E78-4E40-B6CD-D93F323A28A0}" sibTransId="{8EFC69CB-62C0-43FE-AD77-65513EF50018}"/>
    <dgm:cxn modelId="{0404DB41-FD8E-4634-B0CE-B73D65184143}" type="presOf" srcId="{F4AF84E5-0A0B-4F5D-A9A7-4183944927E1}" destId="{700E9DB2-B308-4402-B45C-33FFE4EA16CB}" srcOrd="0" destOrd="0" presId="urn:microsoft.com/office/officeart/2005/8/layout/list1"/>
    <dgm:cxn modelId="{089DCE12-0D49-401D-8738-0514AC3EF518}" type="presOf" srcId="{5A05AA42-932B-41FE-9F8D-72087B031D17}" destId="{D819FB5C-29D2-4EC0-B488-DD1757A1A863}" srcOrd="0" destOrd="0" presId="urn:microsoft.com/office/officeart/2005/8/layout/list1"/>
    <dgm:cxn modelId="{C261695C-319F-4428-8F4E-A045E4C764D1}" type="presParOf" srcId="{700E9DB2-B308-4402-B45C-33FFE4EA16CB}" destId="{D146B663-44A7-4064-8982-4FE9A5073106}" srcOrd="0" destOrd="0" presId="urn:microsoft.com/office/officeart/2005/8/layout/list1"/>
    <dgm:cxn modelId="{7F5D58BD-3754-49B1-922A-F245E00C24B6}" type="presParOf" srcId="{D146B663-44A7-4064-8982-4FE9A5073106}" destId="{CC1D6646-53F9-43F9-9A09-17160967B203}" srcOrd="0" destOrd="0" presId="urn:microsoft.com/office/officeart/2005/8/layout/list1"/>
    <dgm:cxn modelId="{29FA5530-9AFB-44AE-ADB5-813F84A95715}" type="presParOf" srcId="{D146B663-44A7-4064-8982-4FE9A5073106}" destId="{5F531A05-F4B3-4164-90AC-48F795885BB0}" srcOrd="1" destOrd="0" presId="urn:microsoft.com/office/officeart/2005/8/layout/list1"/>
    <dgm:cxn modelId="{9767363A-BCB6-43FB-BB7D-18475E5E8BCA}" type="presParOf" srcId="{700E9DB2-B308-4402-B45C-33FFE4EA16CB}" destId="{BE7AD1F5-7537-4D51-8517-C5AFF7B71F8D}" srcOrd="1" destOrd="0" presId="urn:microsoft.com/office/officeart/2005/8/layout/list1"/>
    <dgm:cxn modelId="{AA822D02-771A-41BA-ACB7-FD2A0CA7AB02}" type="presParOf" srcId="{700E9DB2-B308-4402-B45C-33FFE4EA16CB}" destId="{984EB231-2810-4A22-B853-C491EB687D3F}" srcOrd="2" destOrd="0" presId="urn:microsoft.com/office/officeart/2005/8/layout/list1"/>
    <dgm:cxn modelId="{3F75DE89-0051-4514-B7A5-F33331AC0DEB}" type="presParOf" srcId="{700E9DB2-B308-4402-B45C-33FFE4EA16CB}" destId="{F65AD406-5635-4A67-A468-FF47685C4E37}" srcOrd="3" destOrd="0" presId="urn:microsoft.com/office/officeart/2005/8/layout/list1"/>
    <dgm:cxn modelId="{ADB61C7C-AD28-4F42-A1B8-B119C0572D3D}" type="presParOf" srcId="{700E9DB2-B308-4402-B45C-33FFE4EA16CB}" destId="{54CAB888-5BED-4175-B481-28E817921FD0}" srcOrd="4" destOrd="0" presId="urn:microsoft.com/office/officeart/2005/8/layout/list1"/>
    <dgm:cxn modelId="{952D9F74-7D62-4889-BCD8-9745D99B4711}" type="presParOf" srcId="{54CAB888-5BED-4175-B481-28E817921FD0}" destId="{95FE7BCA-82A7-4D75-A77B-D55318A56770}" srcOrd="0" destOrd="0" presId="urn:microsoft.com/office/officeart/2005/8/layout/list1"/>
    <dgm:cxn modelId="{949F2FE4-0944-46F6-A517-8E385C3C44E2}" type="presParOf" srcId="{54CAB888-5BED-4175-B481-28E817921FD0}" destId="{62337898-5205-4D36-9F20-E7569E7F7E13}" srcOrd="1" destOrd="0" presId="urn:microsoft.com/office/officeart/2005/8/layout/list1"/>
    <dgm:cxn modelId="{1245C976-44E3-4B37-BFB2-DB7CDD6F806E}" type="presParOf" srcId="{700E9DB2-B308-4402-B45C-33FFE4EA16CB}" destId="{A7288825-38B6-49EC-B75E-91C1226A00A5}" srcOrd="5" destOrd="0" presId="urn:microsoft.com/office/officeart/2005/8/layout/list1"/>
    <dgm:cxn modelId="{CAEE5AB3-396C-4886-80CD-2B4AEEB4022F}" type="presParOf" srcId="{700E9DB2-B308-4402-B45C-33FFE4EA16CB}" destId="{93A8F49B-E945-48AF-9954-5D35169FE379}" srcOrd="6" destOrd="0" presId="urn:microsoft.com/office/officeart/2005/8/layout/list1"/>
    <dgm:cxn modelId="{8682C887-354C-4DD5-8A75-A62CB69AC7FC}" type="presParOf" srcId="{700E9DB2-B308-4402-B45C-33FFE4EA16CB}" destId="{872D9F60-D50C-4073-BFFA-313237C17888}" srcOrd="7" destOrd="0" presId="urn:microsoft.com/office/officeart/2005/8/layout/list1"/>
    <dgm:cxn modelId="{9EADE485-868C-4826-A774-F8A03EB2A0C4}" type="presParOf" srcId="{700E9DB2-B308-4402-B45C-33FFE4EA16CB}" destId="{0F3481A8-58E3-478D-BD2D-4B90BF4FC797}" srcOrd="8" destOrd="0" presId="urn:microsoft.com/office/officeart/2005/8/layout/list1"/>
    <dgm:cxn modelId="{9851FF5A-8010-4433-995B-5FC9FE1F4C28}" type="presParOf" srcId="{0F3481A8-58E3-478D-BD2D-4B90BF4FC797}" destId="{D819FB5C-29D2-4EC0-B488-DD1757A1A863}" srcOrd="0" destOrd="0" presId="urn:microsoft.com/office/officeart/2005/8/layout/list1"/>
    <dgm:cxn modelId="{4D4839AC-8FF9-4B85-82A4-D3799F6A8D6B}" type="presParOf" srcId="{0F3481A8-58E3-478D-BD2D-4B90BF4FC797}" destId="{C606A21D-3C1D-4FD8-9684-AA3750C352AC}" srcOrd="1" destOrd="0" presId="urn:microsoft.com/office/officeart/2005/8/layout/list1"/>
    <dgm:cxn modelId="{3549B70D-B0D5-4984-9201-18AB314082C2}" type="presParOf" srcId="{700E9DB2-B308-4402-B45C-33FFE4EA16CB}" destId="{F0B5E535-B5BD-4DF3-88A1-8FF2804DDAAE}" srcOrd="9" destOrd="0" presId="urn:microsoft.com/office/officeart/2005/8/layout/list1"/>
    <dgm:cxn modelId="{25C05564-A2EA-4115-9E90-CD5F2A575D32}" type="presParOf" srcId="{700E9DB2-B308-4402-B45C-33FFE4EA16CB}" destId="{6439752A-9DB4-4643-A9FD-53E4E62EFF1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rgbClr val="CC6262"/>
        </a:solidFill>
      </dgm:spPr>
      <dgm:t>
        <a:bodyPr/>
        <a:lstStyle/>
        <a:p>
          <a:r>
            <a:rPr lang="en-US" sz="20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the basics of health insurance and coverage</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Compare and contrast different insurance options available to patients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3"/>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3"/>
      <dgm:spPr/>
    </dgm:pt>
    <dgm:pt modelId="{D424DB51-88F3-4FDF-AE8F-21E46900C8FA}" type="pres">
      <dgm:prSet presAssocID="{B5CAD66D-2290-419D-BA64-684E564D117D}" presName="dstNode" presStyleLbl="node1" presStyleIdx="0" presStyleCnt="3"/>
      <dgm:spPr/>
    </dgm:pt>
    <dgm:pt modelId="{6B23A829-FF30-419F-A8E8-42CC5EE400CF}" type="pres">
      <dgm:prSet presAssocID="{6A480D74-0E73-4A37-A27A-927AAA50756E}" presName="text_1" presStyleLbl="node1" presStyleIdx="0" presStyleCnt="3">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3"/>
      <dgm:spPr/>
    </dgm:pt>
    <dgm:pt modelId="{3A020158-2480-4124-BEE4-A3EB522EFC58}" type="pres">
      <dgm:prSet presAssocID="{22BD0761-96F1-4CF4-AE10-B93794CB7115}" presName="text_2" presStyleLbl="node1" presStyleIdx="1" presStyleCnt="3">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3"/>
      <dgm:spPr/>
    </dgm:pt>
    <dgm:pt modelId="{D2C68A6A-D1F1-46B4-ADBC-2F1BD96BDECB}" type="pres">
      <dgm:prSet presAssocID="{E781DC7B-1DB4-494A-8896-33765EB54C2E}" presName="text_3" presStyleLbl="node1" presStyleIdx="2" presStyleCnt="3">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3"/>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FC07AB0-953C-442E-A7B4-471992D70865}" type="presOf" srcId="{E781DC7B-1DB4-494A-8896-33765EB54C2E}" destId="{D2C68A6A-D1F1-46B4-ADBC-2F1BD96BDECB}" srcOrd="0" destOrd="0" presId="urn:microsoft.com/office/officeart/2008/layout/VerticalCurvedList"/>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rgbClr val="CC6262"/>
        </a:solidFill>
      </dgm:spPr>
      <dgm:t>
        <a:bodyPr/>
        <a:lstStyle/>
        <a:p>
          <a:r>
            <a:rPr lang="en-US" sz="2000" dirty="0" smtClean="0">
              <a:latin typeface="Calibri" panose="020F0502020204030204" pitchFamily="34" charset="0"/>
              <a:cs typeface="Calibri" panose="020F0502020204030204" pitchFamily="34" charset="0"/>
            </a:rPr>
            <a:t>Explain the basics of health insurance and coverage</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Compare and contrast different insurance options available to patients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3"/>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3"/>
      <dgm:spPr/>
    </dgm:pt>
    <dgm:pt modelId="{D424DB51-88F3-4FDF-AE8F-21E46900C8FA}" type="pres">
      <dgm:prSet presAssocID="{B5CAD66D-2290-419D-BA64-684E564D117D}" presName="dstNode" presStyleLbl="node1" presStyleIdx="0" presStyleCnt="3"/>
      <dgm:spPr/>
    </dgm:pt>
    <dgm:pt modelId="{6B23A829-FF30-419F-A8E8-42CC5EE400CF}" type="pres">
      <dgm:prSet presAssocID="{6A480D74-0E73-4A37-A27A-927AAA50756E}" presName="text_1" presStyleLbl="node1" presStyleIdx="0" presStyleCnt="3">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3"/>
      <dgm:spPr/>
    </dgm:pt>
    <dgm:pt modelId="{3A020158-2480-4124-BEE4-A3EB522EFC58}" type="pres">
      <dgm:prSet presAssocID="{22BD0761-96F1-4CF4-AE10-B93794CB7115}" presName="text_2" presStyleLbl="node1" presStyleIdx="1" presStyleCnt="3">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3"/>
      <dgm:spPr/>
    </dgm:pt>
    <dgm:pt modelId="{D2C68A6A-D1F1-46B4-ADBC-2F1BD96BDECB}" type="pres">
      <dgm:prSet presAssocID="{E781DC7B-1DB4-494A-8896-33765EB54C2E}" presName="text_3" presStyleLbl="node1" presStyleIdx="2" presStyleCnt="3">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3"/>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FC07AB0-953C-442E-A7B4-471992D70865}" type="presOf" srcId="{E781DC7B-1DB4-494A-8896-33765EB54C2E}" destId="{D2C68A6A-D1F1-46B4-ADBC-2F1BD96BDECB}" srcOrd="0" destOrd="0" presId="urn:microsoft.com/office/officeart/2008/layout/VerticalCurvedList"/>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rgbClr val="CC6262"/>
        </a:solidFill>
      </dgm:spPr>
      <dgm:t>
        <a:bodyPr/>
        <a:lstStyle/>
        <a:p>
          <a:r>
            <a:rPr lang="en-US" sz="2000" dirty="0" smtClean="0">
              <a:latin typeface="Calibri" panose="020F0502020204030204" pitchFamily="34" charset="0"/>
              <a:cs typeface="Calibri" panose="020F0502020204030204" pitchFamily="34" charset="0"/>
            </a:rPr>
            <a:t>Explain the basics of health insurance and coverage</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Compare and contrast different insurance options available to patients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3"/>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3"/>
      <dgm:spPr/>
    </dgm:pt>
    <dgm:pt modelId="{D424DB51-88F3-4FDF-AE8F-21E46900C8FA}" type="pres">
      <dgm:prSet presAssocID="{B5CAD66D-2290-419D-BA64-684E564D117D}" presName="dstNode" presStyleLbl="node1" presStyleIdx="0" presStyleCnt="3"/>
      <dgm:spPr/>
    </dgm:pt>
    <dgm:pt modelId="{6B23A829-FF30-419F-A8E8-42CC5EE400CF}" type="pres">
      <dgm:prSet presAssocID="{6A480D74-0E73-4A37-A27A-927AAA50756E}" presName="text_1" presStyleLbl="node1" presStyleIdx="0" presStyleCnt="3">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3"/>
      <dgm:spPr/>
    </dgm:pt>
    <dgm:pt modelId="{3A020158-2480-4124-BEE4-A3EB522EFC58}" type="pres">
      <dgm:prSet presAssocID="{22BD0761-96F1-4CF4-AE10-B93794CB7115}" presName="text_2" presStyleLbl="node1" presStyleIdx="1" presStyleCnt="3">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3"/>
      <dgm:spPr/>
    </dgm:pt>
    <dgm:pt modelId="{D2C68A6A-D1F1-46B4-ADBC-2F1BD96BDECB}" type="pres">
      <dgm:prSet presAssocID="{E781DC7B-1DB4-494A-8896-33765EB54C2E}" presName="text_3" presStyleLbl="node1" presStyleIdx="2" presStyleCnt="3">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3"/>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FC07AB0-953C-442E-A7B4-471992D70865}" type="presOf" srcId="{E781DC7B-1DB4-494A-8896-33765EB54C2E}" destId="{D2C68A6A-D1F1-46B4-ADBC-2F1BD96BDECB}" srcOrd="0" destOrd="0" presId="urn:microsoft.com/office/officeart/2008/layout/VerticalCurvedList"/>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0727"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667993" y="481263"/>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kern="1200" dirty="0">
            <a:latin typeface="Calibri" panose="020F0502020204030204" pitchFamily="34" charset="0"/>
            <a:cs typeface="Calibri" panose="020F0502020204030204" pitchFamily="34" charset="0"/>
          </a:endParaRPr>
        </a:p>
      </dsp:txBody>
      <dsp:txXfrm>
        <a:off x="667993" y="481263"/>
        <a:ext cx="5735082" cy="962526"/>
      </dsp:txXfrm>
    </dsp:sp>
    <dsp:sp modelId="{CF60FB2A-8838-453A-954F-5AA39E09F69A}">
      <dsp:nvSpPr>
        <dsp:cNvPr id="0" name=""/>
        <dsp:cNvSpPr/>
      </dsp:nvSpPr>
      <dsp:spPr>
        <a:xfrm>
          <a:off x="66414" y="360947"/>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1017871" y="1925052"/>
          <a:ext cx="5385204"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the basics of health insurance and coverage</a:t>
          </a:r>
          <a:endParaRPr lang="en-US" sz="2000" kern="1200" dirty="0">
            <a:latin typeface="Calibri" panose="020F0502020204030204" pitchFamily="34" charset="0"/>
            <a:cs typeface="Calibri" panose="020F0502020204030204" pitchFamily="34" charset="0"/>
          </a:endParaRPr>
        </a:p>
      </dsp:txBody>
      <dsp:txXfrm>
        <a:off x="1017871" y="1925052"/>
        <a:ext cx="5385204" cy="962526"/>
      </dsp:txXfrm>
    </dsp:sp>
    <dsp:sp modelId="{0DE530D9-ADD3-46DF-8F8D-460D36B5D5EE}">
      <dsp:nvSpPr>
        <dsp:cNvPr id="0" name=""/>
        <dsp:cNvSpPr/>
      </dsp:nvSpPr>
      <dsp:spPr>
        <a:xfrm>
          <a:off x="416292" y="1804736"/>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667993" y="3368841"/>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Compare and contrast different insurance options available to patients</a:t>
          </a:r>
          <a:endParaRPr lang="en-US" sz="2000" kern="1200" dirty="0">
            <a:latin typeface="Calibri" panose="020F0502020204030204" pitchFamily="34" charset="0"/>
            <a:cs typeface="Calibri" panose="020F0502020204030204" pitchFamily="34" charset="0"/>
          </a:endParaRPr>
        </a:p>
      </dsp:txBody>
      <dsp:txXfrm>
        <a:off x="667993" y="3368841"/>
        <a:ext cx="5735082" cy="962526"/>
      </dsp:txXfrm>
    </dsp:sp>
    <dsp:sp modelId="{6B117EDD-2811-40B3-8143-A56D6D656652}">
      <dsp:nvSpPr>
        <dsp:cNvPr id="0" name=""/>
        <dsp:cNvSpPr/>
      </dsp:nvSpPr>
      <dsp:spPr>
        <a:xfrm>
          <a:off x="66414" y="3248525"/>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0727"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667993" y="481263"/>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kern="1200" dirty="0">
            <a:latin typeface="Calibri" panose="020F0502020204030204" pitchFamily="34" charset="0"/>
            <a:cs typeface="Calibri" panose="020F0502020204030204" pitchFamily="34" charset="0"/>
          </a:endParaRPr>
        </a:p>
      </dsp:txBody>
      <dsp:txXfrm>
        <a:off x="667993" y="481263"/>
        <a:ext cx="5735082" cy="962526"/>
      </dsp:txXfrm>
    </dsp:sp>
    <dsp:sp modelId="{CF60FB2A-8838-453A-954F-5AA39E09F69A}">
      <dsp:nvSpPr>
        <dsp:cNvPr id="0" name=""/>
        <dsp:cNvSpPr/>
      </dsp:nvSpPr>
      <dsp:spPr>
        <a:xfrm>
          <a:off x="66414" y="360947"/>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1017871" y="1925052"/>
          <a:ext cx="5385204"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the basics of health insurance and coverage</a:t>
          </a:r>
          <a:endParaRPr lang="en-US" sz="2000" kern="1200" dirty="0">
            <a:latin typeface="Calibri" panose="020F0502020204030204" pitchFamily="34" charset="0"/>
            <a:cs typeface="Calibri" panose="020F0502020204030204" pitchFamily="34" charset="0"/>
          </a:endParaRPr>
        </a:p>
      </dsp:txBody>
      <dsp:txXfrm>
        <a:off x="1017871" y="1925052"/>
        <a:ext cx="5385204" cy="962526"/>
      </dsp:txXfrm>
    </dsp:sp>
    <dsp:sp modelId="{0DE530D9-ADD3-46DF-8F8D-460D36B5D5EE}">
      <dsp:nvSpPr>
        <dsp:cNvPr id="0" name=""/>
        <dsp:cNvSpPr/>
      </dsp:nvSpPr>
      <dsp:spPr>
        <a:xfrm>
          <a:off x="416292" y="1804736"/>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667993" y="3368841"/>
          <a:ext cx="5735082" cy="962526"/>
        </a:xfrm>
        <a:prstGeom prst="rect">
          <a:avLst/>
        </a:prstGeom>
        <a:solidFill>
          <a:srgbClr val="CC626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Compare and contrast different insurance options available to patients</a:t>
          </a:r>
          <a:endParaRPr lang="en-US" sz="2000" kern="1200" dirty="0">
            <a:latin typeface="Calibri" panose="020F0502020204030204" pitchFamily="34" charset="0"/>
            <a:cs typeface="Calibri" panose="020F0502020204030204" pitchFamily="34" charset="0"/>
          </a:endParaRPr>
        </a:p>
      </dsp:txBody>
      <dsp:txXfrm>
        <a:off x="667993" y="3368841"/>
        <a:ext cx="5735082" cy="962526"/>
      </dsp:txXfrm>
    </dsp:sp>
    <dsp:sp modelId="{6B117EDD-2811-40B3-8143-A56D6D656652}">
      <dsp:nvSpPr>
        <dsp:cNvPr id="0" name=""/>
        <dsp:cNvSpPr/>
      </dsp:nvSpPr>
      <dsp:spPr>
        <a:xfrm>
          <a:off x="66414" y="3248525"/>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9DE79-8E21-421F-8B49-E28942E4A160}">
      <dsp:nvSpPr>
        <dsp:cNvPr id="0" name=""/>
        <dsp:cNvSpPr/>
      </dsp:nvSpPr>
      <dsp:spPr>
        <a:xfrm>
          <a:off x="3388495" y="2220781"/>
          <a:ext cx="1291971" cy="1291971"/>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Insurance Types</a:t>
          </a:r>
          <a:endParaRPr lang="en-US" sz="1600" kern="1200" dirty="0"/>
        </a:p>
      </dsp:txBody>
      <dsp:txXfrm>
        <a:off x="3577700" y="2409986"/>
        <a:ext cx="913561" cy="913561"/>
      </dsp:txXfrm>
    </dsp:sp>
    <dsp:sp modelId="{A0CC184A-EED2-4455-8F93-62598FCED31A}">
      <dsp:nvSpPr>
        <dsp:cNvPr id="0" name=""/>
        <dsp:cNvSpPr/>
      </dsp:nvSpPr>
      <dsp:spPr>
        <a:xfrm rot="16200000">
          <a:off x="3581108" y="1752998"/>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11812" y="1744740"/>
        <a:ext cx="45337" cy="45337"/>
      </dsp:txXfrm>
    </dsp:sp>
    <dsp:sp modelId="{50E1342F-0FC9-4E03-9820-6BD3683D390A}">
      <dsp:nvSpPr>
        <dsp:cNvPr id="0" name=""/>
        <dsp:cNvSpPr/>
      </dsp:nvSpPr>
      <dsp:spPr>
        <a:xfrm>
          <a:off x="3388495" y="22065"/>
          <a:ext cx="1291971" cy="1291971"/>
        </a:xfrm>
        <a:prstGeom prst="ellipse">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COBRA</a:t>
          </a:r>
          <a:endParaRPr lang="en-US" sz="1400" kern="1200" dirty="0"/>
        </a:p>
      </dsp:txBody>
      <dsp:txXfrm>
        <a:off x="3577700" y="211270"/>
        <a:ext cx="913561" cy="913561"/>
      </dsp:txXfrm>
    </dsp:sp>
    <dsp:sp modelId="{BC9A6A9B-608A-4884-AB1F-5ABF831F7E58}">
      <dsp:nvSpPr>
        <dsp:cNvPr id="0" name=""/>
        <dsp:cNvSpPr/>
      </dsp:nvSpPr>
      <dsp:spPr>
        <a:xfrm rot="18900000">
          <a:off x="4358472" y="2074993"/>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89176" y="2066735"/>
        <a:ext cx="45337" cy="45337"/>
      </dsp:txXfrm>
    </dsp:sp>
    <dsp:sp modelId="{8246CF87-FA90-457E-B8A0-1ADA395983DA}">
      <dsp:nvSpPr>
        <dsp:cNvPr id="0" name=""/>
        <dsp:cNvSpPr/>
      </dsp:nvSpPr>
      <dsp:spPr>
        <a:xfrm>
          <a:off x="4943222" y="666054"/>
          <a:ext cx="1291971" cy="1291971"/>
        </a:xfrm>
        <a:prstGeom prst="ellipse">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Retiree</a:t>
          </a:r>
          <a:endParaRPr lang="en-US" sz="1400" kern="1200" dirty="0"/>
        </a:p>
      </dsp:txBody>
      <dsp:txXfrm>
        <a:off x="5132427" y="855259"/>
        <a:ext cx="913561" cy="913561"/>
      </dsp:txXfrm>
    </dsp:sp>
    <dsp:sp modelId="{FEE3C78D-8D23-4390-A497-19C3374FBF48}">
      <dsp:nvSpPr>
        <dsp:cNvPr id="0" name=""/>
        <dsp:cNvSpPr/>
      </dsp:nvSpPr>
      <dsp:spPr>
        <a:xfrm>
          <a:off x="4680466" y="2852357"/>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11170" y="2844098"/>
        <a:ext cx="45337" cy="45337"/>
      </dsp:txXfrm>
    </dsp:sp>
    <dsp:sp modelId="{98FAC721-7457-43B7-84BE-A5BB5D9BDE2D}">
      <dsp:nvSpPr>
        <dsp:cNvPr id="0" name=""/>
        <dsp:cNvSpPr/>
      </dsp:nvSpPr>
      <dsp:spPr>
        <a:xfrm>
          <a:off x="5587211" y="2220781"/>
          <a:ext cx="1291971" cy="1291971"/>
        </a:xfrm>
        <a:prstGeom prst="ellipse">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Federal Employee</a:t>
          </a:r>
          <a:endParaRPr lang="en-US" sz="1400" kern="1200" dirty="0"/>
        </a:p>
      </dsp:txBody>
      <dsp:txXfrm>
        <a:off x="5776416" y="2409986"/>
        <a:ext cx="913561" cy="913561"/>
      </dsp:txXfrm>
    </dsp:sp>
    <dsp:sp modelId="{27CF85C8-70F5-4F68-BD0E-566459D30358}">
      <dsp:nvSpPr>
        <dsp:cNvPr id="0" name=""/>
        <dsp:cNvSpPr/>
      </dsp:nvSpPr>
      <dsp:spPr>
        <a:xfrm rot="2700000">
          <a:off x="4358472" y="3629720"/>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89176" y="3621462"/>
        <a:ext cx="45337" cy="45337"/>
      </dsp:txXfrm>
    </dsp:sp>
    <dsp:sp modelId="{43A6BF9D-5860-4FA8-ABB3-23FD25F2D226}">
      <dsp:nvSpPr>
        <dsp:cNvPr id="0" name=""/>
        <dsp:cNvSpPr/>
      </dsp:nvSpPr>
      <dsp:spPr>
        <a:xfrm>
          <a:off x="4943222" y="3775509"/>
          <a:ext cx="1291971" cy="1291971"/>
        </a:xfrm>
        <a:prstGeom prst="ellipse">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TRICARE</a:t>
          </a:r>
          <a:endParaRPr lang="en-US" sz="1400" kern="1200" dirty="0"/>
        </a:p>
      </dsp:txBody>
      <dsp:txXfrm>
        <a:off x="5132427" y="3964714"/>
        <a:ext cx="913561" cy="913561"/>
      </dsp:txXfrm>
    </dsp:sp>
    <dsp:sp modelId="{84D3A6C4-20AC-4C4C-88EF-6ACD91A50872}">
      <dsp:nvSpPr>
        <dsp:cNvPr id="0" name=""/>
        <dsp:cNvSpPr/>
      </dsp:nvSpPr>
      <dsp:spPr>
        <a:xfrm rot="5400000">
          <a:off x="3581108" y="3951715"/>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11812" y="3943457"/>
        <a:ext cx="45337" cy="45337"/>
      </dsp:txXfrm>
    </dsp:sp>
    <dsp:sp modelId="{4206286B-42BB-4F57-9DDA-E384F68C041B}">
      <dsp:nvSpPr>
        <dsp:cNvPr id="0" name=""/>
        <dsp:cNvSpPr/>
      </dsp:nvSpPr>
      <dsp:spPr>
        <a:xfrm>
          <a:off x="3388495" y="4419498"/>
          <a:ext cx="1291971" cy="12919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Private</a:t>
          </a:r>
          <a:endParaRPr lang="en-US" sz="2200" kern="1200" dirty="0"/>
        </a:p>
      </dsp:txBody>
      <dsp:txXfrm>
        <a:off x="3577700" y="4608703"/>
        <a:ext cx="913561" cy="913561"/>
      </dsp:txXfrm>
    </dsp:sp>
    <dsp:sp modelId="{429569AA-10A4-4B42-973A-91C037F22E28}">
      <dsp:nvSpPr>
        <dsp:cNvPr id="0" name=""/>
        <dsp:cNvSpPr/>
      </dsp:nvSpPr>
      <dsp:spPr>
        <a:xfrm rot="8100000">
          <a:off x="2803744" y="3629720"/>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34448" y="3621462"/>
        <a:ext cx="45337" cy="45337"/>
      </dsp:txXfrm>
    </dsp:sp>
    <dsp:sp modelId="{C9198242-C4E5-48AA-9F1B-6105858D2C08}">
      <dsp:nvSpPr>
        <dsp:cNvPr id="0" name=""/>
        <dsp:cNvSpPr/>
      </dsp:nvSpPr>
      <dsp:spPr>
        <a:xfrm>
          <a:off x="1833767" y="3775509"/>
          <a:ext cx="1291971" cy="1291971"/>
        </a:xfrm>
        <a:prstGeom prst="ellipse">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Veterans Affairs</a:t>
          </a:r>
          <a:endParaRPr lang="en-US" sz="1400" kern="1200" dirty="0"/>
        </a:p>
      </dsp:txBody>
      <dsp:txXfrm>
        <a:off x="2022972" y="3964714"/>
        <a:ext cx="913561" cy="913561"/>
      </dsp:txXfrm>
    </dsp:sp>
    <dsp:sp modelId="{DBB09E0E-593A-4C5E-88BE-CC4360705243}">
      <dsp:nvSpPr>
        <dsp:cNvPr id="0" name=""/>
        <dsp:cNvSpPr/>
      </dsp:nvSpPr>
      <dsp:spPr>
        <a:xfrm rot="10800000">
          <a:off x="2481750" y="2852357"/>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912454" y="2844098"/>
        <a:ext cx="45337" cy="45337"/>
      </dsp:txXfrm>
    </dsp:sp>
    <dsp:sp modelId="{104D70B9-4B7C-4916-884B-DCA0C4737FB8}">
      <dsp:nvSpPr>
        <dsp:cNvPr id="0" name=""/>
        <dsp:cNvSpPr/>
      </dsp:nvSpPr>
      <dsp:spPr>
        <a:xfrm>
          <a:off x="1189778" y="2220781"/>
          <a:ext cx="1291971" cy="1291971"/>
        </a:xfrm>
        <a:prstGeom prst="ellipse">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Medicaid</a:t>
          </a:r>
          <a:endParaRPr lang="en-US" sz="1400" kern="1200" dirty="0"/>
        </a:p>
      </dsp:txBody>
      <dsp:txXfrm>
        <a:off x="1378983" y="2409986"/>
        <a:ext cx="913561" cy="913561"/>
      </dsp:txXfrm>
    </dsp:sp>
    <dsp:sp modelId="{066FC600-C321-4610-855F-FD5B90342348}">
      <dsp:nvSpPr>
        <dsp:cNvPr id="0" name=""/>
        <dsp:cNvSpPr/>
      </dsp:nvSpPr>
      <dsp:spPr>
        <a:xfrm rot="13500000">
          <a:off x="2803744" y="2074993"/>
          <a:ext cx="906744" cy="28820"/>
        </a:xfrm>
        <a:custGeom>
          <a:avLst/>
          <a:gdLst/>
          <a:ahLst/>
          <a:cxnLst/>
          <a:rect l="0" t="0" r="0" b="0"/>
          <a:pathLst>
            <a:path>
              <a:moveTo>
                <a:pt x="0" y="14410"/>
              </a:moveTo>
              <a:lnTo>
                <a:pt x="906744" y="1441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34448" y="2066735"/>
        <a:ext cx="45337" cy="45337"/>
      </dsp:txXfrm>
    </dsp:sp>
    <dsp:sp modelId="{30DA2FA0-56F6-4986-9599-ED8CEDF2E29D}">
      <dsp:nvSpPr>
        <dsp:cNvPr id="0" name=""/>
        <dsp:cNvSpPr/>
      </dsp:nvSpPr>
      <dsp:spPr>
        <a:xfrm>
          <a:off x="1833767" y="666054"/>
          <a:ext cx="1291971" cy="1291971"/>
        </a:xfrm>
        <a:prstGeom prst="ellipse">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Medicare</a:t>
          </a:r>
          <a:endParaRPr lang="en-US" sz="1400" kern="1200" dirty="0"/>
        </a:p>
      </dsp:txBody>
      <dsp:txXfrm>
        <a:off x="2022972" y="855259"/>
        <a:ext cx="913561" cy="9135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2F030-38FC-4832-8C95-C4F603691045}">
      <dsp:nvSpPr>
        <dsp:cNvPr id="0" name=""/>
        <dsp:cNvSpPr/>
      </dsp:nvSpPr>
      <dsp:spPr>
        <a:xfrm rot="5400000">
          <a:off x="4112598" y="-1628307"/>
          <a:ext cx="782637" cy="4238980"/>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Hospital Insurance</a:t>
          </a:r>
          <a:endParaRPr lang="en-US" sz="2400" kern="1200" dirty="0"/>
        </a:p>
      </dsp:txBody>
      <dsp:txXfrm rot="-5400000">
        <a:off x="2384427" y="138069"/>
        <a:ext cx="4200775" cy="706227"/>
      </dsp:txXfrm>
    </dsp:sp>
    <dsp:sp modelId="{A768BC4B-D1AF-482A-94FD-74425C2F75D0}">
      <dsp:nvSpPr>
        <dsp:cNvPr id="0" name=""/>
        <dsp:cNvSpPr/>
      </dsp:nvSpPr>
      <dsp:spPr>
        <a:xfrm>
          <a:off x="0" y="2033"/>
          <a:ext cx="2384426" cy="97829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A</a:t>
          </a:r>
          <a:endParaRPr lang="en-US" sz="5200" kern="1200" dirty="0"/>
        </a:p>
      </dsp:txBody>
      <dsp:txXfrm>
        <a:off x="47756" y="49789"/>
        <a:ext cx="2288914" cy="882784"/>
      </dsp:txXfrm>
    </dsp:sp>
    <dsp:sp modelId="{CBFBA22B-8C4B-4D33-848B-5D6BCC473CEC}">
      <dsp:nvSpPr>
        <dsp:cNvPr id="0" name=""/>
        <dsp:cNvSpPr/>
      </dsp:nvSpPr>
      <dsp:spPr>
        <a:xfrm rot="5400000">
          <a:off x="4112598" y="-601096"/>
          <a:ext cx="782637" cy="4238980"/>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Medical Insurance</a:t>
          </a:r>
          <a:endParaRPr lang="en-US" sz="2400" kern="1200" dirty="0"/>
        </a:p>
      </dsp:txBody>
      <dsp:txXfrm rot="-5400000">
        <a:off x="2384427" y="1165280"/>
        <a:ext cx="4200775" cy="706227"/>
      </dsp:txXfrm>
    </dsp:sp>
    <dsp:sp modelId="{B96BDAC4-4B9C-451A-8DF0-BC8F664E7C39}">
      <dsp:nvSpPr>
        <dsp:cNvPr id="0" name=""/>
        <dsp:cNvSpPr/>
      </dsp:nvSpPr>
      <dsp:spPr>
        <a:xfrm>
          <a:off x="0" y="1029245"/>
          <a:ext cx="2384426" cy="97829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B</a:t>
          </a:r>
          <a:endParaRPr lang="en-US" sz="5200" kern="1200" dirty="0"/>
        </a:p>
      </dsp:txBody>
      <dsp:txXfrm>
        <a:off x="47756" y="1077001"/>
        <a:ext cx="2288914" cy="882784"/>
      </dsp:txXfrm>
    </dsp:sp>
    <dsp:sp modelId="{68437347-647C-44C3-95E7-EB46525A02BD}">
      <dsp:nvSpPr>
        <dsp:cNvPr id="0" name=""/>
        <dsp:cNvSpPr/>
      </dsp:nvSpPr>
      <dsp:spPr>
        <a:xfrm rot="5400000">
          <a:off x="4112598" y="426115"/>
          <a:ext cx="782637" cy="4238980"/>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Medicare Advantage Plans </a:t>
          </a:r>
          <a:endParaRPr lang="en-US" sz="2400" kern="1200" dirty="0"/>
        </a:p>
      </dsp:txBody>
      <dsp:txXfrm rot="-5400000">
        <a:off x="2384427" y="2192492"/>
        <a:ext cx="4200775" cy="706227"/>
      </dsp:txXfrm>
    </dsp:sp>
    <dsp:sp modelId="{433D27AD-CC35-4CF0-B3A8-D0FE693472A6}">
      <dsp:nvSpPr>
        <dsp:cNvPr id="0" name=""/>
        <dsp:cNvSpPr/>
      </dsp:nvSpPr>
      <dsp:spPr>
        <a:xfrm>
          <a:off x="0" y="2056457"/>
          <a:ext cx="2384426" cy="97829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C</a:t>
          </a:r>
          <a:endParaRPr lang="en-US" sz="5200" kern="1200" dirty="0"/>
        </a:p>
      </dsp:txBody>
      <dsp:txXfrm>
        <a:off x="47756" y="2104213"/>
        <a:ext cx="2288914" cy="882784"/>
      </dsp:txXfrm>
    </dsp:sp>
    <dsp:sp modelId="{A8E8D1E9-AC6B-4DE2-8278-3D756B0BCB09}">
      <dsp:nvSpPr>
        <dsp:cNvPr id="0" name=""/>
        <dsp:cNvSpPr/>
      </dsp:nvSpPr>
      <dsp:spPr>
        <a:xfrm rot="5400000">
          <a:off x="4112598" y="1453327"/>
          <a:ext cx="782637" cy="4238980"/>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Prescription Drug Coverage</a:t>
          </a:r>
          <a:endParaRPr lang="en-US" sz="2400" kern="1200" dirty="0"/>
        </a:p>
      </dsp:txBody>
      <dsp:txXfrm rot="-5400000">
        <a:off x="2384427" y="3219704"/>
        <a:ext cx="4200775" cy="706227"/>
      </dsp:txXfrm>
    </dsp:sp>
    <dsp:sp modelId="{498B4D97-6D19-4CE7-84E3-1DCE5600095B}">
      <dsp:nvSpPr>
        <dsp:cNvPr id="0" name=""/>
        <dsp:cNvSpPr/>
      </dsp:nvSpPr>
      <dsp:spPr>
        <a:xfrm>
          <a:off x="0" y="3083669"/>
          <a:ext cx="2384426" cy="97829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D</a:t>
          </a:r>
          <a:endParaRPr lang="en-US" sz="5200" kern="1200" dirty="0"/>
        </a:p>
      </dsp:txBody>
      <dsp:txXfrm>
        <a:off x="47756" y="3131425"/>
        <a:ext cx="2288914" cy="8827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67D77-6DA2-4496-945F-7FA3F3B5617F}">
      <dsp:nvSpPr>
        <dsp:cNvPr id="0" name=""/>
        <dsp:cNvSpPr/>
      </dsp:nvSpPr>
      <dsp:spPr>
        <a:xfrm>
          <a:off x="0" y="0"/>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err="1" smtClean="0"/>
            <a:t>Paxlovid</a:t>
          </a:r>
          <a:r>
            <a:rPr lang="en-US" sz="1700" kern="1200" dirty="0" smtClean="0"/>
            <a:t> (</a:t>
          </a:r>
          <a:r>
            <a:rPr lang="en-US" sz="1700" kern="1200" dirty="0" err="1" smtClean="0"/>
            <a:t>nirmatrelvir</a:t>
          </a:r>
          <a:r>
            <a:rPr lang="en-US" sz="1700" kern="1200" dirty="0" smtClean="0"/>
            <a:t> &amp; ritonavir)</a:t>
          </a:r>
          <a:endParaRPr lang="en-US" sz="1700" kern="1200" dirty="0"/>
        </a:p>
        <a:p>
          <a:pPr marL="114300" lvl="1" indent="-114300" algn="l" defTabSz="577850">
            <a:lnSpc>
              <a:spcPct val="90000"/>
            </a:lnSpc>
            <a:spcBef>
              <a:spcPct val="0"/>
            </a:spcBef>
            <a:spcAft>
              <a:spcPct val="15000"/>
            </a:spcAft>
            <a:buChar char="••"/>
          </a:pPr>
          <a:r>
            <a:rPr lang="en-US" sz="1300" u="sng" kern="1200" dirty="0" smtClean="0"/>
            <a:t>Use</a:t>
          </a:r>
          <a:r>
            <a:rPr lang="en-US" sz="1300" kern="1200" dirty="0" smtClean="0"/>
            <a:t>: treats certain viruses, most recently COVID-19</a:t>
          </a:r>
          <a:endParaRPr lang="en-US" sz="1300"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kern="1200" dirty="0" smtClean="0"/>
            <a:t>: </a:t>
          </a:r>
          <a:r>
            <a:rPr lang="en-US" sz="1300" b="1" kern="1200" dirty="0" smtClean="0"/>
            <a:t>significant</a:t>
          </a:r>
          <a:r>
            <a:rPr lang="en-US" sz="1300" kern="1200" dirty="0" smtClean="0"/>
            <a:t> </a:t>
          </a:r>
          <a:r>
            <a:rPr lang="en-US" sz="1300" b="1" kern="1200" dirty="0" smtClean="0"/>
            <a:t>increase</a:t>
          </a:r>
          <a:r>
            <a:rPr lang="en-US" sz="1300" kern="1200" dirty="0" smtClean="0"/>
            <a:t> in tacrolimus/cyclosporine levels</a:t>
          </a:r>
          <a:endParaRPr lang="en-US" sz="1300" kern="1200" dirty="0"/>
        </a:p>
      </dsp:txBody>
      <dsp:txXfrm>
        <a:off x="1465548" y="0"/>
        <a:ext cx="5354852" cy="1014686"/>
      </dsp:txXfrm>
    </dsp:sp>
    <dsp:sp modelId="{2214902E-9751-429C-BAB3-6349AF6E72A4}">
      <dsp:nvSpPr>
        <dsp:cNvPr id="0" name=""/>
        <dsp:cNvSpPr/>
      </dsp:nvSpPr>
      <dsp:spPr>
        <a:xfrm>
          <a:off x="101468" y="101468"/>
          <a:ext cx="1364080" cy="81174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35CAFB-8EFF-4E86-960F-AE9CA9152E3D}">
      <dsp:nvSpPr>
        <dsp:cNvPr id="0" name=""/>
        <dsp:cNvSpPr/>
      </dsp:nvSpPr>
      <dsp:spPr>
        <a:xfrm>
          <a:off x="0" y="1116155"/>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St. Johns Wart</a:t>
          </a:r>
          <a:endParaRPr lang="en-US" sz="1700" kern="1200" dirty="0"/>
        </a:p>
        <a:p>
          <a:pPr marL="114300" lvl="1" indent="-114300" algn="l" defTabSz="577850">
            <a:lnSpc>
              <a:spcPct val="90000"/>
            </a:lnSpc>
            <a:spcBef>
              <a:spcPct val="0"/>
            </a:spcBef>
            <a:spcAft>
              <a:spcPct val="15000"/>
            </a:spcAft>
            <a:buChar char="••"/>
          </a:pPr>
          <a:r>
            <a:rPr lang="en-US" sz="1300" u="sng" kern="1200" dirty="0" smtClean="0"/>
            <a:t>Use</a:t>
          </a:r>
          <a:r>
            <a:rPr lang="en-US" sz="1300" u="none" kern="1200" dirty="0" smtClean="0"/>
            <a:t>: can help treat depression</a:t>
          </a:r>
          <a:endParaRPr lang="en-US" sz="1300" u="sng"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u="none" kern="1200" dirty="0" smtClean="0"/>
            <a:t>: </a:t>
          </a:r>
          <a:r>
            <a:rPr lang="en-US" sz="1300" b="1" u="none" kern="1200" dirty="0" smtClean="0"/>
            <a:t>decrease</a:t>
          </a:r>
          <a:r>
            <a:rPr lang="en-US" sz="1300" u="none" kern="1200" dirty="0" smtClean="0"/>
            <a:t> </a:t>
          </a:r>
          <a:r>
            <a:rPr lang="en-US" sz="1300" kern="1200" dirty="0" smtClean="0"/>
            <a:t>in tacrolimus/cyclosporine levels</a:t>
          </a:r>
          <a:endParaRPr lang="en-US" sz="1300" u="sng" kern="1200" dirty="0"/>
        </a:p>
      </dsp:txBody>
      <dsp:txXfrm>
        <a:off x="1465548" y="1116155"/>
        <a:ext cx="5354852" cy="1014686"/>
      </dsp:txXfrm>
    </dsp:sp>
    <dsp:sp modelId="{A7EA5B6B-C6A9-4DFA-B564-2FFE26BEE2F7}">
      <dsp:nvSpPr>
        <dsp:cNvPr id="0" name=""/>
        <dsp:cNvSpPr/>
      </dsp:nvSpPr>
      <dsp:spPr>
        <a:xfrm>
          <a:off x="101468" y="1217624"/>
          <a:ext cx="1364080" cy="811749"/>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90FA0-37E2-4AA2-AE87-D2A600A84076}">
      <dsp:nvSpPr>
        <dsp:cNvPr id="0" name=""/>
        <dsp:cNvSpPr/>
      </dsp:nvSpPr>
      <dsp:spPr>
        <a:xfrm>
          <a:off x="0" y="2232311"/>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Grapefruit Juice</a:t>
          </a:r>
          <a:endParaRPr lang="en-US" sz="1700"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kern="1200" dirty="0" smtClean="0"/>
            <a:t>: </a:t>
          </a:r>
          <a:r>
            <a:rPr lang="en-US" sz="1300" b="1" u="none" kern="1200" dirty="0" smtClean="0"/>
            <a:t>increase</a:t>
          </a:r>
          <a:r>
            <a:rPr lang="en-US" sz="1300" u="none" kern="1200" dirty="0" smtClean="0"/>
            <a:t> </a:t>
          </a:r>
          <a:r>
            <a:rPr lang="en-US" sz="1300" kern="1200" dirty="0" smtClean="0"/>
            <a:t>in tacrolimus/cyclosporine levels</a:t>
          </a:r>
          <a:endParaRPr lang="en-US" sz="1300" kern="1200" dirty="0"/>
        </a:p>
      </dsp:txBody>
      <dsp:txXfrm>
        <a:off x="1465548" y="2232311"/>
        <a:ext cx="5354852" cy="1014686"/>
      </dsp:txXfrm>
    </dsp:sp>
    <dsp:sp modelId="{CC17BC31-960A-406A-84B9-9BBB98796C8F}">
      <dsp:nvSpPr>
        <dsp:cNvPr id="0" name=""/>
        <dsp:cNvSpPr/>
      </dsp:nvSpPr>
      <dsp:spPr>
        <a:xfrm>
          <a:off x="101468" y="2333780"/>
          <a:ext cx="1364080" cy="811749"/>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AF53EC-27A5-4F9D-87F2-558F79B93313}">
      <dsp:nvSpPr>
        <dsp:cNvPr id="0" name=""/>
        <dsp:cNvSpPr/>
      </dsp:nvSpPr>
      <dsp:spPr>
        <a:xfrm>
          <a:off x="0" y="3351025"/>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NSAIDs</a:t>
          </a:r>
          <a:endParaRPr lang="en-US" sz="1700" kern="1200" dirty="0"/>
        </a:p>
        <a:p>
          <a:pPr marL="114300" lvl="1" indent="-114300" algn="l" defTabSz="577850">
            <a:lnSpc>
              <a:spcPct val="90000"/>
            </a:lnSpc>
            <a:spcBef>
              <a:spcPct val="0"/>
            </a:spcBef>
            <a:spcAft>
              <a:spcPct val="15000"/>
            </a:spcAft>
            <a:buChar char="••"/>
          </a:pPr>
          <a:r>
            <a:rPr lang="en-US" sz="1300" u="sng" kern="1200" dirty="0" smtClean="0"/>
            <a:t>Common agents</a:t>
          </a:r>
          <a:r>
            <a:rPr lang="en-US" sz="1300" u="none" kern="1200" dirty="0" smtClean="0"/>
            <a:t>: aspirin, ibuprofen, naproxen, Advil®, Aleve®</a:t>
          </a:r>
          <a:endParaRPr lang="en-US" sz="1300" u="sng"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kern="1200" dirty="0" smtClean="0"/>
            <a:t>: increased risk of kidney damage with tacrolimus/cyclosporine</a:t>
          </a:r>
          <a:endParaRPr lang="en-US" sz="1300" kern="1200" dirty="0"/>
        </a:p>
      </dsp:txBody>
      <dsp:txXfrm>
        <a:off x="1465548" y="3351025"/>
        <a:ext cx="5354852" cy="1014686"/>
      </dsp:txXfrm>
    </dsp:sp>
    <dsp:sp modelId="{5036D11C-12E6-42F6-A2D8-2806EDB94518}">
      <dsp:nvSpPr>
        <dsp:cNvPr id="0" name=""/>
        <dsp:cNvSpPr/>
      </dsp:nvSpPr>
      <dsp:spPr>
        <a:xfrm>
          <a:off x="101468" y="3449935"/>
          <a:ext cx="1364080" cy="811749"/>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D2D1A-BABD-4C93-AA42-5265E1D93B4F}">
      <dsp:nvSpPr>
        <dsp:cNvPr id="0" name=""/>
        <dsp:cNvSpPr/>
      </dsp:nvSpPr>
      <dsp:spPr>
        <a:xfrm>
          <a:off x="1152414" y="220077"/>
          <a:ext cx="6257279" cy="1126285"/>
        </a:xfrm>
        <a:prstGeom prst="rect">
          <a:avLst/>
        </a:prstGeom>
        <a:solidFill>
          <a:schemeClr val="lt1">
            <a:alpha val="40000"/>
            <a:hueOff val="0"/>
            <a:satOff val="0"/>
            <a:lumOff val="0"/>
            <a:alphaOff val="0"/>
          </a:schemeClr>
        </a:solidFill>
        <a:ln w="19050"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76287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latin typeface="Calibri" panose="020F0502020204030204" pitchFamily="34" charset="0"/>
              <a:cs typeface="Calibri" panose="020F0502020204030204" pitchFamily="34" charset="0"/>
            </a:rPr>
            <a:t>Immunosuppressive medications have increased the life of the organ and patient</a:t>
          </a:r>
        </a:p>
      </dsp:txBody>
      <dsp:txXfrm>
        <a:off x="1152414" y="220077"/>
        <a:ext cx="6257279" cy="1126285"/>
      </dsp:txXfrm>
    </dsp:sp>
    <dsp:sp modelId="{07607A6C-F0B1-4885-8604-FB07978E5844}">
      <dsp:nvSpPr>
        <dsp:cNvPr id="0" name=""/>
        <dsp:cNvSpPr/>
      </dsp:nvSpPr>
      <dsp:spPr>
        <a:xfrm>
          <a:off x="881498" y="184640"/>
          <a:ext cx="788399" cy="1182599"/>
        </a:xfrm>
        <a:prstGeom prst="rect">
          <a:avLst/>
        </a:prstGeom>
        <a:blipFill rotWithShape="1">
          <a:blip xmlns:r="http://schemas.openxmlformats.org/officeDocument/2006/relationships" r:embed="rId1"/>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1DE96281-B411-467D-B79D-98F618724B16}">
      <dsp:nvSpPr>
        <dsp:cNvPr id="0" name=""/>
        <dsp:cNvSpPr/>
      </dsp:nvSpPr>
      <dsp:spPr>
        <a:xfrm>
          <a:off x="1152414" y="1637945"/>
          <a:ext cx="6257279" cy="1126285"/>
        </a:xfrm>
        <a:prstGeom prst="rect">
          <a:avLst/>
        </a:prstGeom>
        <a:solidFill>
          <a:schemeClr val="lt1">
            <a:hueOff val="0"/>
            <a:satOff val="0"/>
            <a:lumOff val="0"/>
            <a:alpha val="91000"/>
          </a:schemeClr>
        </a:solidFill>
        <a:ln w="19050"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762870" tIns="83820" rIns="83820" bIns="83820" numCol="1" spcCol="1270" anchor="ctr" anchorCtr="0">
          <a:noAutofit/>
        </a:bodyPr>
        <a:lstStyle/>
        <a:p>
          <a:pPr marL="0" lvl="0" indent="0" algn="l"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Talk with your transplant team or pharmacist if you are experiencing any side-effects</a:t>
          </a:r>
          <a:endParaRPr lang="en-US" sz="2200" kern="1200" dirty="0">
            <a:latin typeface="Calibri" panose="020F0502020204030204" pitchFamily="34" charset="0"/>
            <a:cs typeface="Calibri" panose="020F0502020204030204" pitchFamily="34" charset="0"/>
          </a:endParaRPr>
        </a:p>
      </dsp:txBody>
      <dsp:txXfrm>
        <a:off x="1152414" y="1637945"/>
        <a:ext cx="6257279" cy="1126285"/>
      </dsp:txXfrm>
    </dsp:sp>
    <dsp:sp modelId="{498D30D2-3E7C-4480-ABDE-57123D65C91C}">
      <dsp:nvSpPr>
        <dsp:cNvPr id="0" name=""/>
        <dsp:cNvSpPr/>
      </dsp:nvSpPr>
      <dsp:spPr>
        <a:xfrm>
          <a:off x="874560" y="1612891"/>
          <a:ext cx="788399" cy="1182599"/>
        </a:xfrm>
        <a:prstGeom prst="rect">
          <a:avLst/>
        </a:prstGeom>
        <a:blipFill rotWithShape="1">
          <a:blip xmlns:r="http://schemas.openxmlformats.org/officeDocument/2006/relationships" r:embed="rId2"/>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CB083BBC-44A0-47F1-933D-F8D271A37AB7}">
      <dsp:nvSpPr>
        <dsp:cNvPr id="0" name=""/>
        <dsp:cNvSpPr/>
      </dsp:nvSpPr>
      <dsp:spPr>
        <a:xfrm>
          <a:off x="1152414" y="3055813"/>
          <a:ext cx="6257279" cy="1126285"/>
        </a:xfrm>
        <a:prstGeom prst="rect">
          <a:avLst/>
        </a:prstGeom>
        <a:solidFill>
          <a:schemeClr val="lt1">
            <a:alpha val="40000"/>
            <a:hueOff val="0"/>
            <a:satOff val="0"/>
            <a:lumOff val="0"/>
            <a:alphaOff val="0"/>
          </a:schemeClr>
        </a:solidFill>
        <a:ln w="19050"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762870" tIns="83820" rIns="83820" bIns="83820" numCol="1" spcCol="1270" anchor="ctr" anchorCtr="0">
          <a:noAutofit/>
        </a:bodyPr>
        <a:lstStyle/>
        <a:p>
          <a:pPr marL="0" lvl="0" indent="0" algn="l"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NEVER</a:t>
          </a:r>
          <a:r>
            <a:rPr lang="en-US" sz="2200" kern="1200" baseline="0" dirty="0" smtClean="0">
              <a:latin typeface="Calibri" panose="020F0502020204030204" pitchFamily="34" charset="0"/>
              <a:cs typeface="Calibri" panose="020F0502020204030204" pitchFamily="34" charset="0"/>
            </a:rPr>
            <a:t> stop taking your medications on your own!!</a:t>
          </a:r>
          <a:endParaRPr lang="en-US" sz="2200" kern="1200" dirty="0">
            <a:latin typeface="Calibri" panose="020F0502020204030204" pitchFamily="34" charset="0"/>
            <a:cs typeface="Calibri" panose="020F0502020204030204" pitchFamily="34" charset="0"/>
          </a:endParaRPr>
        </a:p>
      </dsp:txBody>
      <dsp:txXfrm>
        <a:off x="1152414" y="3055813"/>
        <a:ext cx="6257279" cy="1126285"/>
      </dsp:txXfrm>
    </dsp:sp>
    <dsp:sp modelId="{594C77B3-B47E-42B2-ADC3-A77536B9BA8E}">
      <dsp:nvSpPr>
        <dsp:cNvPr id="0" name=""/>
        <dsp:cNvSpPr/>
      </dsp:nvSpPr>
      <dsp:spPr>
        <a:xfrm>
          <a:off x="872841" y="3041153"/>
          <a:ext cx="788399" cy="1182599"/>
        </a:xfrm>
        <a:prstGeom prst="rect">
          <a:avLst/>
        </a:prstGeom>
        <a:blipFill rotWithShape="1">
          <a:blip xmlns:r="http://schemas.openxmlformats.org/officeDocument/2006/relationships" r:embed="rId3"/>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D3AFA-C7CC-4A20-9CCF-BF790A1250CB}">
      <dsp:nvSpPr>
        <dsp:cNvPr id="0" name=""/>
        <dsp:cNvSpPr/>
      </dsp:nvSpPr>
      <dsp:spPr>
        <a:xfrm>
          <a:off x="0" y="460103"/>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dirty="0" smtClean="0">
              <a:solidFill>
                <a:schemeClr val="dk1"/>
              </a:solidFill>
              <a:latin typeface="Calibri"/>
              <a:ea typeface="Calibri"/>
              <a:cs typeface="Calibri"/>
              <a:sym typeface="Calibri"/>
            </a:rPr>
            <a:t>Pain control</a:t>
          </a:r>
          <a:endParaRPr lang="en-US" sz="2600" kern="1200" dirty="0"/>
        </a:p>
      </dsp:txBody>
      <dsp:txXfrm>
        <a:off x="0" y="460103"/>
        <a:ext cx="2078970" cy="1247382"/>
      </dsp:txXfrm>
    </dsp:sp>
    <dsp:sp modelId="{4E97CD33-B4E5-4501-AA5A-0912BF0CAE97}">
      <dsp:nvSpPr>
        <dsp:cNvPr id="0" name=""/>
        <dsp:cNvSpPr/>
      </dsp:nvSpPr>
      <dsp:spPr>
        <a:xfrm>
          <a:off x="2286866" y="460103"/>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dirty="0" smtClean="0">
              <a:solidFill>
                <a:schemeClr val="dk1"/>
              </a:solidFill>
              <a:latin typeface="Calibri"/>
              <a:ea typeface="Calibri"/>
              <a:cs typeface="Calibri"/>
              <a:sym typeface="Calibri"/>
            </a:rPr>
            <a:t>Blood pressure</a:t>
          </a:r>
          <a:endParaRPr lang="en-US" sz="2600" kern="1200" dirty="0"/>
        </a:p>
      </dsp:txBody>
      <dsp:txXfrm>
        <a:off x="2286866" y="460103"/>
        <a:ext cx="2078970" cy="1247382"/>
      </dsp:txXfrm>
    </dsp:sp>
    <dsp:sp modelId="{A05EE75B-D5A4-4582-99FE-8005791BB948}">
      <dsp:nvSpPr>
        <dsp:cNvPr id="0" name=""/>
        <dsp:cNvSpPr/>
      </dsp:nvSpPr>
      <dsp:spPr>
        <a:xfrm>
          <a:off x="4573734" y="460103"/>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smtClean="0">
              <a:solidFill>
                <a:schemeClr val="dk1"/>
              </a:solidFill>
              <a:latin typeface="Calibri"/>
              <a:ea typeface="Calibri"/>
              <a:cs typeface="Calibri"/>
              <a:sym typeface="Calibri"/>
            </a:rPr>
            <a:t>Blood sugar</a:t>
          </a:r>
          <a:endParaRPr lang="en-US" sz="2600" kern="1200"/>
        </a:p>
      </dsp:txBody>
      <dsp:txXfrm>
        <a:off x="4573734" y="460103"/>
        <a:ext cx="2078970" cy="1247382"/>
      </dsp:txXfrm>
    </dsp:sp>
    <dsp:sp modelId="{A350D59B-DF63-43B9-9B68-320A8872CC15}">
      <dsp:nvSpPr>
        <dsp:cNvPr id="0" name=""/>
        <dsp:cNvSpPr/>
      </dsp:nvSpPr>
      <dsp:spPr>
        <a:xfrm>
          <a:off x="0" y="1915382"/>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smtClean="0">
              <a:solidFill>
                <a:schemeClr val="dk1"/>
              </a:solidFill>
              <a:latin typeface="Calibri"/>
              <a:ea typeface="Calibri"/>
              <a:cs typeface="Calibri"/>
              <a:sym typeface="Calibri"/>
            </a:rPr>
            <a:t>Cholesterol</a:t>
          </a:r>
          <a:endParaRPr lang="en-US" sz="2600" kern="1200"/>
        </a:p>
      </dsp:txBody>
      <dsp:txXfrm>
        <a:off x="0" y="1915382"/>
        <a:ext cx="2078970" cy="1247382"/>
      </dsp:txXfrm>
    </dsp:sp>
    <dsp:sp modelId="{DCA82EFB-DE07-45ED-B2E7-AB8155E4FA13}">
      <dsp:nvSpPr>
        <dsp:cNvPr id="0" name=""/>
        <dsp:cNvSpPr/>
      </dsp:nvSpPr>
      <dsp:spPr>
        <a:xfrm>
          <a:off x="2286867" y="1915382"/>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smtClean="0">
              <a:solidFill>
                <a:schemeClr val="dk1"/>
              </a:solidFill>
              <a:latin typeface="Calibri"/>
              <a:ea typeface="Calibri"/>
              <a:cs typeface="Calibri"/>
              <a:sym typeface="Calibri"/>
            </a:rPr>
            <a:t>Acid reducer</a:t>
          </a:r>
          <a:endParaRPr lang="en-US" sz="2600" kern="1200"/>
        </a:p>
      </dsp:txBody>
      <dsp:txXfrm>
        <a:off x="2286867" y="1915382"/>
        <a:ext cx="2078970" cy="1247382"/>
      </dsp:txXfrm>
    </dsp:sp>
    <dsp:sp modelId="{D92C7ED8-E4BC-4831-911A-4EE4FF32CCEB}">
      <dsp:nvSpPr>
        <dsp:cNvPr id="0" name=""/>
        <dsp:cNvSpPr/>
      </dsp:nvSpPr>
      <dsp:spPr>
        <a:xfrm>
          <a:off x="4573734" y="1915382"/>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dirty="0" smtClean="0">
              <a:solidFill>
                <a:schemeClr val="dk1"/>
              </a:solidFill>
              <a:latin typeface="Calibri"/>
              <a:ea typeface="Calibri"/>
              <a:cs typeface="Calibri"/>
              <a:sym typeface="Calibri"/>
            </a:rPr>
            <a:t>Multivitamins</a:t>
          </a:r>
          <a:endParaRPr lang="en-US" sz="2600" kern="1200" dirty="0"/>
        </a:p>
      </dsp:txBody>
      <dsp:txXfrm>
        <a:off x="4573734" y="1915382"/>
        <a:ext cx="2078970" cy="1247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0727"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667993" y="481263"/>
          <a:ext cx="5735082" cy="962526"/>
        </a:xfrm>
        <a:prstGeom prst="rect">
          <a:avLst/>
        </a:prstGeom>
        <a:solidFill>
          <a:srgbClr val="CC626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kern="1200" dirty="0">
            <a:latin typeface="Calibri" panose="020F0502020204030204" pitchFamily="34" charset="0"/>
            <a:cs typeface="Calibri" panose="020F0502020204030204" pitchFamily="34" charset="0"/>
          </a:endParaRPr>
        </a:p>
      </dsp:txBody>
      <dsp:txXfrm>
        <a:off x="667993" y="481263"/>
        <a:ext cx="5735082" cy="962526"/>
      </dsp:txXfrm>
    </dsp:sp>
    <dsp:sp modelId="{CF60FB2A-8838-453A-954F-5AA39E09F69A}">
      <dsp:nvSpPr>
        <dsp:cNvPr id="0" name=""/>
        <dsp:cNvSpPr/>
      </dsp:nvSpPr>
      <dsp:spPr>
        <a:xfrm>
          <a:off x="66414" y="360947"/>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1017871" y="1925052"/>
          <a:ext cx="5385204"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the basics of health insurance and coverage</a:t>
          </a:r>
          <a:endParaRPr lang="en-US" sz="2000" kern="1200" dirty="0">
            <a:latin typeface="Calibri" panose="020F0502020204030204" pitchFamily="34" charset="0"/>
            <a:cs typeface="Calibri" panose="020F0502020204030204" pitchFamily="34" charset="0"/>
          </a:endParaRPr>
        </a:p>
      </dsp:txBody>
      <dsp:txXfrm>
        <a:off x="1017871" y="1925052"/>
        <a:ext cx="5385204" cy="962526"/>
      </dsp:txXfrm>
    </dsp:sp>
    <dsp:sp modelId="{0DE530D9-ADD3-46DF-8F8D-460D36B5D5EE}">
      <dsp:nvSpPr>
        <dsp:cNvPr id="0" name=""/>
        <dsp:cNvSpPr/>
      </dsp:nvSpPr>
      <dsp:spPr>
        <a:xfrm>
          <a:off x="416292" y="1804736"/>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667993" y="3368841"/>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Compare and contrast different insurance options available to patients</a:t>
          </a:r>
          <a:endParaRPr lang="en-US" sz="2000" kern="1200" dirty="0">
            <a:latin typeface="Calibri" panose="020F0502020204030204" pitchFamily="34" charset="0"/>
            <a:cs typeface="Calibri" panose="020F0502020204030204" pitchFamily="34" charset="0"/>
          </a:endParaRPr>
        </a:p>
      </dsp:txBody>
      <dsp:txXfrm>
        <a:off x="667993" y="3368841"/>
        <a:ext cx="5735082" cy="962526"/>
      </dsp:txXfrm>
    </dsp:sp>
    <dsp:sp modelId="{6B117EDD-2811-40B3-8143-A56D6D656652}">
      <dsp:nvSpPr>
        <dsp:cNvPr id="0" name=""/>
        <dsp:cNvSpPr/>
      </dsp:nvSpPr>
      <dsp:spPr>
        <a:xfrm>
          <a:off x="66414" y="3248525"/>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69C2A-2C6A-42B9-8167-8F8AC2327D62}">
      <dsp:nvSpPr>
        <dsp:cNvPr id="0" name=""/>
        <dsp:cNvSpPr/>
      </dsp:nvSpPr>
      <dsp:spPr>
        <a:xfrm>
          <a:off x="1093332" y="841524"/>
          <a:ext cx="5526945" cy="2996715"/>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C4CAB-A13E-4862-B3EA-CACADDEE88B2}">
      <dsp:nvSpPr>
        <dsp:cNvPr id="0" name=""/>
        <dsp:cNvSpPr/>
      </dsp:nvSpPr>
      <dsp:spPr>
        <a:xfrm>
          <a:off x="3845213" y="1089714"/>
          <a:ext cx="743" cy="2361048"/>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D6711D-80DD-4822-A9B8-D649A15C0C5A}">
      <dsp:nvSpPr>
        <dsp:cNvPr id="0" name=""/>
        <dsp:cNvSpPr/>
      </dsp:nvSpPr>
      <dsp:spPr>
        <a:xfrm>
          <a:off x="1162997" y="987285"/>
          <a:ext cx="2601399" cy="25426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 ABO incompatible</a:t>
          </a:r>
          <a:endParaRPr lang="en-US" sz="2100" kern="1200" dirty="0"/>
        </a:p>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 Donor specific antibodies </a:t>
          </a:r>
        </a:p>
        <a:p>
          <a:pPr lvl="0" algn="ctr" defTabSz="933450">
            <a:lnSpc>
              <a:spcPct val="90000"/>
            </a:lnSpc>
            <a:spcBef>
              <a:spcPct val="0"/>
            </a:spcBef>
            <a:spcAft>
              <a:spcPct val="35000"/>
            </a:spcAft>
          </a:pPr>
          <a:r>
            <a:rPr lang="en-US" sz="2100" b="0" kern="1200" dirty="0" smtClean="0">
              <a:latin typeface="Arial" panose="020B0604020202020204" pitchFamily="34" charset="0"/>
              <a:cs typeface="Arial" panose="020B0604020202020204" pitchFamily="34" charset="0"/>
            </a:rPr>
            <a:t>- Younger age</a:t>
          </a:r>
          <a:endParaRPr lang="en-US" sz="2100" kern="1200" dirty="0">
            <a:latin typeface="Arial" panose="020B0604020202020204" pitchFamily="34" charset="0"/>
            <a:cs typeface="Arial" panose="020B0604020202020204" pitchFamily="34" charset="0"/>
          </a:endParaRPr>
        </a:p>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 African American</a:t>
          </a:r>
          <a:endParaRPr lang="en-US" sz="2100" kern="1200" dirty="0">
            <a:latin typeface="Arial" panose="020B0604020202020204" pitchFamily="34" charset="0"/>
            <a:cs typeface="Arial" panose="020B0604020202020204" pitchFamily="34" charset="0"/>
          </a:endParaRPr>
        </a:p>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 HIV</a:t>
          </a:r>
        </a:p>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 History of organ transplant/rejection</a:t>
          </a:r>
          <a:endParaRPr lang="en-US" sz="2100" kern="1200" dirty="0">
            <a:latin typeface="Arial" panose="020B0604020202020204" pitchFamily="34" charset="0"/>
            <a:cs typeface="Arial" panose="020B0604020202020204" pitchFamily="34" charset="0"/>
          </a:endParaRPr>
        </a:p>
      </dsp:txBody>
      <dsp:txXfrm>
        <a:off x="1162997" y="987285"/>
        <a:ext cx="2601399" cy="2542667"/>
      </dsp:txXfrm>
    </dsp:sp>
    <dsp:sp modelId="{98C53E39-46A4-4BD7-A0E4-D45EECEB3BC5}">
      <dsp:nvSpPr>
        <dsp:cNvPr id="0" name=""/>
        <dsp:cNvSpPr/>
      </dsp:nvSpPr>
      <dsp:spPr>
        <a:xfrm>
          <a:off x="4030964" y="998905"/>
          <a:ext cx="2414762" cy="25426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0" kern="1200" dirty="0" smtClean="0">
              <a:latin typeface="Arial" panose="020B0604020202020204" pitchFamily="34" charset="0"/>
              <a:cs typeface="Arial" panose="020B0604020202020204" pitchFamily="34" charset="0"/>
            </a:rPr>
            <a:t>- Infection history</a:t>
          </a:r>
          <a:endParaRPr lang="en-US" sz="2100" kern="1200" dirty="0"/>
        </a:p>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 History of malignancy</a:t>
          </a:r>
          <a:endParaRPr lang="en-US" sz="2100" kern="1200" dirty="0">
            <a:latin typeface="Arial" panose="020B0604020202020204" pitchFamily="34" charset="0"/>
            <a:cs typeface="Arial" panose="020B0604020202020204" pitchFamily="34" charset="0"/>
          </a:endParaRPr>
        </a:p>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 Older age</a:t>
          </a:r>
          <a:endParaRPr lang="en-US" sz="2100" kern="1200" dirty="0">
            <a:latin typeface="Arial" panose="020B0604020202020204" pitchFamily="34" charset="0"/>
            <a:cs typeface="Arial" panose="020B0604020202020204" pitchFamily="34" charset="0"/>
          </a:endParaRPr>
        </a:p>
      </dsp:txBody>
      <dsp:txXfrm>
        <a:off x="4030964" y="998905"/>
        <a:ext cx="2414762" cy="2542667"/>
      </dsp:txXfrm>
    </dsp:sp>
    <dsp:sp modelId="{66029952-DC64-46C3-9C4F-F2159CDF03A5}">
      <dsp:nvSpPr>
        <dsp:cNvPr id="0" name=""/>
        <dsp:cNvSpPr/>
      </dsp:nvSpPr>
      <dsp:spPr>
        <a:xfrm rot="16200000">
          <a:off x="-1039999" y="1335253"/>
          <a:ext cx="3269144" cy="928754"/>
        </a:xfrm>
        <a:prstGeom prst="rightArrow">
          <a:avLst>
            <a:gd name="adj1" fmla="val 49830"/>
            <a:gd name="adj2" fmla="val 6066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r" defTabSz="755650">
            <a:lnSpc>
              <a:spcPct val="90000"/>
            </a:lnSpc>
            <a:spcBef>
              <a:spcPct val="0"/>
            </a:spcBef>
            <a:spcAft>
              <a:spcPct val="35000"/>
            </a:spcAft>
          </a:pPr>
          <a:r>
            <a:rPr lang="en-US" sz="1700" b="1" kern="1200" dirty="0" smtClean="0"/>
            <a:t>More Immunosuppression</a:t>
          </a:r>
          <a:endParaRPr lang="en-US" sz="1700" b="1" kern="1200" dirty="0"/>
        </a:p>
      </dsp:txBody>
      <dsp:txXfrm>
        <a:off x="-899633" y="1708598"/>
        <a:ext cx="2988411" cy="462798"/>
      </dsp:txXfrm>
    </dsp:sp>
    <dsp:sp modelId="{414F7FBE-161A-4BE8-96B3-893D75F3D964}">
      <dsp:nvSpPr>
        <dsp:cNvPr id="0" name=""/>
        <dsp:cNvSpPr/>
      </dsp:nvSpPr>
      <dsp:spPr>
        <a:xfrm rot="5400000">
          <a:off x="5461283" y="2429890"/>
          <a:ext cx="3269144" cy="928754"/>
        </a:xfrm>
        <a:prstGeom prst="rightArrow">
          <a:avLst>
            <a:gd name="adj1" fmla="val 49830"/>
            <a:gd name="adj2" fmla="val 6066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r" defTabSz="755650">
            <a:lnSpc>
              <a:spcPct val="90000"/>
            </a:lnSpc>
            <a:spcBef>
              <a:spcPct val="0"/>
            </a:spcBef>
            <a:spcAft>
              <a:spcPct val="35000"/>
            </a:spcAft>
          </a:pPr>
          <a:r>
            <a:rPr lang="en-US" sz="1700" b="1" kern="1200" dirty="0" smtClean="0"/>
            <a:t>Less Immunosuppression</a:t>
          </a:r>
          <a:endParaRPr lang="en-US" sz="1700" b="1" kern="1200" dirty="0"/>
        </a:p>
      </dsp:txBody>
      <dsp:txXfrm>
        <a:off x="5601650" y="2522502"/>
        <a:ext cx="2988411" cy="4627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6FB13-F191-493D-929D-30BC9A14F222}">
      <dsp:nvSpPr>
        <dsp:cNvPr id="0" name=""/>
        <dsp:cNvSpPr/>
      </dsp:nvSpPr>
      <dsp:spPr>
        <a:xfrm>
          <a:off x="284" y="2402048"/>
          <a:ext cx="1642256" cy="656902"/>
        </a:xfrm>
        <a:prstGeom prst="chevron">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ts val="0"/>
            </a:spcAft>
          </a:pPr>
          <a:r>
            <a:rPr lang="en-US" sz="1800" b="1" kern="1200" dirty="0" smtClean="0">
              <a:latin typeface="Calibri" panose="020F0502020204030204" pitchFamily="34" charset="0"/>
              <a:ea typeface="+mn-ea"/>
              <a:cs typeface="Calibri" panose="020F0502020204030204" pitchFamily="34" charset="0"/>
            </a:rPr>
            <a:t>Small Bowel</a:t>
          </a:r>
          <a:endParaRPr lang="en-US" sz="1800" b="1" kern="1200" dirty="0">
            <a:latin typeface="Calibri" panose="020F0502020204030204" pitchFamily="34" charset="0"/>
            <a:ea typeface="+mn-ea"/>
            <a:cs typeface="Calibri" panose="020F0502020204030204" pitchFamily="34" charset="0"/>
          </a:endParaRPr>
        </a:p>
      </dsp:txBody>
      <dsp:txXfrm>
        <a:off x="328735" y="2402048"/>
        <a:ext cx="985354" cy="656902"/>
      </dsp:txXfrm>
    </dsp:sp>
    <dsp:sp modelId="{832745E0-6880-4CCA-8C73-EDE081AAE807}">
      <dsp:nvSpPr>
        <dsp:cNvPr id="0" name=""/>
        <dsp:cNvSpPr/>
      </dsp:nvSpPr>
      <dsp:spPr>
        <a:xfrm>
          <a:off x="1478315" y="2402048"/>
          <a:ext cx="1331163" cy="656902"/>
        </a:xfrm>
        <a:prstGeom prst="chevron">
          <a:avLst/>
        </a:prstGeom>
        <a:solidFill>
          <a:schemeClr val="accent2">
            <a:shade val="80000"/>
            <a:hueOff val="-7174"/>
            <a:satOff val="-805"/>
            <a:lumOff val="51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panose="020F0502020204030204" pitchFamily="34" charset="0"/>
              <a:ea typeface="+mn-ea"/>
              <a:cs typeface="Calibri" panose="020F0502020204030204" pitchFamily="34" charset="0"/>
            </a:rPr>
            <a:t>Lung</a:t>
          </a:r>
          <a:endParaRPr lang="en-US" sz="1800" b="1" kern="1200" dirty="0">
            <a:latin typeface="Calibri" panose="020F0502020204030204" pitchFamily="34" charset="0"/>
            <a:ea typeface="+mn-ea"/>
            <a:cs typeface="Calibri" panose="020F0502020204030204" pitchFamily="34" charset="0"/>
          </a:endParaRPr>
        </a:p>
      </dsp:txBody>
      <dsp:txXfrm>
        <a:off x="1806766" y="2402048"/>
        <a:ext cx="674261" cy="656902"/>
      </dsp:txXfrm>
    </dsp:sp>
    <dsp:sp modelId="{A5A6B801-6F18-4E27-B79F-02405CB79C08}">
      <dsp:nvSpPr>
        <dsp:cNvPr id="0" name=""/>
        <dsp:cNvSpPr/>
      </dsp:nvSpPr>
      <dsp:spPr>
        <a:xfrm>
          <a:off x="2645253" y="2402048"/>
          <a:ext cx="1578717" cy="656902"/>
        </a:xfrm>
        <a:prstGeom prst="chevron">
          <a:avLst/>
        </a:prstGeom>
        <a:solidFill>
          <a:schemeClr val="accent2">
            <a:shade val="80000"/>
            <a:hueOff val="-14349"/>
            <a:satOff val="-1610"/>
            <a:lumOff val="102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panose="020F0502020204030204" pitchFamily="34" charset="0"/>
              <a:ea typeface="+mn-ea"/>
              <a:cs typeface="Calibri" panose="020F0502020204030204" pitchFamily="34" charset="0"/>
            </a:rPr>
            <a:t>Heart</a:t>
          </a:r>
          <a:endParaRPr lang="en-US" sz="1800" b="1" kern="1200" dirty="0">
            <a:latin typeface="Calibri" panose="020F0502020204030204" pitchFamily="34" charset="0"/>
            <a:ea typeface="+mn-ea"/>
            <a:cs typeface="Calibri" panose="020F0502020204030204" pitchFamily="34" charset="0"/>
          </a:endParaRPr>
        </a:p>
      </dsp:txBody>
      <dsp:txXfrm>
        <a:off x="2973704" y="2402048"/>
        <a:ext cx="921815" cy="656902"/>
      </dsp:txXfrm>
    </dsp:sp>
    <dsp:sp modelId="{F85224F0-C628-40E9-8B9E-F4A8C37AF1A7}">
      <dsp:nvSpPr>
        <dsp:cNvPr id="0" name=""/>
        <dsp:cNvSpPr/>
      </dsp:nvSpPr>
      <dsp:spPr>
        <a:xfrm>
          <a:off x="4059745" y="2402048"/>
          <a:ext cx="2000908" cy="656902"/>
        </a:xfrm>
        <a:prstGeom prst="chevron">
          <a:avLst/>
        </a:prstGeom>
        <a:solidFill>
          <a:schemeClr val="accent2">
            <a:shade val="80000"/>
            <a:hueOff val="-21523"/>
            <a:satOff val="-2414"/>
            <a:lumOff val="154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ts val="0"/>
            </a:spcAft>
          </a:pPr>
          <a:r>
            <a:rPr lang="en-US" sz="1800" b="1" kern="1200" dirty="0" smtClean="0">
              <a:latin typeface="Calibri" panose="020F0502020204030204" pitchFamily="34" charset="0"/>
              <a:ea typeface="+mn-ea"/>
              <a:cs typeface="Calibri" panose="020F0502020204030204" pitchFamily="34" charset="0"/>
            </a:rPr>
            <a:t>Pancreas</a:t>
          </a:r>
          <a:endParaRPr lang="en-US" sz="1800" b="1" kern="1200" dirty="0">
            <a:latin typeface="Calibri" panose="020F0502020204030204" pitchFamily="34" charset="0"/>
            <a:ea typeface="+mn-ea"/>
            <a:cs typeface="Calibri" panose="020F0502020204030204" pitchFamily="34" charset="0"/>
          </a:endParaRPr>
        </a:p>
      </dsp:txBody>
      <dsp:txXfrm>
        <a:off x="4388196" y="2402048"/>
        <a:ext cx="1344006" cy="656902"/>
      </dsp:txXfrm>
    </dsp:sp>
    <dsp:sp modelId="{E518D2BD-8A84-451F-91AB-19C6ADE0D8BA}">
      <dsp:nvSpPr>
        <dsp:cNvPr id="0" name=""/>
        <dsp:cNvSpPr/>
      </dsp:nvSpPr>
      <dsp:spPr>
        <a:xfrm>
          <a:off x="5896428" y="2402048"/>
          <a:ext cx="1642256" cy="656902"/>
        </a:xfrm>
        <a:prstGeom prst="chevron">
          <a:avLst/>
        </a:prstGeom>
        <a:solidFill>
          <a:schemeClr val="accent2">
            <a:shade val="80000"/>
            <a:hueOff val="-28698"/>
            <a:satOff val="-3219"/>
            <a:lumOff val="205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ts val="0"/>
            </a:spcAft>
          </a:pPr>
          <a:r>
            <a:rPr lang="en-US" sz="1800" b="1" kern="1200" dirty="0" smtClean="0">
              <a:latin typeface="Calibri" panose="020F0502020204030204" pitchFamily="34" charset="0"/>
              <a:ea typeface="+mn-ea"/>
              <a:cs typeface="Calibri" panose="020F0502020204030204" pitchFamily="34" charset="0"/>
            </a:rPr>
            <a:t>Kidney</a:t>
          </a:r>
          <a:endParaRPr lang="en-US" sz="1800" b="1" kern="1200" dirty="0">
            <a:latin typeface="Calibri" panose="020F0502020204030204" pitchFamily="34" charset="0"/>
            <a:ea typeface="+mn-ea"/>
            <a:cs typeface="Calibri" panose="020F0502020204030204" pitchFamily="34" charset="0"/>
          </a:endParaRPr>
        </a:p>
      </dsp:txBody>
      <dsp:txXfrm>
        <a:off x="6224879" y="2402048"/>
        <a:ext cx="985354" cy="656902"/>
      </dsp:txXfrm>
    </dsp:sp>
    <dsp:sp modelId="{E445ED53-CEF4-48EF-8B5E-35A2EA86CF30}">
      <dsp:nvSpPr>
        <dsp:cNvPr id="0" name=""/>
        <dsp:cNvSpPr/>
      </dsp:nvSpPr>
      <dsp:spPr>
        <a:xfrm>
          <a:off x="7374459" y="2402048"/>
          <a:ext cx="1642256" cy="656902"/>
        </a:xfrm>
        <a:prstGeom prst="chevron">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panose="020F0502020204030204" pitchFamily="34" charset="0"/>
              <a:ea typeface="+mn-ea"/>
              <a:cs typeface="Calibri" panose="020F0502020204030204" pitchFamily="34" charset="0"/>
            </a:rPr>
            <a:t>Liver</a:t>
          </a:r>
          <a:endParaRPr lang="en-US" sz="1800" b="1" kern="1200" dirty="0">
            <a:latin typeface="Calibri" panose="020F0502020204030204" pitchFamily="34" charset="0"/>
            <a:ea typeface="+mn-ea"/>
            <a:cs typeface="Calibri" panose="020F0502020204030204" pitchFamily="34" charset="0"/>
          </a:endParaRPr>
        </a:p>
      </dsp:txBody>
      <dsp:txXfrm>
        <a:off x="7702910" y="2402048"/>
        <a:ext cx="985354" cy="656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2A0B6-F413-944E-A975-AB4B0151736D}">
      <dsp:nvSpPr>
        <dsp:cNvPr id="0" name=""/>
        <dsp:cNvSpPr/>
      </dsp:nvSpPr>
      <dsp:spPr>
        <a:xfrm rot="21300000">
          <a:off x="10123" y="1264307"/>
          <a:ext cx="3278633" cy="375452"/>
        </a:xfrm>
        <a:prstGeom prst="mathMinus">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BDA5235B-A915-9848-93D9-C739A678E944}">
      <dsp:nvSpPr>
        <dsp:cNvPr id="0" name=""/>
        <dsp:cNvSpPr/>
      </dsp:nvSpPr>
      <dsp:spPr>
        <a:xfrm>
          <a:off x="395865" y="145203"/>
          <a:ext cx="989664" cy="1161626"/>
        </a:xfrm>
        <a:prstGeom prst="downArrow">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FDBE1D-AFFD-7B4A-AE91-E4405C85CFDB}">
      <dsp:nvSpPr>
        <dsp:cNvPr id="0" name=""/>
        <dsp:cNvSpPr/>
      </dsp:nvSpPr>
      <dsp:spPr>
        <a:xfrm>
          <a:off x="1463900" y="0"/>
          <a:ext cx="1624653" cy="1219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a:latin typeface="+mn-lt"/>
              <a:cs typeface="Arial"/>
            </a:rPr>
            <a:t>Rejection Risk</a:t>
          </a:r>
        </a:p>
      </dsp:txBody>
      <dsp:txXfrm>
        <a:off x="1463900" y="0"/>
        <a:ext cx="1624653" cy="1219708"/>
      </dsp:txXfrm>
    </dsp:sp>
    <dsp:sp modelId="{F535E734-FDB4-1546-BB33-439149E355EF}">
      <dsp:nvSpPr>
        <dsp:cNvPr id="0" name=""/>
        <dsp:cNvSpPr/>
      </dsp:nvSpPr>
      <dsp:spPr>
        <a:xfrm>
          <a:off x="1913350" y="1597236"/>
          <a:ext cx="989664" cy="1161626"/>
        </a:xfrm>
        <a:prstGeom prst="upArrow">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4A6F4A-0D40-824F-A185-7A6EC5D09814}">
      <dsp:nvSpPr>
        <dsp:cNvPr id="0" name=""/>
        <dsp:cNvSpPr/>
      </dsp:nvSpPr>
      <dsp:spPr>
        <a:xfrm>
          <a:off x="88499" y="1684358"/>
          <a:ext cx="1868306" cy="1219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latin typeface="+mn-lt"/>
              <a:cs typeface="Arial"/>
            </a:rPr>
            <a:t>Infection Risk</a:t>
          </a:r>
          <a:endParaRPr lang="en-US" sz="2400" b="0" kern="1200" dirty="0">
            <a:latin typeface="+mn-lt"/>
            <a:cs typeface="Arial"/>
          </a:endParaRPr>
        </a:p>
      </dsp:txBody>
      <dsp:txXfrm>
        <a:off x="88499" y="1684358"/>
        <a:ext cx="1868306" cy="12197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EB231-2810-4A22-B853-C491EB687D3F}">
      <dsp:nvSpPr>
        <dsp:cNvPr id="0" name=""/>
        <dsp:cNvSpPr/>
      </dsp:nvSpPr>
      <dsp:spPr>
        <a:xfrm>
          <a:off x="0" y="421334"/>
          <a:ext cx="7200499" cy="680400"/>
        </a:xfrm>
        <a:prstGeom prst="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5F531A05-F4B3-4164-90AC-48F795885BB0}">
      <dsp:nvSpPr>
        <dsp:cNvPr id="0" name=""/>
        <dsp:cNvSpPr/>
      </dsp:nvSpPr>
      <dsp:spPr>
        <a:xfrm>
          <a:off x="360024" y="22814"/>
          <a:ext cx="5040349" cy="797040"/>
        </a:xfrm>
        <a:prstGeom prst="roundRect">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13" tIns="0" rIns="190513" bIns="0" numCol="1" spcCol="1270" anchor="ctr" anchorCtr="0">
          <a:noAutofit/>
        </a:bodyPr>
        <a:lstStyle/>
        <a:p>
          <a:pPr lvl="0" algn="l" defTabSz="1778000">
            <a:lnSpc>
              <a:spcPct val="90000"/>
            </a:lnSpc>
            <a:spcBef>
              <a:spcPct val="0"/>
            </a:spcBef>
            <a:spcAft>
              <a:spcPct val="35000"/>
            </a:spcAft>
          </a:pPr>
          <a:r>
            <a:rPr lang="en-US" sz="4000" b="1" kern="1200" dirty="0" smtClean="0"/>
            <a:t>Bacteria</a:t>
          </a:r>
          <a:endParaRPr lang="en-US" sz="4000" b="1" kern="1200" dirty="0"/>
        </a:p>
      </dsp:txBody>
      <dsp:txXfrm>
        <a:off x="398932" y="61722"/>
        <a:ext cx="4962533" cy="719224"/>
      </dsp:txXfrm>
    </dsp:sp>
    <dsp:sp modelId="{93A8F49B-E945-48AF-9954-5D35169FE379}">
      <dsp:nvSpPr>
        <dsp:cNvPr id="0" name=""/>
        <dsp:cNvSpPr/>
      </dsp:nvSpPr>
      <dsp:spPr>
        <a:xfrm>
          <a:off x="0" y="1646054"/>
          <a:ext cx="7200499" cy="680400"/>
        </a:xfrm>
        <a:prstGeom prst="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62337898-5205-4D36-9F20-E7569E7F7E13}">
      <dsp:nvSpPr>
        <dsp:cNvPr id="0" name=""/>
        <dsp:cNvSpPr/>
      </dsp:nvSpPr>
      <dsp:spPr>
        <a:xfrm>
          <a:off x="360024" y="1247534"/>
          <a:ext cx="5040349" cy="797040"/>
        </a:xfrm>
        <a:prstGeom prst="roundRect">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13" tIns="0" rIns="190513" bIns="0" numCol="1" spcCol="1270" anchor="ctr" anchorCtr="0">
          <a:noAutofit/>
        </a:bodyPr>
        <a:lstStyle/>
        <a:p>
          <a:pPr lvl="0" algn="l" defTabSz="1778000">
            <a:lnSpc>
              <a:spcPct val="90000"/>
            </a:lnSpc>
            <a:spcBef>
              <a:spcPct val="0"/>
            </a:spcBef>
            <a:spcAft>
              <a:spcPct val="35000"/>
            </a:spcAft>
          </a:pPr>
          <a:r>
            <a:rPr lang="en-US" sz="4000" b="1" kern="1200" dirty="0" smtClean="0"/>
            <a:t>Viruses</a:t>
          </a:r>
          <a:endParaRPr lang="en-US" sz="4000" b="1" kern="1200" dirty="0"/>
        </a:p>
      </dsp:txBody>
      <dsp:txXfrm>
        <a:off x="398932" y="1286442"/>
        <a:ext cx="4962533" cy="719224"/>
      </dsp:txXfrm>
    </dsp:sp>
    <dsp:sp modelId="{6439752A-9DB4-4643-A9FD-53E4E62EFF16}">
      <dsp:nvSpPr>
        <dsp:cNvPr id="0" name=""/>
        <dsp:cNvSpPr/>
      </dsp:nvSpPr>
      <dsp:spPr>
        <a:xfrm>
          <a:off x="0" y="2870775"/>
          <a:ext cx="7200499" cy="680400"/>
        </a:xfrm>
        <a:prstGeom prst="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C606A21D-3C1D-4FD8-9684-AA3750C352AC}">
      <dsp:nvSpPr>
        <dsp:cNvPr id="0" name=""/>
        <dsp:cNvSpPr/>
      </dsp:nvSpPr>
      <dsp:spPr>
        <a:xfrm>
          <a:off x="360024" y="2472255"/>
          <a:ext cx="5040349" cy="797040"/>
        </a:xfrm>
        <a:prstGeom prst="roundRect">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13" tIns="0" rIns="190513" bIns="0" numCol="1" spcCol="1270" anchor="ctr" anchorCtr="0">
          <a:noAutofit/>
        </a:bodyPr>
        <a:lstStyle/>
        <a:p>
          <a:pPr lvl="0" algn="l" defTabSz="1778000">
            <a:lnSpc>
              <a:spcPct val="90000"/>
            </a:lnSpc>
            <a:spcBef>
              <a:spcPct val="0"/>
            </a:spcBef>
            <a:spcAft>
              <a:spcPct val="35000"/>
            </a:spcAft>
          </a:pPr>
          <a:r>
            <a:rPr lang="en-US" sz="4000" b="1" kern="1200" dirty="0" smtClean="0"/>
            <a:t>Fungus</a:t>
          </a:r>
          <a:endParaRPr lang="en-US" sz="4000" b="1" kern="1200" dirty="0"/>
        </a:p>
      </dsp:txBody>
      <dsp:txXfrm>
        <a:off x="398932" y="2511163"/>
        <a:ext cx="4962533" cy="719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0727"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667993" y="481263"/>
          <a:ext cx="5735082" cy="962526"/>
        </a:xfrm>
        <a:prstGeom prst="rect">
          <a:avLst/>
        </a:prstGeom>
        <a:solidFill>
          <a:srgbClr val="CC626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kern="1200" dirty="0">
            <a:latin typeface="Calibri" panose="020F0502020204030204" pitchFamily="34" charset="0"/>
            <a:cs typeface="Calibri" panose="020F0502020204030204" pitchFamily="34" charset="0"/>
          </a:endParaRPr>
        </a:p>
      </dsp:txBody>
      <dsp:txXfrm>
        <a:off x="667993" y="481263"/>
        <a:ext cx="5735082" cy="962526"/>
      </dsp:txXfrm>
    </dsp:sp>
    <dsp:sp modelId="{CF60FB2A-8838-453A-954F-5AA39E09F69A}">
      <dsp:nvSpPr>
        <dsp:cNvPr id="0" name=""/>
        <dsp:cNvSpPr/>
      </dsp:nvSpPr>
      <dsp:spPr>
        <a:xfrm>
          <a:off x="66414" y="360947"/>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1017871" y="1925052"/>
          <a:ext cx="5385204"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the basics of health insurance and coverage</a:t>
          </a:r>
          <a:endParaRPr lang="en-US" sz="2000" kern="1200" dirty="0">
            <a:latin typeface="Calibri" panose="020F0502020204030204" pitchFamily="34" charset="0"/>
            <a:cs typeface="Calibri" panose="020F0502020204030204" pitchFamily="34" charset="0"/>
          </a:endParaRPr>
        </a:p>
      </dsp:txBody>
      <dsp:txXfrm>
        <a:off x="1017871" y="1925052"/>
        <a:ext cx="5385204" cy="962526"/>
      </dsp:txXfrm>
    </dsp:sp>
    <dsp:sp modelId="{0DE530D9-ADD3-46DF-8F8D-460D36B5D5EE}">
      <dsp:nvSpPr>
        <dsp:cNvPr id="0" name=""/>
        <dsp:cNvSpPr/>
      </dsp:nvSpPr>
      <dsp:spPr>
        <a:xfrm>
          <a:off x="416292" y="1804736"/>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667993" y="3368841"/>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Compare and contrast different insurance options available to patients</a:t>
          </a:r>
          <a:endParaRPr lang="en-US" sz="2000" kern="1200" dirty="0">
            <a:latin typeface="Calibri" panose="020F0502020204030204" pitchFamily="34" charset="0"/>
            <a:cs typeface="Calibri" panose="020F0502020204030204" pitchFamily="34" charset="0"/>
          </a:endParaRPr>
        </a:p>
      </dsp:txBody>
      <dsp:txXfrm>
        <a:off x="667993" y="3368841"/>
        <a:ext cx="5735082" cy="962526"/>
      </dsp:txXfrm>
    </dsp:sp>
    <dsp:sp modelId="{6B117EDD-2811-40B3-8143-A56D6D656652}">
      <dsp:nvSpPr>
        <dsp:cNvPr id="0" name=""/>
        <dsp:cNvSpPr/>
      </dsp:nvSpPr>
      <dsp:spPr>
        <a:xfrm>
          <a:off x="66414" y="3248525"/>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0727"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667993" y="481263"/>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kern="1200" dirty="0">
            <a:latin typeface="Calibri" panose="020F0502020204030204" pitchFamily="34" charset="0"/>
            <a:cs typeface="Calibri" panose="020F0502020204030204" pitchFamily="34" charset="0"/>
          </a:endParaRPr>
        </a:p>
      </dsp:txBody>
      <dsp:txXfrm>
        <a:off x="667993" y="481263"/>
        <a:ext cx="5735082" cy="962526"/>
      </dsp:txXfrm>
    </dsp:sp>
    <dsp:sp modelId="{CF60FB2A-8838-453A-954F-5AA39E09F69A}">
      <dsp:nvSpPr>
        <dsp:cNvPr id="0" name=""/>
        <dsp:cNvSpPr/>
      </dsp:nvSpPr>
      <dsp:spPr>
        <a:xfrm>
          <a:off x="66414" y="360947"/>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1017871" y="1925052"/>
          <a:ext cx="5385204" cy="962526"/>
        </a:xfrm>
        <a:prstGeom prst="rect">
          <a:avLst/>
        </a:prstGeom>
        <a:solidFill>
          <a:srgbClr val="CC626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the basics of health insurance and coverage</a:t>
          </a:r>
          <a:endParaRPr lang="en-US" sz="2000" kern="1200" dirty="0">
            <a:latin typeface="Calibri" panose="020F0502020204030204" pitchFamily="34" charset="0"/>
            <a:cs typeface="Calibri" panose="020F0502020204030204" pitchFamily="34" charset="0"/>
          </a:endParaRPr>
        </a:p>
      </dsp:txBody>
      <dsp:txXfrm>
        <a:off x="1017871" y="1925052"/>
        <a:ext cx="5385204" cy="962526"/>
      </dsp:txXfrm>
    </dsp:sp>
    <dsp:sp modelId="{0DE530D9-ADD3-46DF-8F8D-460D36B5D5EE}">
      <dsp:nvSpPr>
        <dsp:cNvPr id="0" name=""/>
        <dsp:cNvSpPr/>
      </dsp:nvSpPr>
      <dsp:spPr>
        <a:xfrm>
          <a:off x="416292" y="1804736"/>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667993" y="3368841"/>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Compare and contrast different insurance options available to patients</a:t>
          </a:r>
          <a:endParaRPr lang="en-US" sz="2000" kern="1200" dirty="0">
            <a:latin typeface="Calibri" panose="020F0502020204030204" pitchFamily="34" charset="0"/>
            <a:cs typeface="Calibri" panose="020F0502020204030204" pitchFamily="34" charset="0"/>
          </a:endParaRPr>
        </a:p>
      </dsp:txBody>
      <dsp:txXfrm>
        <a:off x="667993" y="3368841"/>
        <a:ext cx="5735082" cy="962526"/>
      </dsp:txXfrm>
    </dsp:sp>
    <dsp:sp modelId="{6B117EDD-2811-40B3-8143-A56D6D656652}">
      <dsp:nvSpPr>
        <dsp:cNvPr id="0" name=""/>
        <dsp:cNvSpPr/>
      </dsp:nvSpPr>
      <dsp:spPr>
        <a:xfrm>
          <a:off x="66414" y="3248525"/>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0727"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667993" y="481263"/>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 the common medications to prevent rejection and infection after transplant</a:t>
          </a:r>
          <a:endParaRPr lang="en-US" sz="2000" kern="1200" dirty="0">
            <a:latin typeface="Calibri" panose="020F0502020204030204" pitchFamily="34" charset="0"/>
            <a:cs typeface="Calibri" panose="020F0502020204030204" pitchFamily="34" charset="0"/>
          </a:endParaRPr>
        </a:p>
      </dsp:txBody>
      <dsp:txXfrm>
        <a:off x="667993" y="481263"/>
        <a:ext cx="5735082" cy="962526"/>
      </dsp:txXfrm>
    </dsp:sp>
    <dsp:sp modelId="{CF60FB2A-8838-453A-954F-5AA39E09F69A}">
      <dsp:nvSpPr>
        <dsp:cNvPr id="0" name=""/>
        <dsp:cNvSpPr/>
      </dsp:nvSpPr>
      <dsp:spPr>
        <a:xfrm>
          <a:off x="66414" y="360947"/>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1017871" y="1925052"/>
          <a:ext cx="5385204" cy="962526"/>
        </a:xfrm>
        <a:prstGeom prst="rect">
          <a:avLst/>
        </a:prstGeom>
        <a:solidFill>
          <a:srgbClr val="CC626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the basics of health insurance and coverage</a:t>
          </a:r>
          <a:endParaRPr lang="en-US" sz="2000" kern="1200" dirty="0">
            <a:latin typeface="Calibri" panose="020F0502020204030204" pitchFamily="34" charset="0"/>
            <a:cs typeface="Calibri" panose="020F0502020204030204" pitchFamily="34" charset="0"/>
          </a:endParaRPr>
        </a:p>
      </dsp:txBody>
      <dsp:txXfrm>
        <a:off x="1017871" y="1925052"/>
        <a:ext cx="5385204" cy="962526"/>
      </dsp:txXfrm>
    </dsp:sp>
    <dsp:sp modelId="{0DE530D9-ADD3-46DF-8F8D-460D36B5D5EE}">
      <dsp:nvSpPr>
        <dsp:cNvPr id="0" name=""/>
        <dsp:cNvSpPr/>
      </dsp:nvSpPr>
      <dsp:spPr>
        <a:xfrm>
          <a:off x="416292" y="1804736"/>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667993" y="3368841"/>
          <a:ext cx="5735082" cy="962526"/>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05"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Compare and contrast different insurance options available to patients</a:t>
          </a:r>
          <a:endParaRPr lang="en-US" sz="2000" kern="1200" dirty="0">
            <a:latin typeface="Calibri" panose="020F0502020204030204" pitchFamily="34" charset="0"/>
            <a:cs typeface="Calibri" panose="020F0502020204030204" pitchFamily="34" charset="0"/>
          </a:endParaRPr>
        </a:p>
      </dsp:txBody>
      <dsp:txXfrm>
        <a:off x="667993" y="3368841"/>
        <a:ext cx="5735082" cy="962526"/>
      </dsp:txXfrm>
    </dsp:sp>
    <dsp:sp modelId="{6B117EDD-2811-40B3-8143-A56D6D656652}">
      <dsp:nvSpPr>
        <dsp:cNvPr id="0" name=""/>
        <dsp:cNvSpPr/>
      </dsp:nvSpPr>
      <dsp:spPr>
        <a:xfrm>
          <a:off x="66414" y="3248525"/>
          <a:ext cx="1203157" cy="120315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858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792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discussion on this later 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96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this into a graphic with different circles, then just explain each one? Then just highlight Medicare, Medicaid, Private</a:t>
            </a:r>
          </a:p>
          <a:p>
            <a:pPr>
              <a:spcBef>
                <a:spcPts val="0"/>
              </a:spcBef>
              <a:spcAft>
                <a:spcPts val="600"/>
              </a:spcAft>
            </a:pPr>
            <a:r>
              <a:rPr lang="en-US" sz="1200" u="sng" dirty="0" smtClean="0"/>
              <a:t>-Job-based/Private</a:t>
            </a:r>
            <a:r>
              <a:rPr lang="en-US" sz="1200" dirty="0" smtClean="0"/>
              <a:t>: offered by an employer or union for current employees</a:t>
            </a:r>
          </a:p>
          <a:p>
            <a:pPr>
              <a:spcBef>
                <a:spcPts val="0"/>
              </a:spcBef>
              <a:spcAft>
                <a:spcPts val="600"/>
              </a:spcAft>
            </a:pPr>
            <a:r>
              <a:rPr lang="en-US" sz="1200" dirty="0" smtClean="0"/>
              <a:t>-</a:t>
            </a:r>
            <a:r>
              <a:rPr lang="en-US" sz="1200" u="sng" dirty="0" smtClean="0"/>
              <a:t>COBRA</a:t>
            </a:r>
            <a:r>
              <a:rPr lang="en-US" sz="1200" dirty="0" smtClean="0"/>
              <a:t>: </a:t>
            </a:r>
            <a:r>
              <a:rPr lang="en-US" sz="1200" b="0" i="0" u="none" strike="noStrike" cap="none" dirty="0" smtClean="0">
                <a:solidFill>
                  <a:schemeClr val="dk1"/>
                </a:solidFill>
                <a:effectLst/>
                <a:latin typeface="Calibri"/>
                <a:ea typeface="Calibri"/>
                <a:cs typeface="Calibri"/>
                <a:sym typeface="Calibri"/>
              </a:rPr>
              <a:t> a federal law that lets you keep your group health plan when your job ends or your hours are cut</a:t>
            </a:r>
            <a:endParaRPr lang="en-US" sz="1200" dirty="0" smtClean="0"/>
          </a:p>
          <a:p>
            <a:pPr>
              <a:spcBef>
                <a:spcPts val="0"/>
              </a:spcBef>
              <a:spcAft>
                <a:spcPts val="600"/>
              </a:spcAft>
            </a:pPr>
            <a:r>
              <a:rPr lang="en-US" sz="1200" u="sng" dirty="0" smtClean="0"/>
              <a:t>-Retiree</a:t>
            </a:r>
            <a:r>
              <a:rPr lang="en-US" sz="1200" dirty="0" smtClean="0"/>
              <a:t>: provided to former employees who have retired</a:t>
            </a:r>
          </a:p>
          <a:p>
            <a:pPr>
              <a:spcBef>
                <a:spcPts val="0"/>
              </a:spcBef>
              <a:spcAft>
                <a:spcPts val="600"/>
              </a:spcAft>
            </a:pPr>
            <a:r>
              <a:rPr lang="en-US" sz="1200" u="sng" dirty="0" smtClean="0"/>
              <a:t>-Federal Employee Health Benefits (FEHB)</a:t>
            </a:r>
            <a:r>
              <a:rPr lang="en-US" sz="1200" dirty="0" smtClean="0"/>
              <a:t>:  current and former government employees</a:t>
            </a:r>
          </a:p>
          <a:p>
            <a:pPr>
              <a:spcBef>
                <a:spcPts val="0"/>
              </a:spcBef>
              <a:spcAft>
                <a:spcPts val="600"/>
              </a:spcAft>
            </a:pPr>
            <a:r>
              <a:rPr lang="en-US" sz="1200" u="sng" dirty="0" smtClean="0"/>
              <a:t>-TRICARE</a:t>
            </a:r>
            <a:r>
              <a:rPr lang="en-US" sz="1200" dirty="0" smtClean="0"/>
              <a:t>: provided by the federal government to active duty and retired military personnel</a:t>
            </a:r>
          </a:p>
          <a:p>
            <a:pPr>
              <a:spcBef>
                <a:spcPts val="0"/>
              </a:spcBef>
              <a:spcAft>
                <a:spcPts val="600"/>
              </a:spcAft>
            </a:pPr>
            <a:r>
              <a:rPr lang="en-US" sz="1200" u="sng" dirty="0" smtClean="0"/>
              <a:t>-Veterans Affairs (VA) Benefits</a:t>
            </a:r>
            <a:r>
              <a:rPr lang="en-US" sz="1200" dirty="0" smtClean="0"/>
              <a:t>: provided by the federal government to veterans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96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Medicare</a:t>
            </a:r>
            <a:r>
              <a:rPr lang="en-US" baseline="0" dirty="0" smtClean="0"/>
              <a:t> number i</a:t>
            </a:r>
            <a:r>
              <a:rPr lang="en-US" dirty="0" smtClean="0"/>
              <a:t>s not your Social Security Number (helps protect your identity)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369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more here?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0076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Like whether you need a referral to see a specialist or if you have to go to only doctors, facilities, or suppliers that belong to the plan for non‑emergency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3256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-Although you'll pay no more than 25% of the price for the </a:t>
            </a:r>
            <a:r>
              <a:rPr lang="en-US" sz="1200" b="1" i="0" u="none" strike="noStrike" cap="none" dirty="0" smtClean="0">
                <a:solidFill>
                  <a:schemeClr val="dk1"/>
                </a:solidFill>
                <a:effectLst/>
                <a:latin typeface="Calibri"/>
                <a:ea typeface="Calibri"/>
                <a:cs typeface="Calibri"/>
                <a:sym typeface="Calibri"/>
              </a:rPr>
              <a:t>brand-name</a:t>
            </a:r>
            <a:r>
              <a:rPr lang="en-US" sz="1200" b="0" i="0" u="none" strike="noStrike" cap="none" dirty="0" smtClean="0">
                <a:solidFill>
                  <a:schemeClr val="dk1"/>
                </a:solidFill>
                <a:effectLst/>
                <a:latin typeface="Calibri"/>
                <a:ea typeface="Calibri"/>
                <a:cs typeface="Calibri"/>
                <a:sym typeface="Calibri"/>
              </a:rPr>
              <a:t> drug, almost the full price of the drug will count as out-of-pocket costs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t>
            </a:r>
            <a:r>
              <a:rPr lang="en-US" sz="1200" b="0" i="0" u="none" strike="noStrike" cap="none" dirty="0" smtClean="0">
                <a:solidFill>
                  <a:schemeClr val="dk1"/>
                </a:solidFill>
                <a:effectLst/>
                <a:latin typeface="Calibri"/>
                <a:ea typeface="Calibri"/>
                <a:cs typeface="Calibri"/>
                <a:sym typeface="Calibri"/>
              </a:rPr>
              <a:t>For </a:t>
            </a:r>
            <a:r>
              <a:rPr lang="en-US" sz="1200" b="1" i="0" u="none" strike="noStrike" cap="none" dirty="0" smtClean="0">
                <a:solidFill>
                  <a:schemeClr val="dk1"/>
                </a:solidFill>
                <a:effectLst/>
                <a:latin typeface="Calibri"/>
                <a:ea typeface="Calibri"/>
                <a:cs typeface="Calibri"/>
                <a:sym typeface="Calibri"/>
              </a:rPr>
              <a:t>generic drugs</a:t>
            </a:r>
            <a:r>
              <a:rPr lang="en-US" sz="1200" b="0" i="0" u="none" strike="noStrike" cap="none" dirty="0" smtClean="0">
                <a:solidFill>
                  <a:schemeClr val="dk1"/>
                </a:solidFill>
                <a:effectLst/>
                <a:latin typeface="Calibri"/>
                <a:ea typeface="Calibri"/>
                <a:cs typeface="Calibri"/>
                <a:sym typeface="Calibri"/>
              </a:rPr>
              <a:t>, only the amount you pay will count toward getting you out of the coverage gap</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1448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pharmacy</a:t>
            </a:r>
            <a:r>
              <a:rPr lang="en-US" baseline="0" dirty="0" smtClean="0"/>
              <a:t> can bill Medicare part B correctly for IS medications.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901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Offers benefits that Medicare doesn’t normally cover, like nursing home care and personal care services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596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Offers benefits that Medicare doesn’t normally cover, like nursing home care and personal care services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2534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a:t>
            </a:r>
            <a:r>
              <a:rPr lang="en-US" sz="1200" u="sng" dirty="0" smtClean="0"/>
              <a:t>Life</a:t>
            </a:r>
            <a:r>
              <a:rPr lang="en-US" sz="1200" u="sng" baseline="0" dirty="0" smtClean="0"/>
              <a:t> events</a:t>
            </a:r>
            <a:r>
              <a:rPr lang="en-US" sz="1200" baseline="0" dirty="0" smtClean="0"/>
              <a:t>: </a:t>
            </a:r>
            <a:r>
              <a:rPr lang="en-US" sz="1200" dirty="0" smtClean="0"/>
              <a:t>getting married, having a child, moving to Maryland, etc</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a:t>
            </a:r>
            <a:r>
              <a:rPr lang="en-US" sz="1200" u="sng" dirty="0" smtClean="0"/>
              <a:t>Private plans</a:t>
            </a:r>
            <a:r>
              <a:rPr lang="en-US" sz="1200" dirty="0" smtClean="0"/>
              <a:t>:</a:t>
            </a:r>
            <a:r>
              <a:rPr lang="en-US" sz="1200" baseline="0" dirty="0" smtClean="0"/>
              <a:t> </a:t>
            </a:r>
            <a:r>
              <a:rPr lang="en-US" sz="1200" dirty="0" smtClean="0"/>
              <a:t>CareFirst, Kaiser Permanente and </a:t>
            </a:r>
            <a:r>
              <a:rPr lang="en-US" sz="1200" dirty="0" err="1" smtClean="0"/>
              <a:t>UnitedHealthcare</a:t>
            </a:r>
            <a:r>
              <a:rPr lang="en-US" sz="1200" dirty="0" smtClean="0"/>
              <a:t>, etc</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796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Now before</a:t>
            </a:r>
            <a:r>
              <a:rPr lang="en-US" baseline="0" dirty="0" smtClean="0"/>
              <a:t> we go any further I will say that terms like calcineurin inhibitor or </a:t>
            </a:r>
            <a:r>
              <a:rPr lang="en-US" baseline="0" dirty="0" err="1" smtClean="0"/>
              <a:t>antiproliferative</a:t>
            </a:r>
            <a:r>
              <a:rPr lang="en-US" baseline="0" dirty="0" smtClean="0"/>
              <a:t> might seem confusing to you and that’s okay. We just use these names to group similar medications together based on how they work on the immune system. For our purposes today I want you to focus on the names of the medication and think about the medicines that you are on or that your loved one is on instead of the name of the class of medication.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4</a:t>
            </a:fld>
            <a:endParaRPr lang="en-US"/>
          </a:p>
        </p:txBody>
      </p:sp>
    </p:spTree>
    <p:extLst>
      <p:ext uri="{BB962C8B-B14F-4D97-AF65-F5344CB8AC3E}">
        <p14:creationId xmlns:p14="http://schemas.microsoft.com/office/powerpoint/2010/main" val="1675865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Both s</a:t>
            </a:r>
            <a:r>
              <a:rPr lang="en-US" dirty="0" smtClean="0"/>
              <a:t>ponsored by drug manufacturers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9666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Both s</a:t>
            </a:r>
            <a:r>
              <a:rPr lang="en-US" dirty="0" smtClean="0"/>
              <a:t>ponsored by drug manufacturers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3682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60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364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first</a:t>
            </a:r>
            <a:r>
              <a:rPr lang="en-US" baseline="0" dirty="0" smtClean="0"/>
              <a:t> two medications we’ll talk about are Tacrolimus and cyclosporine. These are the most common post-transplant medications used and most combinations will include one of these. The reason most combinations include on these medications is because when cyclosporine first came out in the 1980s we saw the biggest jump in improvement of transplant success. </a:t>
            </a:r>
            <a:endParaRPr lang="en-US" dirty="0" smtClean="0"/>
          </a:p>
        </p:txBody>
      </p:sp>
      <p:sp>
        <p:nvSpPr>
          <p:cNvPr id="4" name="Slide Number Placeholder 3"/>
          <p:cNvSpPr>
            <a:spLocks noGrp="1"/>
          </p:cNvSpPr>
          <p:nvPr>
            <p:ph type="sldNum" sz="quarter" idx="10"/>
          </p:nvPr>
        </p:nvSpPr>
        <p:spPr/>
        <p:txBody>
          <a:bodyPr/>
          <a:lstStyle/>
          <a:p>
            <a:fld id="{6D28A0DA-E1D5-48E1-9CD8-9F236A1CE8C8}" type="slidenum">
              <a:rPr lang="en-US" smtClean="0"/>
              <a:t>48</a:t>
            </a:fld>
            <a:endParaRPr lang="en-US"/>
          </a:p>
        </p:txBody>
      </p:sp>
    </p:spTree>
    <p:extLst>
      <p:ext uri="{BB962C8B-B14F-4D97-AF65-F5344CB8AC3E}">
        <p14:creationId xmlns:p14="http://schemas.microsoft.com/office/powerpoint/2010/main" val="3042055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specific differences between the two</a:t>
            </a:r>
            <a:r>
              <a:rPr lang="en-US" baseline="0" dirty="0" smtClean="0"/>
              <a:t> tacrolimus can lead to diabetes and cyclosporine can cause an increase in your cholesterol and blood pressure. One opposite side-effect is tacrolimus can cause some hair loss while cyclosporine can cause hair gain. So how do help prevent these side-effects. Well for diabetes or high blood sugar, high cholesterol and blood pressure we optimize and use medications to prevent or treat those things. And in terms of tremor hair loss or growth or growth of gum tissue we look out for these side-effects and can possibly switch from tacrolimus to cyclosporine or vice-versa if needed. Overall we do a lot of monitoring and we keep a very close eye out for these different side effects.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51</a:t>
            </a:fld>
            <a:endParaRPr lang="en-US"/>
          </a:p>
        </p:txBody>
      </p:sp>
    </p:spTree>
    <p:extLst>
      <p:ext uri="{BB962C8B-B14F-4D97-AF65-F5344CB8AC3E}">
        <p14:creationId xmlns:p14="http://schemas.microsoft.com/office/powerpoint/2010/main" val="2517007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specific differences between the two</a:t>
            </a:r>
            <a:r>
              <a:rPr lang="en-US" baseline="0" dirty="0" smtClean="0"/>
              <a:t> tacrolimus can lead to diabetes and cyclosporine can cause an increase in your cholesterol and blood pressure. One opposite side-effect is tacrolimus can cause some hair loss while cyclosporine can cause hair gain. So how do help prevent these side-effects. Well for diabetes or high blood sugar, high cholesterol and blood pressure we optimize and use medications to prevent or treat those things. And in terms of tremor hair loss or growth or growth of gum tissue we look out for these side-effects and can possibly switch from tacrolimus to cyclosporine or vice-versa if needed. Overall we do a lot of monitoring and we keep a very close eye out for these different side effects.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52</a:t>
            </a:fld>
            <a:endParaRPr lang="en-US"/>
          </a:p>
        </p:txBody>
      </p:sp>
    </p:spTree>
    <p:extLst>
      <p:ext uri="{BB962C8B-B14F-4D97-AF65-F5344CB8AC3E}">
        <p14:creationId xmlns:p14="http://schemas.microsoft.com/office/powerpoint/2010/main" val="3576708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53</a:t>
            </a:fld>
            <a:endParaRPr lang="en-US"/>
          </a:p>
        </p:txBody>
      </p:sp>
    </p:spTree>
    <p:extLst>
      <p:ext uri="{BB962C8B-B14F-4D97-AF65-F5344CB8AC3E}">
        <p14:creationId xmlns:p14="http://schemas.microsoft.com/office/powerpoint/2010/main" val="2311356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54</a:t>
            </a:fld>
            <a:endParaRPr lang="en-US"/>
          </a:p>
        </p:txBody>
      </p:sp>
    </p:spTree>
    <p:extLst>
      <p:ext uri="{BB962C8B-B14F-4D97-AF65-F5344CB8AC3E}">
        <p14:creationId xmlns:p14="http://schemas.microsoft.com/office/powerpoint/2010/main" val="3491066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D28A0DA-E1D5-48E1-9CD8-9F236A1CE8C8}" type="slidenum">
              <a:rPr lang="en-US" smtClean="0"/>
              <a:t>55</a:t>
            </a:fld>
            <a:endParaRPr lang="en-US"/>
          </a:p>
        </p:txBody>
      </p:sp>
    </p:spTree>
    <p:extLst>
      <p:ext uri="{BB962C8B-B14F-4D97-AF65-F5344CB8AC3E}">
        <p14:creationId xmlns:p14="http://schemas.microsoft.com/office/powerpoint/2010/main" val="58412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at this graph you can see going up and down on the left hand side we have percentages. And then going across the bottom we have years spanning from the 1960s until around 2005. then we see two lines that seem to cross. Now the black line is the percentage of patients that survived 1 year after their transplant. Thinking about that we want all our patients to survive so the fact that this line is increasing over time is a good thing. Looking at the grey line that shows the percentage of rejection in the first year. Knowing that we want as little rejection as possible we see that we are also doing better at keeping that line down as time has gone on. Now what I as the pharmacist on the team think is really cool is that each time you see big changes in theses lines it centers right around the time a new medication was developed. So here in the 1970s, again in the 1980s you see another big change and finally again in the early 2000s we get even better. Likely in large part to the new medications that were developed. </a:t>
            </a:r>
          </a:p>
        </p:txBody>
      </p:sp>
      <p:sp>
        <p:nvSpPr>
          <p:cNvPr id="4" name="Slide Number Placeholder 3"/>
          <p:cNvSpPr>
            <a:spLocks noGrp="1"/>
          </p:cNvSpPr>
          <p:nvPr>
            <p:ph type="sldNum" sz="quarter" idx="10"/>
          </p:nvPr>
        </p:nvSpPr>
        <p:spPr/>
        <p:txBody>
          <a:bodyPr/>
          <a:lstStyle/>
          <a:p>
            <a:fld id="{6D28A0DA-E1D5-48E1-9CD8-9F236A1CE8C8}" type="slidenum">
              <a:rPr lang="en-US" smtClean="0"/>
              <a:t>5</a:t>
            </a:fld>
            <a:endParaRPr lang="en-US"/>
          </a:p>
        </p:txBody>
      </p:sp>
    </p:spTree>
    <p:extLst>
      <p:ext uri="{BB962C8B-B14F-4D97-AF65-F5344CB8AC3E}">
        <p14:creationId xmlns:p14="http://schemas.microsoft.com/office/powerpoint/2010/main" val="1244819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10002e81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310002e81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6535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57</a:t>
            </a:fld>
            <a:endParaRPr lang="en-US"/>
          </a:p>
        </p:txBody>
      </p:sp>
    </p:spTree>
    <p:extLst>
      <p:ext uri="{BB962C8B-B14F-4D97-AF65-F5344CB8AC3E}">
        <p14:creationId xmlns:p14="http://schemas.microsoft.com/office/powerpoint/2010/main" val="4157650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Azathiaprine</a:t>
            </a:r>
            <a:r>
              <a:rPr lang="en-US" baseline="0" dirty="0" smtClean="0"/>
              <a:t> can cause some hair loss and also some upset stomach which can sometimes be helped by taking it with food. But overall aside from the upset stomach these two medications are generally well tolerated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58</a:t>
            </a:fld>
            <a:endParaRPr lang="en-US"/>
          </a:p>
        </p:txBody>
      </p:sp>
    </p:spTree>
    <p:extLst>
      <p:ext uri="{BB962C8B-B14F-4D97-AF65-F5344CB8AC3E}">
        <p14:creationId xmlns:p14="http://schemas.microsoft.com/office/powerpoint/2010/main" val="4182318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Azathiaprine</a:t>
            </a:r>
            <a:r>
              <a:rPr lang="en-US" baseline="0" dirty="0" smtClean="0"/>
              <a:t> can cause some hair loss and also some upset stomach which can sometimes be helped by taking it with food. But overall aside from the upset stomach these two medications are generally well tolerated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59</a:t>
            </a:fld>
            <a:endParaRPr lang="en-US"/>
          </a:p>
        </p:txBody>
      </p:sp>
    </p:spTree>
    <p:extLst>
      <p:ext uri="{BB962C8B-B14F-4D97-AF65-F5344CB8AC3E}">
        <p14:creationId xmlns:p14="http://schemas.microsoft.com/office/powerpoint/2010/main" val="2225037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D28A0DA-E1D5-48E1-9CD8-9F236A1CE8C8}" type="slidenum">
              <a:rPr lang="en-US" smtClean="0"/>
              <a:t>60</a:t>
            </a:fld>
            <a:endParaRPr lang="en-US"/>
          </a:p>
        </p:txBody>
      </p:sp>
    </p:spTree>
    <p:extLst>
      <p:ext uri="{BB962C8B-B14F-4D97-AF65-F5344CB8AC3E}">
        <p14:creationId xmlns:p14="http://schemas.microsoft.com/office/powerpoint/2010/main" val="2136309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as you are on steroids they can cause your</a:t>
            </a:r>
            <a:r>
              <a:rPr lang="en-US" baseline="0" dirty="0" smtClean="0"/>
              <a:t> cholesterol to increase, they can decrease your bone growth and cause some weight gain. To prevent these we add medications to lower your cholesterol, help your bones grow and stay strong by adding calcium and vitamin D, and reduce the dose the further out from transplant you are.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61</a:t>
            </a:fld>
            <a:endParaRPr lang="en-US"/>
          </a:p>
        </p:txBody>
      </p:sp>
    </p:spTree>
    <p:extLst>
      <p:ext uri="{BB962C8B-B14F-4D97-AF65-F5344CB8AC3E}">
        <p14:creationId xmlns:p14="http://schemas.microsoft.com/office/powerpoint/2010/main" val="3874053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as you are on steroids they can cause your</a:t>
            </a:r>
            <a:r>
              <a:rPr lang="en-US" baseline="0" dirty="0" smtClean="0"/>
              <a:t> cholesterol to increase, they can decrease your bone growth and cause some weight gain. To prevent these we add medications to lower your cholesterol, help your bones grow and stay strong by adding calcium and vitamin D, and reduce the dose the further out from transplant you are.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62</a:t>
            </a:fld>
            <a:endParaRPr lang="en-US"/>
          </a:p>
        </p:txBody>
      </p:sp>
    </p:spTree>
    <p:extLst>
      <p:ext uri="{BB962C8B-B14F-4D97-AF65-F5344CB8AC3E}">
        <p14:creationId xmlns:p14="http://schemas.microsoft.com/office/powerpoint/2010/main" val="1329004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Simlar</a:t>
            </a:r>
            <a:r>
              <a:rPr lang="en-US" dirty="0" smtClean="0"/>
              <a:t> to tacrolimus and cyclosporine</a:t>
            </a:r>
            <a:r>
              <a:rPr lang="en-US" baseline="0" dirty="0" smtClean="0"/>
              <a:t> these medications can not be crushed cut or chewed.</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63</a:t>
            </a:fld>
            <a:endParaRPr lang="en-US"/>
          </a:p>
        </p:txBody>
      </p:sp>
    </p:spTree>
    <p:extLst>
      <p:ext uri="{BB962C8B-B14F-4D97-AF65-F5344CB8AC3E}">
        <p14:creationId xmlns:p14="http://schemas.microsoft.com/office/powerpoint/2010/main" val="4096728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65</a:t>
            </a:fld>
            <a:endParaRPr lang="en-US"/>
          </a:p>
        </p:txBody>
      </p:sp>
    </p:spTree>
    <p:extLst>
      <p:ext uri="{BB962C8B-B14F-4D97-AF65-F5344CB8AC3E}">
        <p14:creationId xmlns:p14="http://schemas.microsoft.com/office/powerpoint/2010/main" val="864186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those precautions sirolimus and everolimus can cause increased cholesterol which we’ve seen before, mouth sores or ulcers, acne, increased protein in the urine and some lung damage. we help prevent these side-effects by prescribing medications that lower cholesterol, we monitor the dosing using levels and we don’t use them in patients that already have protein in the urine or lung damage.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66</a:t>
            </a:fld>
            <a:endParaRPr lang="en-US"/>
          </a:p>
        </p:txBody>
      </p:sp>
    </p:spTree>
    <p:extLst>
      <p:ext uri="{BB962C8B-B14F-4D97-AF65-F5344CB8AC3E}">
        <p14:creationId xmlns:p14="http://schemas.microsoft.com/office/powerpoint/2010/main" val="381505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DD928-8647-D247-B0BC-AE9AF2BC41B8}" type="slidenum">
              <a:rPr lang="en-US" smtClean="0"/>
              <a:t>6</a:t>
            </a:fld>
            <a:endParaRPr lang="en-US"/>
          </a:p>
        </p:txBody>
      </p:sp>
    </p:spTree>
    <p:extLst>
      <p:ext uri="{BB962C8B-B14F-4D97-AF65-F5344CB8AC3E}">
        <p14:creationId xmlns:p14="http://schemas.microsoft.com/office/powerpoint/2010/main" val="584824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Simlar</a:t>
            </a:r>
            <a:r>
              <a:rPr lang="en-US" dirty="0" smtClean="0"/>
              <a:t> to tacrolimus and cyclosporine</a:t>
            </a:r>
            <a:r>
              <a:rPr lang="en-US" baseline="0" dirty="0" smtClean="0"/>
              <a:t> these medications can not be crushed cut or chewed.</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67</a:t>
            </a:fld>
            <a:endParaRPr lang="en-US"/>
          </a:p>
        </p:txBody>
      </p:sp>
    </p:spTree>
    <p:extLst>
      <p:ext uri="{BB962C8B-B14F-4D97-AF65-F5344CB8AC3E}">
        <p14:creationId xmlns:p14="http://schemas.microsoft.com/office/powerpoint/2010/main" val="2034798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experiencing</a:t>
            </a:r>
            <a:r>
              <a:rPr lang="en-US" baseline="0" dirty="0" smtClean="0"/>
              <a:t> side-effects and having trouble tolerating your medications please talk with your transplant team and let us know so we can adjust your medications. And finally please </a:t>
            </a:r>
            <a:r>
              <a:rPr lang="en-US" baseline="0" dirty="0" err="1" smtClean="0"/>
              <a:t>please</a:t>
            </a:r>
            <a:r>
              <a:rPr lang="en-US" baseline="0" dirty="0" smtClean="0"/>
              <a:t> </a:t>
            </a:r>
            <a:r>
              <a:rPr lang="en-US" baseline="0" dirty="0" err="1" smtClean="0"/>
              <a:t>please</a:t>
            </a:r>
            <a:r>
              <a:rPr lang="en-US" baseline="0" dirty="0" smtClean="0"/>
              <a:t> never stop taking any of these medications on your own. Always talk to a transplant coordinator, pharmacist, or doctor when having issues with any of your medicines.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68</a:t>
            </a:fld>
            <a:endParaRPr lang="en-US"/>
          </a:p>
        </p:txBody>
      </p:sp>
    </p:spTree>
    <p:extLst>
      <p:ext uri="{BB962C8B-B14F-4D97-AF65-F5344CB8AC3E}">
        <p14:creationId xmlns:p14="http://schemas.microsoft.com/office/powerpoint/2010/main" val="1511890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0E611-7442-4248-BDFB-13EE907DC8E3}" type="slidenum">
              <a:rPr lang="en-US" smtClean="0"/>
              <a:t>69</a:t>
            </a:fld>
            <a:endParaRPr lang="en-US"/>
          </a:p>
        </p:txBody>
      </p:sp>
    </p:spTree>
    <p:extLst>
      <p:ext uri="{BB962C8B-B14F-4D97-AF65-F5344CB8AC3E}">
        <p14:creationId xmlns:p14="http://schemas.microsoft.com/office/powerpoint/2010/main" val="2617805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361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C6CEE-52EA-409F-B16D-1EA24FD55451}" type="slidenum">
              <a:rPr lang="en-US" smtClean="0"/>
              <a:t>73</a:t>
            </a:fld>
            <a:endParaRPr lang="en-US"/>
          </a:p>
        </p:txBody>
      </p:sp>
    </p:spTree>
    <p:extLst>
      <p:ext uri="{BB962C8B-B14F-4D97-AF65-F5344CB8AC3E}">
        <p14:creationId xmlns:p14="http://schemas.microsoft.com/office/powerpoint/2010/main" val="2333277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38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25948-1113-4DA2-8396-936D03ADC1B2}" type="slidenum">
              <a:rPr lang="en-US" smtClean="0"/>
              <a:t>7</a:t>
            </a:fld>
            <a:endParaRPr lang="en-US"/>
          </a:p>
        </p:txBody>
      </p:sp>
    </p:spTree>
    <p:extLst>
      <p:ext uri="{BB962C8B-B14F-4D97-AF65-F5344CB8AC3E}">
        <p14:creationId xmlns:p14="http://schemas.microsoft.com/office/powerpoint/2010/main" val="3466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30363" indent="-231775">
              <a:defRPr>
                <a:solidFill>
                  <a:schemeClr val="tx1"/>
                </a:solidFill>
                <a:latin typeface="Arial" panose="020B0604020202020204" pitchFamily="34" charset="0"/>
                <a:ea typeface="ＭＳ Ｐゴシック" panose="020B0600070205080204" pitchFamily="34" charset="-128"/>
              </a:defRPr>
            </a:lvl4pPr>
            <a:lvl5pPr marL="2095500" indent="-231775">
              <a:defRPr>
                <a:solidFill>
                  <a:schemeClr val="tx1"/>
                </a:solidFill>
                <a:latin typeface="Arial" panose="020B0604020202020204" pitchFamily="34" charset="0"/>
                <a:ea typeface="ＭＳ Ｐゴシック" panose="020B0600070205080204" pitchFamily="34" charset="-128"/>
              </a:defRPr>
            </a:lvl5pPr>
            <a:lvl6pPr marL="25527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99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71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43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5B74B8-8032-4B8C-A43F-3C4BDEAABDE5}" type="slidenum">
              <a:rPr lang="en-US" altLang="en-US" smtClean="0">
                <a:latin typeface="Calibri" panose="020F0502020204030204" pitchFamily="34" charset="0"/>
              </a:rPr>
              <a:pPr/>
              <a:t>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928305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p:spPr>
        <p:txBody>
          <a:bodyPr/>
          <a:lstStyle/>
          <a:p>
            <a:endParaRPr lang="en-US" dirty="0" smtClean="0"/>
          </a:p>
        </p:txBody>
      </p:sp>
      <p:sp>
        <p:nvSpPr>
          <p:cNvPr id="69635" name="Slide Number Placeholder 3"/>
          <p:cNvSpPr>
            <a:spLocks noGrp="1"/>
          </p:cNvSpPr>
          <p:nvPr>
            <p:ph type="sldNum" sz="quarter" idx="5"/>
          </p:nvPr>
        </p:nvSpPr>
        <p:spPr>
          <a:noFill/>
        </p:spPr>
        <p:txBody>
          <a:bodyPr/>
          <a:lstStyle/>
          <a:p>
            <a:fld id="{00D0AA97-21A4-44A2-B49B-E08B6CF40BC6}" type="slidenum">
              <a:rPr lang="en-US" smtClean="0"/>
              <a:pPr/>
              <a:t>12</a:t>
            </a:fld>
            <a:endParaRPr lang="en-US" smtClean="0"/>
          </a:p>
        </p:txBody>
      </p:sp>
    </p:spTree>
    <p:extLst>
      <p:ext uri="{BB962C8B-B14F-4D97-AF65-F5344CB8AC3E}">
        <p14:creationId xmlns:p14="http://schemas.microsoft.com/office/powerpoint/2010/main" val="32819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953B6733-C3DA-45AB-9BBE-FA3938200AAD}" type="slidenum">
              <a:rPr lang="en-US" smtClean="0"/>
              <a:pPr>
                <a:defRPr/>
              </a:pPr>
              <a:t>13</a:t>
            </a:fld>
            <a:endParaRPr lang="en-US"/>
          </a:p>
        </p:txBody>
      </p:sp>
    </p:spTree>
    <p:extLst>
      <p:ext uri="{BB962C8B-B14F-4D97-AF65-F5344CB8AC3E}">
        <p14:creationId xmlns:p14="http://schemas.microsoft.com/office/powerpoint/2010/main" val="1832083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discussion on this later 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565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rotWithShape="1">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rotWithShape="1">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4"/>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5"/>
          <p:cNvSpPr>
            <a:spLocks noGrp="1"/>
          </p:cNvSpPr>
          <p:nvPr>
            <p:ph type="clipArt" idx="2"/>
          </p:nvPr>
        </p:nvSpPr>
        <p:spPr>
          <a:xfrm>
            <a:off x="457200" y="1600200"/>
            <a:ext cx="4038600" cy="45339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body" idx="1"/>
          </p:nvPr>
        </p:nvSpPr>
        <p:spPr>
          <a:xfrm>
            <a:off x="4648200" y="1600200"/>
            <a:ext cx="4038600" cy="4533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5"/>
          <p:cNvSpPr txBox="1">
            <a:spLocks noGrp="1"/>
          </p:cNvSpPr>
          <p:nvPr>
            <p:ph type="dt" idx="10"/>
          </p:nvPr>
        </p:nvSpPr>
        <p:spPr>
          <a:xfrm>
            <a:off x="457200" y="6243638"/>
            <a:ext cx="21336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ftr" idx="11"/>
          </p:nvPr>
        </p:nvSpPr>
        <p:spPr>
          <a:xfrm>
            <a:off x="3124200" y="6243638"/>
            <a:ext cx="2895600" cy="457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1"/>
        <p:cNvGrpSpPr/>
        <p:nvPr/>
      </p:nvGrpSpPr>
      <p:grpSpPr>
        <a:xfrm>
          <a:off x="0" y="0"/>
          <a:ext cx="0" cy="0"/>
          <a:chOff x="0" y="0"/>
          <a:chExt cx="0" cy="0"/>
        </a:xfrm>
      </p:grpSpPr>
      <p:sp>
        <p:nvSpPr>
          <p:cNvPr id="32" name="Google Shape;32;p6"/>
          <p:cNvSpPr/>
          <p:nvPr/>
        </p:nvSpPr>
        <p:spPr>
          <a:xfrm>
            <a:off x="228600" y="228600"/>
            <a:ext cx="8695944" cy="1426464"/>
          </a:xfrm>
          <a:prstGeom prst="roundRect">
            <a:avLst>
              <a:gd name="adj" fmla="val 7136"/>
            </a:avLst>
          </a:prstGeom>
          <a:gradFill>
            <a:gsLst>
              <a:gs pos="0">
                <a:srgbClr val="366092"/>
              </a:gs>
              <a:gs pos="90000">
                <a:srgbClr val="93B3D7"/>
              </a:gs>
              <a:gs pos="100000">
                <a:srgbClr val="93B3D7"/>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33" name="Google Shape;33;p6"/>
          <p:cNvGrpSpPr/>
          <p:nvPr/>
        </p:nvGrpSpPr>
        <p:grpSpPr>
          <a:xfrm>
            <a:off x="211665" y="714191"/>
            <a:ext cx="8723376" cy="1329874"/>
            <a:chOff x="-3905251" y="4294188"/>
            <a:chExt cx="13027840" cy="1892300"/>
          </a:xfrm>
        </p:grpSpPr>
        <p:sp>
          <p:nvSpPr>
            <p:cNvPr id="34" name="Google Shape;34;p6"/>
            <p:cNvSpPr/>
            <p:nvPr/>
          </p:nvSpPr>
          <p:spPr>
            <a:xfrm>
              <a:off x="4810125" y="4500563"/>
              <a:ext cx="4295775" cy="1016000"/>
            </a:xfrm>
            <a:custGeom>
              <a:avLst/>
              <a:gdLst/>
              <a:ahLst/>
              <a:cxnLst/>
              <a:rect l="l" t="t" r="r" b="b"/>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19822" y="73125"/>
                  </a:lnTo>
                  <a:lnTo>
                    <a:pt x="120000" y="72750"/>
                  </a:lnTo>
                  <a:lnTo>
                    <a:pt x="120000" y="72750"/>
                  </a:lnTo>
                  <a:lnTo>
                    <a:pt x="120000" y="0"/>
                  </a:lnTo>
                  <a:lnTo>
                    <a:pt x="120000" y="0"/>
                  </a:lnTo>
                  <a:lnTo>
                    <a:pt x="119733" y="0"/>
                  </a:lnTo>
                  <a:lnTo>
                    <a:pt x="119733"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6"/>
            <p:cNvSpPr/>
            <p:nvPr/>
          </p:nvSpPr>
          <p:spPr>
            <a:xfrm>
              <a:off x="-309563" y="4318000"/>
              <a:ext cx="8280401" cy="1209675"/>
            </a:xfrm>
            <a:custGeom>
              <a:avLst/>
              <a:gdLst/>
              <a:ahLst/>
              <a:cxnLst/>
              <a:rect l="l" t="t" r="r" b="b"/>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lnTo>
                    <a:pt x="120000" y="112440"/>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6"/>
            <p:cNvSpPr/>
            <p:nvPr/>
          </p:nvSpPr>
          <p:spPr>
            <a:xfrm>
              <a:off x="3175" y="4335463"/>
              <a:ext cx="8166100" cy="1101725"/>
            </a:xfrm>
            <a:custGeom>
              <a:avLst/>
              <a:gdLst/>
              <a:ahLst/>
              <a:cxnLst/>
              <a:rect l="l" t="t" r="r" b="b"/>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6"/>
            <p:cNvSpPr/>
            <p:nvPr/>
          </p:nvSpPr>
          <p:spPr>
            <a:xfrm>
              <a:off x="4156075" y="4316413"/>
              <a:ext cx="4940300" cy="927100"/>
            </a:xfrm>
            <a:custGeom>
              <a:avLst/>
              <a:gdLst/>
              <a:ahLst/>
              <a:cxnLst/>
              <a:rect l="l" t="t" r="r" b="b"/>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38;p6"/>
            <p:cNvSpPr/>
            <p:nvPr/>
          </p:nvSpPr>
          <p:spPr>
            <a:xfrm>
              <a:off x="-3905251" y="4294188"/>
              <a:ext cx="13027840" cy="1892300"/>
            </a:xfrm>
            <a:custGeom>
              <a:avLst/>
              <a:gdLst/>
              <a:ahLst/>
              <a:cxnLst/>
              <a:rect l="l" t="t" r="r" b="b"/>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19941" y="120000"/>
                  </a:lnTo>
                  <a:lnTo>
                    <a:pt x="120000" y="119395"/>
                  </a:lnTo>
                  <a:lnTo>
                    <a:pt x="120000" y="119395"/>
                  </a:lnTo>
                  <a:lnTo>
                    <a:pt x="120000" y="51342"/>
                  </a:lnTo>
                  <a:lnTo>
                    <a:pt x="120000" y="51342"/>
                  </a:lnTo>
                  <a:lnTo>
                    <a:pt x="119941" y="51543"/>
                  </a:lnTo>
                  <a:lnTo>
                    <a:pt x="119941" y="51543"/>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9" name="Google Shape;39;p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AA8A592B-40F6-44A7-B770-E7B6E1C81034}" type="slidenum">
              <a:rPr lang="en-US" smtClean="0"/>
              <a:pPr/>
              <a:t>‹#›</a:t>
            </a:fld>
            <a:endParaRPr lang="en-US"/>
          </a:p>
        </p:txBody>
      </p:sp>
    </p:spTree>
    <p:extLst>
      <p:ext uri="{BB962C8B-B14F-4D97-AF65-F5344CB8AC3E}">
        <p14:creationId xmlns:p14="http://schemas.microsoft.com/office/powerpoint/2010/main" val="426221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png"/><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8.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medicare.gov/drug-coverage-part-d/how-part-d-works-with-other-insurance" TargetMode="External"/><Relationship Id="rId2" Type="http://schemas.openxmlformats.org/officeDocument/2006/relationships/hyperlink" Target="https://www.medicare.gov/plan-compare/#/"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medicare.gov/plan-compare/#/pharmaceutical-assistance-program" TargetMode="External"/><Relationship Id="rId2" Type="http://schemas.openxmlformats.org/officeDocument/2006/relationships/hyperlink" Target="https://www.medicare.gov/plan-compare/#/"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ecure.ssa.gov/i1020/star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healthcare.gov/" TargetMode="External"/><Relationship Id="rId4" Type="http://schemas.openxmlformats.org/officeDocument/2006/relationships/hyperlink" Target="https://www.medicaid.gov/about-us/beneficiary-resources/index.html#statemen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drx.com/corporate/news/goodrx-builds-drug-savings-database-copay-cards-patient-assistance-program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www.marylandhealthconnection.gov/" TargetMode="External"/><Relationship Id="rId3" Type="http://schemas.openxmlformats.org/officeDocument/2006/relationships/hyperlink" Target="https://www.medicare.gov/basics/costs/help/drug-costs" TargetMode="External"/><Relationship Id="rId7" Type="http://schemas.openxmlformats.org/officeDocument/2006/relationships/hyperlink" Target="https://health.maryland.gov/mmcp/pages/home.aspx" TargetMode="External"/><Relationship Id="rId2" Type="http://schemas.openxmlformats.org/officeDocument/2006/relationships/hyperlink" Target="https://www.hhs.gov/" TargetMode="External"/><Relationship Id="rId1" Type="http://schemas.openxmlformats.org/officeDocument/2006/relationships/slideLayout" Target="../slideLayouts/slideLayout2.xml"/><Relationship Id="rId6" Type="http://schemas.openxmlformats.org/officeDocument/2006/relationships/hyperlink" Target="https://www.medicaid.gov/" TargetMode="External"/><Relationship Id="rId11" Type="http://schemas.openxmlformats.org/officeDocument/2006/relationships/hyperlink" Target="https://www.goodrx.com/corporate/news/goodrx-builds-drug-savings-database-copay-cards-patient-assistance-programs" TargetMode="External"/><Relationship Id="rId5" Type="http://schemas.openxmlformats.org/officeDocument/2006/relationships/hyperlink" Target="https://www.medicareinteractive.org/" TargetMode="External"/><Relationship Id="rId10" Type="http://schemas.openxmlformats.org/officeDocument/2006/relationships/hyperlink" Target="https://secure.ssa.gov/i1020/start" TargetMode="External"/><Relationship Id="rId4" Type="http://schemas.openxmlformats.org/officeDocument/2006/relationships/hyperlink" Target="https://www.cms.gov/" TargetMode="External"/><Relationship Id="rId9" Type="http://schemas.openxmlformats.org/officeDocument/2006/relationships/hyperlink" Target="https://www.singlecare.com/blog/medicare-donut-hol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59.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7"/>
          <p:cNvSpPr txBox="1">
            <a:spLocks noGrp="1"/>
          </p:cNvSpPr>
          <p:nvPr>
            <p:ph type="ctrTitle"/>
          </p:nvPr>
        </p:nvSpPr>
        <p:spPr>
          <a:xfrm>
            <a:off x="740229" y="1406818"/>
            <a:ext cx="7772400" cy="2514600"/>
          </a:xfrm>
          <a:prstGeom prst="rect">
            <a:avLst/>
          </a:prstGeom>
          <a:noFill/>
          <a:ln>
            <a:noFill/>
          </a:ln>
        </p:spPr>
        <p:txBody>
          <a:bodyPr spcFirstLastPara="1" wrap="square" lIns="91425" tIns="45700" rIns="91425" bIns="45700" anchor="ctr" anchorCtr="0">
            <a:noAutofit/>
          </a:bodyPr>
          <a:lstStyle/>
          <a:p>
            <a:pPr lvl="0">
              <a:buSzPts val="4800"/>
            </a:pPr>
            <a:r>
              <a:rPr lang="en-US" sz="4800" b="1" dirty="0">
                <a:latin typeface="Calibri" panose="020F0502020204030204" pitchFamily="34" charset="0"/>
                <a:cs typeface="Calibri" panose="020F0502020204030204" pitchFamily="34" charset="0"/>
              </a:rPr>
              <a:t>Understanding Medications and Insurance Options </a:t>
            </a:r>
            <a:r>
              <a:rPr lang="en-US" sz="4800" b="1" dirty="0" smtClean="0">
                <a:latin typeface="Calibri" panose="020F0502020204030204" pitchFamily="34" charset="0"/>
                <a:cs typeface="Calibri" panose="020F0502020204030204" pitchFamily="34" charset="0"/>
              </a:rPr>
              <a:t/>
            </a:r>
            <a:br>
              <a:rPr lang="en-US" sz="4800" b="1" dirty="0" smtClean="0">
                <a:latin typeface="Calibri" panose="020F0502020204030204" pitchFamily="34" charset="0"/>
                <a:cs typeface="Calibri" panose="020F0502020204030204" pitchFamily="34" charset="0"/>
              </a:rPr>
            </a:br>
            <a:r>
              <a:rPr lang="en-US" sz="4800" b="1" dirty="0" smtClean="0">
                <a:latin typeface="Calibri" panose="020F0502020204030204" pitchFamily="34" charset="0"/>
                <a:cs typeface="Calibri" panose="020F0502020204030204" pitchFamily="34" charset="0"/>
              </a:rPr>
              <a:t>for </a:t>
            </a:r>
            <a:r>
              <a:rPr lang="en-US" sz="4800" b="1" dirty="0">
                <a:latin typeface="Calibri" panose="020F0502020204030204" pitchFamily="34" charset="0"/>
                <a:cs typeface="Calibri" panose="020F0502020204030204" pitchFamily="34" charset="0"/>
              </a:rPr>
              <a:t>Transplant</a:t>
            </a:r>
            <a:endParaRPr b="1" i="0" u="none" strike="noStrike" cap="none" dirty="0">
              <a:solidFill>
                <a:srgbClr val="FFFF00"/>
              </a:solidFill>
              <a:latin typeface="Calibri" panose="020F0502020204030204" pitchFamily="34" charset="0"/>
              <a:cs typeface="Calibri" panose="020F0502020204030204" pitchFamily="34" charset="0"/>
              <a:sym typeface="Calibri"/>
            </a:endParaRPr>
          </a:p>
        </p:txBody>
      </p:sp>
      <p:sp>
        <p:nvSpPr>
          <p:cNvPr id="47" name="Google Shape;47;p7"/>
          <p:cNvSpPr txBox="1">
            <a:spLocks noGrp="1"/>
          </p:cNvSpPr>
          <p:nvPr>
            <p:ph type="subTitle" idx="1"/>
          </p:nvPr>
        </p:nvSpPr>
        <p:spPr>
          <a:xfrm>
            <a:off x="702186" y="3921418"/>
            <a:ext cx="7848486" cy="16419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Ian A. Booth, PharmD</a:t>
            </a:r>
          </a:p>
          <a:p>
            <a:pPr marL="0" marR="0" lvl="0" indent="0" algn="ctr" rtl="0">
              <a:spcBef>
                <a:spcPts val="0"/>
              </a:spcBef>
              <a:spcAft>
                <a:spcPts val="600"/>
              </a:spcAft>
              <a:buClr>
                <a:srgbClr val="888888"/>
              </a:buClr>
              <a:buSzPts val="1600"/>
              <a:buFont typeface="Arial"/>
              <a:buNone/>
            </a:pPr>
            <a:r>
              <a:rPr lang="en-US" sz="2400" dirty="0" smtClean="0">
                <a:solidFill>
                  <a:schemeClr val="tx1"/>
                </a:solidFill>
                <a:latin typeface="Calibri" panose="020F0502020204030204" pitchFamily="34" charset="0"/>
                <a:cs typeface="Calibri" panose="020F0502020204030204" pitchFamily="34" charset="0"/>
              </a:rPr>
              <a:t>Solid Organ Transplant Pharmacist</a:t>
            </a:r>
            <a:endParaRPr sz="2400" b="0" i="0" u="none" strike="noStrike" cap="none" dirty="0">
              <a:solidFill>
                <a:schemeClr val="tx1"/>
              </a:solidFill>
              <a:latin typeface="Calibri" panose="020F0502020204030204" pitchFamily="34" charset="0"/>
              <a:cs typeface="Calibri" panose="020F0502020204030204" pitchFamily="34" charset="0"/>
              <a:sym typeface="Calibri"/>
            </a:endParaRPr>
          </a:p>
          <a:p>
            <a:pPr marL="0" marR="0" lvl="0" indent="0" algn="ctr" rtl="0">
              <a:spcBef>
                <a:spcPts val="32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University </a:t>
            </a:r>
            <a:r>
              <a:rPr lang="en-US" sz="2400" b="0" i="0" u="none" strike="noStrike" cap="none" dirty="0">
                <a:solidFill>
                  <a:schemeClr val="tx1"/>
                </a:solidFill>
                <a:latin typeface="Calibri" panose="020F0502020204030204" pitchFamily="34" charset="0"/>
                <a:cs typeface="Calibri" panose="020F0502020204030204" pitchFamily="34" charset="0"/>
                <a:sym typeface="Calibri"/>
              </a:rPr>
              <a:t>of Maryland Medical Center</a:t>
            </a:r>
            <a:endParaRPr sz="2400" dirty="0">
              <a:solidFill>
                <a:schemeClr val="tx1"/>
              </a:solidFill>
              <a:latin typeface="Calibri" panose="020F0502020204030204" pitchFamily="34" charset="0"/>
              <a:cs typeface="Calibri" panose="020F0502020204030204" pitchFamily="34" charset="0"/>
            </a:endParaRPr>
          </a:p>
          <a:p>
            <a:pPr marL="0" marR="0" lvl="0" indent="0" algn="ctr" rtl="0">
              <a:spcBef>
                <a:spcPts val="640"/>
              </a:spcBef>
              <a:spcAft>
                <a:spcPts val="600"/>
              </a:spcAft>
              <a:buClr>
                <a:srgbClr val="888888"/>
              </a:buClr>
              <a:buSzPts val="3200"/>
              <a:buFont typeface="Arial"/>
              <a:buNone/>
            </a:pPr>
            <a:endParaRPr sz="4000" b="0" i="0" u="none" strike="noStrike" cap="none" dirty="0">
              <a:solidFill>
                <a:schemeClr val="tx1"/>
              </a:solidFill>
              <a:latin typeface="Calibri" panose="020F0502020204030204" pitchFamily="34" charset="0"/>
              <a:cs typeface="Calibri" panose="020F0502020204030204" pitchFamily="34" charset="0"/>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0700"/>
            <a:ext cx="8229600" cy="896938"/>
          </a:xfrm>
        </p:spPr>
        <p:txBody>
          <a:bodyPr>
            <a:normAutofit fontScale="90000"/>
          </a:bodyPr>
          <a:lstStyle/>
          <a:p>
            <a:pPr algn="ctr"/>
            <a:r>
              <a:rPr lang="en-US" sz="5400" dirty="0"/>
              <a:t>Types of </a:t>
            </a:r>
            <a:r>
              <a:rPr lang="en-US" sz="5400" dirty="0" smtClean="0"/>
              <a:t>Infections</a:t>
            </a:r>
            <a:endParaRPr lang="en-US" sz="5400"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921925525"/>
              </p:ext>
            </p:extLst>
          </p:nvPr>
        </p:nvGraphicFramePr>
        <p:xfrm>
          <a:off x="977900" y="2077510"/>
          <a:ext cx="7200499" cy="3573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31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p:cNvSpPr>
          <p:nvPr>
            <p:ph type="title" idx="4294967295"/>
          </p:nvPr>
        </p:nvSpPr>
        <p:spPr>
          <a:xfrm>
            <a:off x="457200" y="401638"/>
            <a:ext cx="8229600" cy="1143000"/>
          </a:xfrm>
        </p:spPr>
        <p:txBody>
          <a:bodyPr/>
          <a:lstStyle/>
          <a:p>
            <a:r>
              <a:rPr lang="en-US" dirty="0" smtClean="0">
                <a:latin typeface="Calibri" panose="020F0502020204030204" pitchFamily="34" charset="0"/>
                <a:cs typeface="Calibri" panose="020F0502020204030204" pitchFamily="34" charset="0"/>
              </a:rPr>
              <a:t>Bacteria Prevention</a:t>
            </a:r>
          </a:p>
        </p:txBody>
      </p:sp>
      <p:sp>
        <p:nvSpPr>
          <p:cNvPr id="67586" name="Rectangle 3"/>
          <p:cNvSpPr>
            <a:spLocks noGrp="1"/>
          </p:cNvSpPr>
          <p:nvPr>
            <p:ph type="body" idx="4294967295"/>
          </p:nvPr>
        </p:nvSpPr>
        <p:spPr>
          <a:xfrm>
            <a:off x="762000" y="1544638"/>
            <a:ext cx="7924800" cy="4525962"/>
          </a:xfrm>
        </p:spPr>
        <p:txBody>
          <a:bodyPr/>
          <a:lstStyle/>
          <a:p>
            <a:pPr>
              <a:spcBef>
                <a:spcPts val="600"/>
              </a:spcBef>
            </a:pPr>
            <a:r>
              <a:rPr lang="en-US" sz="2000" dirty="0"/>
              <a:t>Sulfamethoxazole/trimethoprim (</a:t>
            </a:r>
            <a:r>
              <a:rPr lang="en-US" sz="2000" dirty="0" smtClean="0"/>
              <a:t>Bactrim)</a:t>
            </a:r>
          </a:p>
          <a:p>
            <a:r>
              <a:rPr lang="en-US" sz="2000" dirty="0" smtClean="0"/>
              <a:t>Helps prevent pneumonia and urinary tract infections</a:t>
            </a:r>
            <a:endParaRPr lang="en-US" sz="2000" dirty="0"/>
          </a:p>
          <a:p>
            <a:r>
              <a:rPr lang="en-US" sz="2000" u="sng" dirty="0" smtClean="0"/>
              <a:t>Duration</a:t>
            </a:r>
            <a:r>
              <a:rPr lang="en-US" sz="2000" dirty="0" smtClean="0"/>
              <a:t>: depends on organ type/transplant center protocol</a:t>
            </a:r>
          </a:p>
          <a:p>
            <a:r>
              <a:rPr lang="en-US" sz="2000" u="sng" dirty="0" smtClean="0"/>
              <a:t>Side </a:t>
            </a:r>
            <a:r>
              <a:rPr lang="en-US" sz="2000" u="sng" dirty="0"/>
              <a:t>effects</a:t>
            </a:r>
            <a:r>
              <a:rPr lang="en-US" sz="2000" dirty="0"/>
              <a:t>:</a:t>
            </a:r>
          </a:p>
          <a:p>
            <a:pPr lvl="1"/>
            <a:r>
              <a:rPr lang="en-US" sz="1800" dirty="0"/>
              <a:t>Rash</a:t>
            </a:r>
          </a:p>
          <a:p>
            <a:pPr lvl="1"/>
            <a:r>
              <a:rPr lang="en-US" sz="1800" dirty="0"/>
              <a:t>Hematologic effects </a:t>
            </a:r>
            <a:r>
              <a:rPr lang="en-US" sz="1800" dirty="0" smtClean="0"/>
              <a:t>(Low white blood cells/platelets)</a:t>
            </a:r>
            <a:endParaRPr lang="en-US" sz="1800" dirty="0"/>
          </a:p>
          <a:p>
            <a:pPr lvl="1"/>
            <a:r>
              <a:rPr lang="en-US" sz="1800" dirty="0" smtClean="0"/>
              <a:t>High potassium</a:t>
            </a:r>
            <a:endParaRPr lang="en-US" sz="1800" dirty="0"/>
          </a:p>
          <a:p>
            <a:r>
              <a:rPr lang="en-US" sz="2000" u="sng" dirty="0" smtClean="0"/>
              <a:t>Alternatives in case of allergy/intolerance</a:t>
            </a:r>
            <a:r>
              <a:rPr lang="en-US" sz="2000" dirty="0" smtClean="0"/>
              <a:t>:</a:t>
            </a:r>
            <a:endParaRPr lang="en-US" sz="2000" dirty="0"/>
          </a:p>
          <a:p>
            <a:pPr lvl="1"/>
            <a:r>
              <a:rPr lang="en-US" sz="1800" dirty="0" smtClean="0"/>
              <a:t>Dapsone</a:t>
            </a:r>
            <a:endParaRPr lang="en-US" sz="1800" dirty="0"/>
          </a:p>
          <a:p>
            <a:pPr lvl="1"/>
            <a:r>
              <a:rPr lang="en-US" sz="1800" dirty="0" smtClean="0"/>
              <a:t>Atovaquone (Mepron)</a:t>
            </a:r>
            <a:endParaRPr lang="en-US" sz="1800" dirty="0"/>
          </a:p>
          <a:p>
            <a:pPr lvl="1"/>
            <a:r>
              <a:rPr lang="en-US" sz="1800" dirty="0"/>
              <a:t>Inhaled </a:t>
            </a:r>
            <a:r>
              <a:rPr lang="en-US" sz="1800" dirty="0" err="1"/>
              <a:t>pentamidine</a:t>
            </a:r>
            <a:endParaRPr lang="en-US" sz="18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5877119" y="3407064"/>
            <a:ext cx="2962082" cy="2577811"/>
          </a:xfrm>
          <a:prstGeom prst="rect">
            <a:avLst/>
          </a:prstGeom>
        </p:spPr>
      </p:pic>
    </p:spTree>
    <p:extLst>
      <p:ext uri="{BB962C8B-B14F-4D97-AF65-F5344CB8AC3E}">
        <p14:creationId xmlns:p14="http://schemas.microsoft.com/office/powerpoint/2010/main" val="1013330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idx="4294967295"/>
          </p:nvPr>
        </p:nvSpPr>
        <p:spPr>
          <a:xfrm>
            <a:off x="457200" y="457200"/>
            <a:ext cx="8229600" cy="1143000"/>
          </a:xfrm>
        </p:spPr>
        <p:txBody>
          <a:bodyPr/>
          <a:lstStyle/>
          <a:p>
            <a:r>
              <a:rPr lang="en-US" dirty="0" smtClean="0"/>
              <a:t>Virus Prevention</a:t>
            </a:r>
          </a:p>
        </p:txBody>
      </p:sp>
      <p:sp>
        <p:nvSpPr>
          <p:cNvPr id="68610" name="Rectangle 3"/>
          <p:cNvSpPr>
            <a:spLocks noGrp="1"/>
          </p:cNvSpPr>
          <p:nvPr>
            <p:ph type="body" idx="4294967295"/>
          </p:nvPr>
        </p:nvSpPr>
        <p:spPr>
          <a:xfrm>
            <a:off x="762000" y="1508966"/>
            <a:ext cx="7924800" cy="4748213"/>
          </a:xfrm>
        </p:spPr>
        <p:txBody>
          <a:bodyPr/>
          <a:lstStyle/>
          <a:p>
            <a:pPr>
              <a:lnSpc>
                <a:spcPct val="80000"/>
              </a:lnSpc>
              <a:spcBef>
                <a:spcPts val="1200"/>
              </a:spcBef>
            </a:pPr>
            <a:r>
              <a:rPr lang="en-US" sz="2000" dirty="0"/>
              <a:t>Valganciclovir (</a:t>
            </a:r>
            <a:r>
              <a:rPr lang="en-US" sz="2000" dirty="0" smtClean="0"/>
              <a:t>Valcyte)</a:t>
            </a:r>
          </a:p>
          <a:p>
            <a:pPr>
              <a:lnSpc>
                <a:spcPct val="80000"/>
              </a:lnSpc>
              <a:spcBef>
                <a:spcPts val="1200"/>
              </a:spcBef>
            </a:pPr>
            <a:r>
              <a:rPr lang="en-US" sz="2000" dirty="0" smtClean="0"/>
              <a:t>Helps prevent cytomegalovirus (CMV)</a:t>
            </a:r>
            <a:endParaRPr lang="en-US" sz="2000" dirty="0"/>
          </a:p>
          <a:p>
            <a:pPr>
              <a:lnSpc>
                <a:spcPct val="80000"/>
              </a:lnSpc>
              <a:spcBef>
                <a:spcPts val="1200"/>
              </a:spcBef>
            </a:pPr>
            <a:r>
              <a:rPr lang="en-US" sz="2000" u="sng" dirty="0" smtClean="0"/>
              <a:t>Duration</a:t>
            </a:r>
            <a:r>
              <a:rPr lang="en-US" sz="2000" dirty="0"/>
              <a:t>: depends on CMV risk </a:t>
            </a:r>
            <a:r>
              <a:rPr lang="en-US" sz="2000" dirty="0" smtClean="0"/>
              <a:t>status and organ type</a:t>
            </a:r>
            <a:endParaRPr lang="en-US" sz="2000" dirty="0"/>
          </a:p>
          <a:p>
            <a:pPr>
              <a:lnSpc>
                <a:spcPct val="80000"/>
              </a:lnSpc>
              <a:spcBef>
                <a:spcPts val="1200"/>
              </a:spcBef>
            </a:pPr>
            <a:r>
              <a:rPr lang="en-US" sz="2000" u="sng" dirty="0" smtClean="0"/>
              <a:t>Side </a:t>
            </a:r>
            <a:r>
              <a:rPr lang="en-US" sz="2000" u="sng" dirty="0"/>
              <a:t>effects</a:t>
            </a:r>
            <a:r>
              <a:rPr lang="en-US" sz="2000" dirty="0"/>
              <a:t>:</a:t>
            </a:r>
          </a:p>
          <a:p>
            <a:pPr lvl="1">
              <a:lnSpc>
                <a:spcPct val="80000"/>
              </a:lnSpc>
              <a:spcBef>
                <a:spcPts val="1200"/>
              </a:spcBef>
            </a:pPr>
            <a:r>
              <a:rPr lang="en-US" sz="1800" dirty="0"/>
              <a:t>Hematologic effects (Low white blood cells/platelets</a:t>
            </a:r>
            <a:r>
              <a:rPr lang="en-US" sz="1800" dirty="0" smtClean="0"/>
              <a:t>)</a:t>
            </a:r>
          </a:p>
          <a:p>
            <a:r>
              <a:rPr lang="en-US" sz="2000" u="sng" dirty="0" smtClean="0"/>
              <a:t>Alternatives </a:t>
            </a:r>
            <a:r>
              <a:rPr lang="en-US" sz="2000" u="sng" dirty="0"/>
              <a:t>in case of </a:t>
            </a:r>
            <a:r>
              <a:rPr lang="en-US" sz="2000" u="sng" dirty="0" smtClean="0"/>
              <a:t>intolerance</a:t>
            </a:r>
            <a:r>
              <a:rPr lang="en-US" sz="2000" dirty="0"/>
              <a:t>:</a:t>
            </a:r>
          </a:p>
          <a:p>
            <a:pPr lvl="1"/>
            <a:r>
              <a:rPr lang="en-US" sz="1800" dirty="0" err="1" smtClean="0"/>
              <a:t>Valacyclovir</a:t>
            </a:r>
            <a:r>
              <a:rPr lang="en-US" sz="1800" dirty="0" smtClean="0"/>
              <a:t> (Valtrex)</a:t>
            </a:r>
            <a:endParaRPr lang="en-US" sz="1800" dirty="0"/>
          </a:p>
          <a:p>
            <a:pPr lvl="1"/>
            <a:r>
              <a:rPr lang="en-US" sz="1800" dirty="0" smtClean="0"/>
              <a:t>Acyclovir (</a:t>
            </a:r>
            <a:r>
              <a:rPr lang="en-US" sz="1800" dirty="0" err="1" smtClean="0"/>
              <a:t>Zovirax</a:t>
            </a:r>
            <a:r>
              <a:rPr lang="en-US" sz="1800" dirty="0" smtClean="0"/>
              <a:t>)</a:t>
            </a:r>
          </a:p>
          <a:p>
            <a:pPr lvl="1"/>
            <a:r>
              <a:rPr lang="en-US" sz="1800" dirty="0" smtClean="0"/>
              <a:t>Letermovir (</a:t>
            </a:r>
            <a:r>
              <a:rPr lang="en-US" sz="1800" dirty="0" err="1" smtClean="0"/>
              <a:t>Prevymis</a:t>
            </a:r>
            <a:r>
              <a:rPr lang="en-US" sz="1800" dirty="0" smtClean="0"/>
              <a:t>)</a:t>
            </a:r>
            <a:endParaRPr lang="en-US" sz="1800" dirty="0"/>
          </a:p>
          <a:p>
            <a:pPr lvl="1">
              <a:lnSpc>
                <a:spcPct val="80000"/>
              </a:lnSpc>
              <a:spcBef>
                <a:spcPts val="1200"/>
              </a:spcBef>
            </a:pPr>
            <a:endParaRPr lang="en-US" sz="18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duotone>
              <a:schemeClr val="accent1">
                <a:shade val="45000"/>
                <a:satMod val="135000"/>
              </a:schemeClr>
              <a:prstClr val="white"/>
            </a:duotone>
          </a:blip>
          <a:stretch>
            <a:fillRect/>
          </a:stretch>
        </p:blipFill>
        <p:spPr>
          <a:xfrm>
            <a:off x="6822223" y="4529877"/>
            <a:ext cx="1559777" cy="1549897"/>
          </a:xfrm>
          <a:prstGeom prst="rect">
            <a:avLst/>
          </a:prstGeom>
        </p:spPr>
      </p:pic>
      <p:pic>
        <p:nvPicPr>
          <p:cNvPr id="6" name="Picture 5"/>
          <p:cNvPicPr>
            <a:picLocks noChangeAspect="1"/>
          </p:cNvPicPr>
          <p:nvPr/>
        </p:nvPicPr>
        <p:blipFill>
          <a:blip r:embed="rId4">
            <a:duotone>
              <a:schemeClr val="accent6">
                <a:shade val="45000"/>
                <a:satMod val="135000"/>
              </a:schemeClr>
              <a:prstClr val="white"/>
            </a:duotone>
          </a:blip>
          <a:stretch>
            <a:fillRect/>
          </a:stretch>
        </p:blipFill>
        <p:spPr>
          <a:xfrm>
            <a:off x="7242706" y="3397181"/>
            <a:ext cx="1304394" cy="961416"/>
          </a:xfrm>
          <a:prstGeom prst="rect">
            <a:avLst/>
          </a:prstGeom>
        </p:spPr>
      </p:pic>
      <p:pic>
        <p:nvPicPr>
          <p:cNvPr id="7" name="Picture 2" descr="Image result for virus clipart"/>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2598" y="3749099"/>
            <a:ext cx="1023586" cy="11419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90847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p:cNvSpPr>
          <p:nvPr>
            <p:ph type="title" idx="4294967295"/>
          </p:nvPr>
        </p:nvSpPr>
        <p:spPr>
          <a:xfrm>
            <a:off x="457200" y="457200"/>
            <a:ext cx="8229600" cy="1143000"/>
          </a:xfrm>
        </p:spPr>
        <p:txBody>
          <a:bodyPr/>
          <a:lstStyle/>
          <a:p>
            <a:r>
              <a:rPr lang="en-US" dirty="0" smtClean="0"/>
              <a:t>Fungal Prevention</a:t>
            </a:r>
          </a:p>
        </p:txBody>
      </p:sp>
      <p:sp>
        <p:nvSpPr>
          <p:cNvPr id="70658" name="Rectangle 3"/>
          <p:cNvSpPr>
            <a:spLocks noGrp="1"/>
          </p:cNvSpPr>
          <p:nvPr>
            <p:ph type="body" idx="4294967295"/>
          </p:nvPr>
        </p:nvSpPr>
        <p:spPr>
          <a:xfrm>
            <a:off x="762000" y="1508966"/>
            <a:ext cx="7620000" cy="4617197"/>
          </a:xfrm>
        </p:spPr>
        <p:txBody>
          <a:bodyPr/>
          <a:lstStyle/>
          <a:p>
            <a:pPr>
              <a:spcBef>
                <a:spcPts val="600"/>
              </a:spcBef>
            </a:pPr>
            <a:r>
              <a:rPr lang="en-US" sz="2000" u="sng" dirty="0" smtClean="0"/>
              <a:t>Common medications used</a:t>
            </a:r>
            <a:r>
              <a:rPr lang="en-US" sz="2000" dirty="0" smtClean="0"/>
              <a:t>:</a:t>
            </a:r>
          </a:p>
          <a:p>
            <a:pPr lvl="1">
              <a:spcBef>
                <a:spcPts val="600"/>
              </a:spcBef>
            </a:pPr>
            <a:r>
              <a:rPr lang="en-US" sz="2000" dirty="0" smtClean="0"/>
              <a:t>Nystatin suspension</a:t>
            </a:r>
          </a:p>
          <a:p>
            <a:pPr lvl="2">
              <a:spcBef>
                <a:spcPts val="600"/>
              </a:spcBef>
            </a:pPr>
            <a:r>
              <a:rPr lang="en-US" sz="1800" dirty="0" smtClean="0"/>
              <a:t>Do not eat or drink for 30 minutes after taking </a:t>
            </a:r>
          </a:p>
          <a:p>
            <a:pPr lvl="1">
              <a:spcBef>
                <a:spcPts val="600"/>
              </a:spcBef>
            </a:pPr>
            <a:r>
              <a:rPr lang="en-US" sz="2000" dirty="0" err="1" smtClean="0"/>
              <a:t>Clotrimazole</a:t>
            </a:r>
            <a:r>
              <a:rPr lang="en-US" sz="2000" dirty="0" smtClean="0"/>
              <a:t> lozenge</a:t>
            </a:r>
          </a:p>
          <a:p>
            <a:pPr lvl="1">
              <a:spcBef>
                <a:spcPts val="600"/>
              </a:spcBef>
            </a:pPr>
            <a:r>
              <a:rPr lang="en-US" sz="2000" dirty="0" smtClean="0"/>
              <a:t>Fluconazole (</a:t>
            </a:r>
            <a:r>
              <a:rPr lang="en-US" sz="2000" dirty="0" err="1" smtClean="0"/>
              <a:t>Diflucan</a:t>
            </a:r>
            <a:r>
              <a:rPr lang="en-US" sz="2000" dirty="0" smtClean="0"/>
              <a:t>)</a:t>
            </a:r>
          </a:p>
          <a:p>
            <a:pPr lvl="1">
              <a:spcBef>
                <a:spcPts val="600"/>
              </a:spcBef>
            </a:pPr>
            <a:r>
              <a:rPr lang="en-US" sz="2000" dirty="0" smtClean="0"/>
              <a:t>Voriconazole (</a:t>
            </a:r>
            <a:r>
              <a:rPr lang="en-US" sz="2000" dirty="0" err="1" smtClean="0"/>
              <a:t>Vfend</a:t>
            </a:r>
            <a:r>
              <a:rPr lang="en-US" sz="2000" dirty="0"/>
              <a:t>), </a:t>
            </a:r>
            <a:r>
              <a:rPr lang="en-US" sz="2000" dirty="0" smtClean="0"/>
              <a:t>posaconazole </a:t>
            </a:r>
            <a:r>
              <a:rPr lang="en-US" sz="2000" dirty="0"/>
              <a:t>(</a:t>
            </a:r>
            <a:r>
              <a:rPr lang="en-US" sz="2000" dirty="0" err="1"/>
              <a:t>Noxafil</a:t>
            </a:r>
            <a:r>
              <a:rPr lang="en-US" sz="2000" dirty="0"/>
              <a:t>, </a:t>
            </a:r>
            <a:r>
              <a:rPr lang="en-US" sz="2000" dirty="0" err="1"/>
              <a:t>Posanol</a:t>
            </a:r>
            <a:r>
              <a:rPr lang="en-US" sz="2000" dirty="0"/>
              <a:t>), isavuconazole (</a:t>
            </a:r>
            <a:r>
              <a:rPr lang="en-US" sz="2000" dirty="0" err="1"/>
              <a:t>Cresemba</a:t>
            </a:r>
            <a:r>
              <a:rPr lang="en-US" sz="2000" dirty="0" smtClean="0"/>
              <a:t>)</a:t>
            </a:r>
          </a:p>
          <a:p>
            <a:pPr lvl="2">
              <a:spcBef>
                <a:spcPts val="600"/>
              </a:spcBef>
            </a:pPr>
            <a:r>
              <a:rPr lang="en-US" sz="1800" u="sng" dirty="0" smtClean="0"/>
              <a:t>Side </a:t>
            </a:r>
            <a:r>
              <a:rPr lang="en-US" sz="1800" u="sng" dirty="0"/>
              <a:t>effects</a:t>
            </a:r>
            <a:r>
              <a:rPr lang="en-US" sz="1800" dirty="0"/>
              <a:t>: </a:t>
            </a:r>
            <a:r>
              <a:rPr lang="en-US" sz="1800" dirty="0" smtClean="0"/>
              <a:t>blurred </a:t>
            </a:r>
            <a:r>
              <a:rPr lang="en-US" sz="1800" dirty="0"/>
              <a:t>vision, hallucinations, </a:t>
            </a:r>
            <a:r>
              <a:rPr lang="en-US" sz="1800" dirty="0" smtClean="0"/>
              <a:t>increased liver enzymes</a:t>
            </a:r>
            <a:endParaRPr lang="en-US" sz="1800" dirty="0"/>
          </a:p>
          <a:p>
            <a:pPr>
              <a:spcBef>
                <a:spcPts val="600"/>
              </a:spcBef>
            </a:pPr>
            <a:r>
              <a:rPr lang="en-US" sz="2000" dirty="0" smtClean="0"/>
              <a:t>Helps prevent thrush and other fungal infections</a:t>
            </a:r>
          </a:p>
          <a:p>
            <a:pPr>
              <a:spcBef>
                <a:spcPts val="1200"/>
              </a:spcBef>
            </a:pPr>
            <a:r>
              <a:rPr lang="en-US" sz="2000" u="sng" dirty="0" smtClean="0"/>
              <a:t>Medication used/duration</a:t>
            </a:r>
            <a:r>
              <a:rPr lang="en-US" sz="2000" dirty="0" smtClean="0"/>
              <a:t>: </a:t>
            </a:r>
            <a:r>
              <a:rPr lang="en-US" sz="2000" dirty="0"/>
              <a:t>depends on organ type/transplant center protocol</a:t>
            </a:r>
          </a:p>
          <a:p>
            <a:pPr marL="25400" indent="0">
              <a:spcBef>
                <a:spcPts val="1200"/>
              </a:spcBef>
              <a:buNone/>
            </a:pPr>
            <a:endParaRPr lang="en-US" sz="20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283" y1="44250" x2="15283" y2="44250"/>
                        <a14:foregroundMark x1="76626" y1="76542" x2="76626" y2="76542"/>
                      </a14:backgroundRemoval>
                    </a14:imgEffect>
                  </a14:imgLayer>
                </a14:imgProps>
              </a:ext>
            </a:extLst>
          </a:blip>
          <a:stretch>
            <a:fillRect/>
          </a:stretch>
        </p:blipFill>
        <p:spPr>
          <a:xfrm>
            <a:off x="7400980" y="1761988"/>
            <a:ext cx="1641420" cy="2314712"/>
          </a:xfrm>
          <a:prstGeom prst="rect">
            <a:avLst/>
          </a:prstGeom>
        </p:spPr>
      </p:pic>
    </p:spTree>
    <p:extLst>
      <p:ext uri="{BB962C8B-B14F-4D97-AF65-F5344CB8AC3E}">
        <p14:creationId xmlns:p14="http://schemas.microsoft.com/office/powerpoint/2010/main" val="2859888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14</a:t>
            </a:fld>
            <a:endParaRPr lang="en-US"/>
          </a:p>
        </p:txBody>
      </p:sp>
      <p:graphicFrame>
        <p:nvGraphicFramePr>
          <p:cNvPr id="3" name="Diagram 2"/>
          <p:cNvGraphicFramePr/>
          <p:nvPr>
            <p:extLst>
              <p:ext uri="{D42A27DB-BD31-4B8C-83A1-F6EECF244321}">
                <p14:modId xmlns:p14="http://schemas.microsoft.com/office/powerpoint/2010/main" val="2306078892"/>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1684778611"/>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15</a:t>
            </a:fld>
            <a:endParaRPr lang="en-US"/>
          </a:p>
        </p:txBody>
      </p:sp>
      <p:graphicFrame>
        <p:nvGraphicFramePr>
          <p:cNvPr id="3" name="Diagram 2"/>
          <p:cNvGraphicFramePr/>
          <p:nvPr>
            <p:extLst>
              <p:ext uri="{D42A27DB-BD31-4B8C-83A1-F6EECF244321}">
                <p14:modId xmlns:p14="http://schemas.microsoft.com/office/powerpoint/2010/main" val="2940897536"/>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2347596646"/>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0367" y="1592244"/>
            <a:ext cx="6483266" cy="4138255"/>
          </a:xfrm>
          <a:prstGeom prst="rect">
            <a:avLst/>
          </a:prstGeom>
        </p:spPr>
      </p:pic>
      <p:sp>
        <p:nvSpPr>
          <p:cNvPr id="2" name="Title 1"/>
          <p:cNvSpPr>
            <a:spLocks noGrp="1"/>
          </p:cNvSpPr>
          <p:nvPr>
            <p:ph type="title"/>
          </p:nvPr>
        </p:nvSpPr>
        <p:spPr/>
        <p:txBody>
          <a:bodyPr/>
          <a:lstStyle/>
          <a:p>
            <a:r>
              <a:rPr lang="en-US" dirty="0" smtClean="0"/>
              <a:t>Insurance Terminology</a:t>
            </a:r>
            <a:endParaRPr lang="en-US" dirty="0"/>
          </a:p>
        </p:txBody>
      </p:sp>
    </p:spTree>
    <p:extLst>
      <p:ext uri="{BB962C8B-B14F-4D97-AF65-F5344CB8AC3E}">
        <p14:creationId xmlns:p14="http://schemas.microsoft.com/office/powerpoint/2010/main" val="3856551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 Terminology</a:t>
            </a:r>
            <a:endParaRPr lang="en-US" dirty="0"/>
          </a:p>
        </p:txBody>
      </p:sp>
      <p:sp>
        <p:nvSpPr>
          <p:cNvPr id="3" name="Text Placeholder 2"/>
          <p:cNvSpPr>
            <a:spLocks noGrp="1"/>
          </p:cNvSpPr>
          <p:nvPr>
            <p:ph type="body" idx="1"/>
          </p:nvPr>
        </p:nvSpPr>
        <p:spPr/>
        <p:txBody>
          <a:bodyPr/>
          <a:lstStyle/>
          <a:p>
            <a:pPr>
              <a:spcBef>
                <a:spcPts val="0"/>
              </a:spcBef>
              <a:spcAft>
                <a:spcPts val="1200"/>
              </a:spcAft>
            </a:pPr>
            <a:r>
              <a:rPr lang="en-US" u="sng" dirty="0" smtClean="0"/>
              <a:t>Primary Insurance</a:t>
            </a:r>
            <a:r>
              <a:rPr lang="en-US" dirty="0"/>
              <a:t>: pays first for </a:t>
            </a:r>
            <a:r>
              <a:rPr lang="en-US" dirty="0" smtClean="0"/>
              <a:t>medical bills</a:t>
            </a:r>
          </a:p>
          <a:p>
            <a:pPr>
              <a:spcBef>
                <a:spcPts val="0"/>
              </a:spcBef>
              <a:spcAft>
                <a:spcPts val="1200"/>
              </a:spcAft>
            </a:pPr>
            <a:r>
              <a:rPr lang="en-US" u="sng" dirty="0" smtClean="0"/>
              <a:t>Secondary Insurance</a:t>
            </a:r>
            <a:r>
              <a:rPr lang="en-US" dirty="0"/>
              <a:t>: pays after </a:t>
            </a:r>
            <a:r>
              <a:rPr lang="en-US" dirty="0" smtClean="0"/>
              <a:t>primary insurance</a:t>
            </a:r>
          </a:p>
          <a:p>
            <a:pPr>
              <a:spcBef>
                <a:spcPts val="0"/>
              </a:spcBef>
              <a:spcAft>
                <a:spcPts val="1200"/>
              </a:spcAft>
            </a:pPr>
            <a:r>
              <a:rPr lang="en-US" u="sng" dirty="0"/>
              <a:t>Explanations of Benefits (EOB)</a:t>
            </a:r>
            <a:r>
              <a:rPr lang="en-US" dirty="0"/>
              <a:t>: summary of prescriptions drug claims and </a:t>
            </a:r>
            <a:r>
              <a:rPr lang="en-US" dirty="0" smtClean="0"/>
              <a:t>costs</a:t>
            </a:r>
          </a:p>
          <a:p>
            <a:pPr>
              <a:spcBef>
                <a:spcPts val="0"/>
              </a:spcBef>
            </a:pPr>
            <a:r>
              <a:rPr lang="en-US" u="sng" dirty="0" smtClean="0"/>
              <a:t>Out-of-pocket costs</a:t>
            </a:r>
            <a:r>
              <a:rPr lang="en-US" dirty="0" smtClean="0"/>
              <a:t>: expenses for medical care that aren’t paid by insurance</a:t>
            </a:r>
          </a:p>
          <a:p>
            <a:pPr lvl="1">
              <a:spcBef>
                <a:spcPts val="0"/>
              </a:spcBef>
            </a:pPr>
            <a:r>
              <a:rPr lang="en-US" dirty="0" smtClean="0"/>
              <a:t>Examples on next slide</a:t>
            </a:r>
            <a:endParaRPr lang="en-US" dirty="0"/>
          </a:p>
          <a:p>
            <a:pPr>
              <a:spcBef>
                <a:spcPts val="0"/>
              </a:spcBef>
              <a:spcAft>
                <a:spcPts val="1200"/>
              </a:spcAft>
            </a:pPr>
            <a:endParaRPr lang="en-US" dirty="0"/>
          </a:p>
        </p:txBody>
      </p:sp>
    </p:spTree>
    <p:extLst>
      <p:ext uri="{BB962C8B-B14F-4D97-AF65-F5344CB8AC3E}">
        <p14:creationId xmlns:p14="http://schemas.microsoft.com/office/powerpoint/2010/main" val="2113442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 Terminology</a:t>
            </a:r>
            <a:endParaRPr lang="en-US" dirty="0"/>
          </a:p>
        </p:txBody>
      </p:sp>
      <p:sp>
        <p:nvSpPr>
          <p:cNvPr id="3" name="Text Placeholder 2"/>
          <p:cNvSpPr>
            <a:spLocks noGrp="1"/>
          </p:cNvSpPr>
          <p:nvPr>
            <p:ph type="body" idx="1"/>
          </p:nvPr>
        </p:nvSpPr>
        <p:spPr>
          <a:xfrm>
            <a:off x="457200" y="1537954"/>
            <a:ext cx="8229600" cy="4525963"/>
          </a:xfrm>
        </p:spPr>
        <p:txBody>
          <a:bodyPr/>
          <a:lstStyle/>
          <a:p>
            <a:pPr>
              <a:spcBef>
                <a:spcPts val="0"/>
              </a:spcBef>
              <a:spcAft>
                <a:spcPts val="1200"/>
              </a:spcAft>
            </a:pPr>
            <a:r>
              <a:rPr lang="en-US" u="sng" dirty="0" smtClean="0"/>
              <a:t>Premium</a:t>
            </a:r>
            <a:r>
              <a:rPr lang="en-US" dirty="0" smtClean="0"/>
              <a:t>: monthly amount paid for coverage</a:t>
            </a:r>
          </a:p>
          <a:p>
            <a:pPr>
              <a:spcAft>
                <a:spcPts val="1200"/>
              </a:spcAft>
            </a:pPr>
            <a:r>
              <a:rPr lang="en-US" u="sng" dirty="0" smtClean="0"/>
              <a:t>Deductible</a:t>
            </a:r>
            <a:r>
              <a:rPr lang="en-US" dirty="0" smtClean="0"/>
              <a:t>: yearly amount paid for covered services before plan begins paying</a:t>
            </a:r>
          </a:p>
          <a:p>
            <a:pPr>
              <a:spcAft>
                <a:spcPts val="1200"/>
              </a:spcAft>
            </a:pPr>
            <a:r>
              <a:rPr lang="en-US" u="sng" dirty="0" smtClean="0"/>
              <a:t>Copayment</a:t>
            </a:r>
            <a:r>
              <a:rPr lang="en-US" dirty="0" smtClean="0"/>
              <a:t>: fixed amount paid after the deductible is met</a:t>
            </a:r>
          </a:p>
          <a:p>
            <a:pPr>
              <a:spcAft>
                <a:spcPts val="1200"/>
              </a:spcAft>
            </a:pPr>
            <a:r>
              <a:rPr lang="en-US" u="sng" dirty="0" smtClean="0"/>
              <a:t>Coinsurance</a:t>
            </a:r>
            <a:r>
              <a:rPr lang="en-US" dirty="0" smtClean="0"/>
              <a:t>: percentage (%) of cost paid</a:t>
            </a:r>
            <a:endParaRPr lang="en-US" dirty="0"/>
          </a:p>
        </p:txBody>
      </p:sp>
    </p:spTree>
    <p:extLst>
      <p:ext uri="{BB962C8B-B14F-4D97-AF65-F5344CB8AC3E}">
        <p14:creationId xmlns:p14="http://schemas.microsoft.com/office/powerpoint/2010/main" val="2615042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nut Clipart Images - Free Download on Freep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56968" y="2279785"/>
            <a:ext cx="1687512" cy="1687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57200" y="1417638"/>
            <a:ext cx="8229600" cy="4525963"/>
          </a:xfrm>
        </p:spPr>
        <p:txBody>
          <a:bodyPr/>
          <a:lstStyle/>
          <a:p>
            <a:pPr>
              <a:spcBef>
                <a:spcPts val="0"/>
              </a:spcBef>
              <a:spcAft>
                <a:spcPts val="1200"/>
              </a:spcAft>
            </a:pPr>
            <a:r>
              <a:rPr lang="en-US" u="sng" dirty="0" smtClean="0"/>
              <a:t>Coverage Gap</a:t>
            </a:r>
            <a:r>
              <a:rPr lang="en-US" dirty="0" smtClean="0"/>
              <a:t>: period of time where costs are higher, until enough is spent to qualify for catastrophic coverage</a:t>
            </a:r>
          </a:p>
          <a:p>
            <a:pPr lvl="1">
              <a:spcBef>
                <a:spcPts val="0"/>
              </a:spcBef>
              <a:spcAft>
                <a:spcPts val="1200"/>
              </a:spcAft>
            </a:pPr>
            <a:r>
              <a:rPr lang="en-US" dirty="0" smtClean="0"/>
              <a:t>Also called “Donut Hole”</a:t>
            </a:r>
          </a:p>
          <a:p>
            <a:pPr>
              <a:spcBef>
                <a:spcPts val="1200"/>
              </a:spcBef>
              <a:spcAft>
                <a:spcPts val="1200"/>
              </a:spcAft>
            </a:pPr>
            <a:r>
              <a:rPr lang="en-US" u="sng" dirty="0" smtClean="0"/>
              <a:t>Catastrophic Coverage</a:t>
            </a:r>
            <a:r>
              <a:rPr lang="en-US" dirty="0" smtClean="0"/>
              <a:t>: automatically occurs once a set out-of-pocket amount is reached</a:t>
            </a:r>
          </a:p>
          <a:p>
            <a:pPr lvl="1">
              <a:spcBef>
                <a:spcPts val="0"/>
              </a:spcBef>
              <a:spcAft>
                <a:spcPts val="1200"/>
              </a:spcAft>
            </a:pPr>
            <a:r>
              <a:rPr lang="en-US" dirty="0" smtClean="0"/>
              <a:t>No longer responsible for copayment or coinsurance for the rest of the year</a:t>
            </a:r>
            <a:endParaRPr lang="en-US" dirty="0"/>
          </a:p>
        </p:txBody>
      </p:sp>
      <p:sp>
        <p:nvSpPr>
          <p:cNvPr id="2" name="Title 1"/>
          <p:cNvSpPr>
            <a:spLocks noGrp="1"/>
          </p:cNvSpPr>
          <p:nvPr>
            <p:ph type="title"/>
          </p:nvPr>
        </p:nvSpPr>
        <p:spPr/>
        <p:txBody>
          <a:bodyPr/>
          <a:lstStyle/>
          <a:p>
            <a:r>
              <a:rPr lang="en-US" dirty="0" smtClean="0"/>
              <a:t>Insurance Terminology</a:t>
            </a:r>
            <a:endParaRPr lang="en-US" dirty="0"/>
          </a:p>
        </p:txBody>
      </p:sp>
    </p:spTree>
    <p:extLst>
      <p:ext uri="{BB962C8B-B14F-4D97-AF65-F5344CB8AC3E}">
        <p14:creationId xmlns:p14="http://schemas.microsoft.com/office/powerpoint/2010/main" val="809241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2</a:t>
            </a:fld>
            <a:endParaRPr lang="en-US"/>
          </a:p>
        </p:txBody>
      </p:sp>
      <p:graphicFrame>
        <p:nvGraphicFramePr>
          <p:cNvPr id="3" name="Diagram 2"/>
          <p:cNvGraphicFramePr/>
          <p:nvPr>
            <p:extLst>
              <p:ext uri="{D42A27DB-BD31-4B8C-83A1-F6EECF244321}">
                <p14:modId xmlns:p14="http://schemas.microsoft.com/office/powerpoint/2010/main" val="1474473488"/>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1659176298"/>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 Terminology</a:t>
            </a:r>
            <a:endParaRPr lang="en-US" dirty="0"/>
          </a:p>
        </p:txBody>
      </p:sp>
      <p:sp>
        <p:nvSpPr>
          <p:cNvPr id="3" name="Text Placeholder 2"/>
          <p:cNvSpPr>
            <a:spLocks noGrp="1"/>
          </p:cNvSpPr>
          <p:nvPr>
            <p:ph type="body" idx="1"/>
          </p:nvPr>
        </p:nvSpPr>
        <p:spPr>
          <a:xfrm>
            <a:off x="385010" y="1417638"/>
            <a:ext cx="8373979" cy="4525963"/>
          </a:xfrm>
        </p:spPr>
        <p:txBody>
          <a:bodyPr/>
          <a:lstStyle/>
          <a:p>
            <a:pPr>
              <a:spcBef>
                <a:spcPts val="0"/>
              </a:spcBef>
              <a:spcAft>
                <a:spcPts val="1200"/>
              </a:spcAft>
            </a:pPr>
            <a:r>
              <a:rPr lang="en-US" sz="3000" u="sng" dirty="0" smtClean="0"/>
              <a:t>Claim</a:t>
            </a:r>
            <a:r>
              <a:rPr lang="en-US" sz="3000" dirty="0"/>
              <a:t>: A request to your insurance company to pay for a health care service you </a:t>
            </a:r>
            <a:r>
              <a:rPr lang="en-US" sz="3000" dirty="0" smtClean="0"/>
              <a:t>received</a:t>
            </a:r>
            <a:endParaRPr lang="en-US" sz="3000" u="sng" dirty="0" smtClean="0"/>
          </a:p>
          <a:p>
            <a:pPr>
              <a:spcBef>
                <a:spcPts val="0"/>
              </a:spcBef>
              <a:spcAft>
                <a:spcPts val="1200"/>
              </a:spcAft>
            </a:pPr>
            <a:r>
              <a:rPr lang="en-US" sz="3000" u="sng" dirty="0" smtClean="0"/>
              <a:t>Denial</a:t>
            </a:r>
            <a:r>
              <a:rPr lang="en-US" sz="3000" dirty="0"/>
              <a:t>:  An insurance company's decision to withhold a claim </a:t>
            </a:r>
            <a:r>
              <a:rPr lang="en-US" sz="3000" dirty="0" smtClean="0"/>
              <a:t>payment</a:t>
            </a:r>
          </a:p>
          <a:p>
            <a:pPr>
              <a:spcBef>
                <a:spcPts val="0"/>
              </a:spcBef>
              <a:spcAft>
                <a:spcPts val="1200"/>
              </a:spcAft>
            </a:pPr>
            <a:r>
              <a:rPr lang="en-US" sz="3000" u="sng" dirty="0" smtClean="0"/>
              <a:t>Formulary</a:t>
            </a:r>
            <a:r>
              <a:rPr lang="en-US" sz="3000" dirty="0" smtClean="0"/>
              <a:t>: </a:t>
            </a:r>
            <a:r>
              <a:rPr lang="en-US" sz="3000" dirty="0"/>
              <a:t> A list of drugs </a:t>
            </a:r>
            <a:r>
              <a:rPr lang="en-US" sz="3000" dirty="0" smtClean="0"/>
              <a:t>an </a:t>
            </a:r>
            <a:r>
              <a:rPr lang="en-US" sz="3000" dirty="0"/>
              <a:t>insurer will pay for</a:t>
            </a:r>
            <a:endParaRPr lang="en-US" sz="3000" dirty="0" smtClean="0"/>
          </a:p>
          <a:p>
            <a:pPr>
              <a:spcBef>
                <a:spcPts val="0"/>
              </a:spcBef>
              <a:spcAft>
                <a:spcPts val="1200"/>
              </a:spcAft>
            </a:pPr>
            <a:r>
              <a:rPr lang="en-US" sz="3000" u="sng" dirty="0"/>
              <a:t>Pre-Authorization, Pre-Approval, or Prior </a:t>
            </a:r>
            <a:r>
              <a:rPr lang="en-US" sz="3000" u="sng" dirty="0" smtClean="0"/>
              <a:t>Approval</a:t>
            </a:r>
            <a:r>
              <a:rPr lang="en-US" sz="3000" dirty="0" smtClean="0"/>
              <a:t>: A process </a:t>
            </a:r>
            <a:r>
              <a:rPr lang="en-US" sz="3000" dirty="0"/>
              <a:t>where your health plan must approve coverage for the service </a:t>
            </a:r>
            <a:r>
              <a:rPr lang="en-US" sz="3000" dirty="0" smtClean="0"/>
              <a:t>requested</a:t>
            </a:r>
            <a:endParaRPr lang="en-US" sz="3000" dirty="0"/>
          </a:p>
        </p:txBody>
      </p:sp>
    </p:spTree>
    <p:extLst>
      <p:ext uri="{BB962C8B-B14F-4D97-AF65-F5344CB8AC3E}">
        <p14:creationId xmlns:p14="http://schemas.microsoft.com/office/powerpoint/2010/main" val="2232496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21</a:t>
            </a:fld>
            <a:endParaRPr lang="en-US"/>
          </a:p>
        </p:txBody>
      </p:sp>
      <p:graphicFrame>
        <p:nvGraphicFramePr>
          <p:cNvPr id="3" name="Diagram 2"/>
          <p:cNvGraphicFramePr/>
          <p:nvPr>
            <p:extLst>
              <p:ext uri="{D42A27DB-BD31-4B8C-83A1-F6EECF244321}">
                <p14:modId xmlns:p14="http://schemas.microsoft.com/office/powerpoint/2010/main" val="2135193298"/>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3976117168"/>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22</a:t>
            </a:fld>
            <a:endParaRPr lang="en-US"/>
          </a:p>
        </p:txBody>
      </p:sp>
      <p:graphicFrame>
        <p:nvGraphicFramePr>
          <p:cNvPr id="3" name="Diagram 2"/>
          <p:cNvGraphicFramePr/>
          <p:nvPr>
            <p:extLst>
              <p:ext uri="{D42A27DB-BD31-4B8C-83A1-F6EECF244321}">
                <p14:modId xmlns:p14="http://schemas.microsoft.com/office/powerpoint/2010/main" val="649398775"/>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707204336"/>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82851313"/>
              </p:ext>
            </p:extLst>
          </p:nvPr>
        </p:nvGraphicFramePr>
        <p:xfrm>
          <a:off x="518984" y="556054"/>
          <a:ext cx="8068962" cy="5733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rot="1566125">
            <a:off x="1782552" y="1109579"/>
            <a:ext cx="1737710" cy="3072670"/>
          </a:xfrm>
          <a:prstGeom prst="rect">
            <a:avLst/>
          </a:prstGeom>
          <a:noFill/>
          <a:ln w="57150">
            <a:solidFill>
              <a:srgbClr val="E31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06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a:t>
            </a:r>
            <a:endParaRPr lang="en-US" dirty="0"/>
          </a:p>
        </p:txBody>
      </p:sp>
      <p:sp>
        <p:nvSpPr>
          <p:cNvPr id="3" name="Text Placeholder 2"/>
          <p:cNvSpPr>
            <a:spLocks noGrp="1"/>
          </p:cNvSpPr>
          <p:nvPr>
            <p:ph type="body" idx="1"/>
          </p:nvPr>
        </p:nvSpPr>
        <p:spPr>
          <a:xfrm>
            <a:off x="457200" y="1257809"/>
            <a:ext cx="8229600" cy="4525963"/>
          </a:xfrm>
        </p:spPr>
        <p:txBody>
          <a:bodyPr/>
          <a:lstStyle/>
          <a:p>
            <a:pPr>
              <a:spcBef>
                <a:spcPts val="0"/>
              </a:spcBef>
              <a:spcAft>
                <a:spcPts val="600"/>
              </a:spcAft>
            </a:pPr>
            <a:r>
              <a:rPr lang="en-US" sz="2800" dirty="0" smtClean="0"/>
              <a:t>Federal </a:t>
            </a:r>
            <a:r>
              <a:rPr lang="en-US" sz="2800" dirty="0"/>
              <a:t>health insurance </a:t>
            </a:r>
            <a:endParaRPr lang="en-US" sz="2800" dirty="0" smtClean="0"/>
          </a:p>
          <a:p>
            <a:pPr lvl="1">
              <a:spcAft>
                <a:spcPts val="600"/>
              </a:spcAft>
            </a:pPr>
            <a:r>
              <a:rPr lang="en-US" sz="2400" dirty="0" smtClean="0"/>
              <a:t>For </a:t>
            </a:r>
            <a:r>
              <a:rPr lang="en-US" sz="2400" dirty="0"/>
              <a:t>people 65 or older</a:t>
            </a:r>
          </a:p>
          <a:p>
            <a:pPr lvl="1">
              <a:spcAft>
                <a:spcPts val="600"/>
              </a:spcAft>
            </a:pPr>
            <a:r>
              <a:rPr lang="en-US" sz="2400" dirty="0" smtClean="0"/>
              <a:t>Some </a:t>
            </a:r>
            <a:r>
              <a:rPr lang="en-US" sz="2400" dirty="0"/>
              <a:t>people under 65 with certain disabilities or conditions (ESRD requiring HD or transplant, or ALS)</a:t>
            </a:r>
          </a:p>
          <a:p>
            <a:pPr>
              <a:spcAft>
                <a:spcPts val="600"/>
              </a:spcAft>
            </a:pPr>
            <a:r>
              <a:rPr lang="en-US" sz="2800" dirty="0" smtClean="0"/>
              <a:t>Run by the </a:t>
            </a:r>
            <a:r>
              <a:rPr lang="en-US" sz="2800" dirty="0"/>
              <a:t>Centers for Medicare &amp; Medicaid Services </a:t>
            </a:r>
            <a:r>
              <a:rPr lang="en-US" sz="2800" dirty="0" smtClean="0"/>
              <a:t>(CMS)</a:t>
            </a:r>
          </a:p>
          <a:p>
            <a:pPr lvl="1">
              <a:spcAft>
                <a:spcPts val="600"/>
              </a:spcAft>
            </a:pPr>
            <a:r>
              <a:rPr lang="en-US" sz="2400" dirty="0" smtClean="0"/>
              <a:t>Coverage </a:t>
            </a:r>
            <a:r>
              <a:rPr lang="en-US" sz="2400" dirty="0" smtClean="0"/>
              <a:t>is the </a:t>
            </a:r>
            <a:r>
              <a:rPr lang="en-US" sz="2400" dirty="0"/>
              <a:t>same no matter what state </a:t>
            </a:r>
            <a:r>
              <a:rPr lang="en-US" sz="2400" dirty="0" smtClean="0"/>
              <a:t>you </a:t>
            </a:r>
            <a:r>
              <a:rPr lang="en-US" sz="2400" dirty="0"/>
              <a:t>live in</a:t>
            </a:r>
          </a:p>
          <a:p>
            <a:pPr>
              <a:spcBef>
                <a:spcPts val="0"/>
              </a:spcBef>
              <a:spcAft>
                <a:spcPts val="600"/>
              </a:spcAft>
            </a:pPr>
            <a:r>
              <a:rPr lang="en-US" sz="2800" dirty="0"/>
              <a:t>Open enrollment Oct. 15</a:t>
            </a:r>
            <a:r>
              <a:rPr lang="en-US" sz="2800" baseline="30000" dirty="0"/>
              <a:t>th</a:t>
            </a:r>
            <a:r>
              <a:rPr lang="en-US" sz="2800" dirty="0"/>
              <a:t> – Dec 7</a:t>
            </a:r>
            <a:r>
              <a:rPr lang="en-US" sz="2800" baseline="30000" dirty="0"/>
              <a:t>th</a:t>
            </a:r>
            <a:r>
              <a:rPr lang="en-US" sz="2800" dirty="0"/>
              <a:t> each year</a:t>
            </a:r>
          </a:p>
          <a:p>
            <a:pPr lvl="1">
              <a:spcAft>
                <a:spcPts val="600"/>
              </a:spcAft>
            </a:pPr>
            <a:r>
              <a:rPr lang="en-US" sz="2400" dirty="0"/>
              <a:t>Changes go into effect January 1 of the following year</a:t>
            </a:r>
          </a:p>
          <a:p>
            <a:pPr>
              <a:spcAft>
                <a:spcPts val="600"/>
              </a:spcAft>
            </a:pPr>
            <a:endParaRPr lang="en-US" sz="2800" dirty="0"/>
          </a:p>
        </p:txBody>
      </p:sp>
      <p:pic>
        <p:nvPicPr>
          <p:cNvPr id="4" name="Picture 3"/>
          <p:cNvPicPr>
            <a:picLocks noChangeAspect="1"/>
          </p:cNvPicPr>
          <p:nvPr/>
        </p:nvPicPr>
        <p:blipFill>
          <a:blip r:embed="rId2"/>
          <a:stretch>
            <a:fillRect/>
          </a:stretch>
        </p:blipFill>
        <p:spPr>
          <a:xfrm>
            <a:off x="7342778" y="767588"/>
            <a:ext cx="1613043" cy="1615683"/>
          </a:xfrm>
          <a:prstGeom prst="rect">
            <a:avLst/>
          </a:prstGeom>
        </p:spPr>
      </p:pic>
    </p:spTree>
    <p:extLst>
      <p:ext uri="{BB962C8B-B14F-4D97-AF65-F5344CB8AC3E}">
        <p14:creationId xmlns:p14="http://schemas.microsoft.com/office/powerpoint/2010/main" val="1653715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(4) Parts of Medicare</a:t>
            </a:r>
            <a:endParaRPr lang="en-US" dirty="0"/>
          </a:p>
        </p:txBody>
      </p:sp>
      <p:graphicFrame>
        <p:nvGraphicFramePr>
          <p:cNvPr id="4" name="Diagram 3"/>
          <p:cNvGraphicFramePr/>
          <p:nvPr>
            <p:extLst>
              <p:ext uri="{D42A27DB-BD31-4B8C-83A1-F6EECF244321}">
                <p14:modId xmlns:p14="http://schemas.microsoft.com/office/powerpoint/2010/main" val="149358388"/>
              </p:ext>
            </p:extLst>
          </p:nvPr>
        </p:nvGraphicFramePr>
        <p:xfrm>
          <a:off x="1869896" y="1687536"/>
          <a:ext cx="662340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rotWithShape="1">
          <a:blip r:embed="rId7"/>
          <a:srcRect l="78921" t="57610" r="2742" b="7154"/>
          <a:stretch/>
        </p:blipFill>
        <p:spPr>
          <a:xfrm>
            <a:off x="760101" y="4800535"/>
            <a:ext cx="924861" cy="877308"/>
          </a:xfrm>
          <a:prstGeom prst="rect">
            <a:avLst/>
          </a:prstGeom>
        </p:spPr>
      </p:pic>
      <p:pic>
        <p:nvPicPr>
          <p:cNvPr id="11" name="Picture 10"/>
          <p:cNvPicPr>
            <a:picLocks noChangeAspect="1"/>
          </p:cNvPicPr>
          <p:nvPr/>
        </p:nvPicPr>
        <p:blipFill rotWithShape="1">
          <a:blip r:embed="rId7"/>
          <a:srcRect l="53865" t="57610" r="27393" b="7154"/>
          <a:stretch/>
        </p:blipFill>
        <p:spPr>
          <a:xfrm>
            <a:off x="681990" y="3778742"/>
            <a:ext cx="923376" cy="976520"/>
          </a:xfrm>
          <a:prstGeom prst="rect">
            <a:avLst/>
          </a:prstGeom>
        </p:spPr>
      </p:pic>
      <p:pic>
        <p:nvPicPr>
          <p:cNvPr id="12" name="Picture 11"/>
          <p:cNvPicPr>
            <a:picLocks noChangeAspect="1"/>
          </p:cNvPicPr>
          <p:nvPr/>
        </p:nvPicPr>
        <p:blipFill rotWithShape="1">
          <a:blip r:embed="rId7"/>
          <a:srcRect l="27191" t="60566" r="53258" b="7154"/>
          <a:stretch/>
        </p:blipFill>
        <p:spPr>
          <a:xfrm>
            <a:off x="646901" y="2761993"/>
            <a:ext cx="1038061" cy="964085"/>
          </a:xfrm>
          <a:prstGeom prst="rect">
            <a:avLst/>
          </a:prstGeom>
        </p:spPr>
      </p:pic>
      <p:pic>
        <p:nvPicPr>
          <p:cNvPr id="13" name="Picture 12"/>
          <p:cNvPicPr>
            <a:picLocks noChangeAspect="1"/>
          </p:cNvPicPr>
          <p:nvPr/>
        </p:nvPicPr>
        <p:blipFill rotWithShape="1">
          <a:blip r:embed="rId7"/>
          <a:srcRect l="2404" t="57610" r="77101" b="7154"/>
          <a:stretch/>
        </p:blipFill>
        <p:spPr>
          <a:xfrm>
            <a:off x="573960" y="1687536"/>
            <a:ext cx="1111002" cy="1074457"/>
          </a:xfrm>
          <a:prstGeom prst="rect">
            <a:avLst/>
          </a:prstGeom>
        </p:spPr>
      </p:pic>
    </p:spTree>
    <p:extLst>
      <p:ext uri="{BB962C8B-B14F-4D97-AF65-F5344CB8AC3E}">
        <p14:creationId xmlns:p14="http://schemas.microsoft.com/office/powerpoint/2010/main" val="1396332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058"/>
            <a:ext cx="8229600" cy="1034579"/>
          </a:xfrm>
        </p:spPr>
        <p:txBody>
          <a:bodyPr/>
          <a:lstStyle/>
          <a:p>
            <a:r>
              <a:rPr lang="en-US" dirty="0" smtClean="0"/>
              <a:t>Medicare Card</a:t>
            </a:r>
            <a:endParaRPr lang="en-US" dirty="0"/>
          </a:p>
        </p:txBody>
      </p:sp>
      <p:sp>
        <p:nvSpPr>
          <p:cNvPr id="3" name="Text Placeholder 2"/>
          <p:cNvSpPr>
            <a:spLocks noGrp="1"/>
          </p:cNvSpPr>
          <p:nvPr>
            <p:ph type="body" idx="1"/>
          </p:nvPr>
        </p:nvSpPr>
        <p:spPr>
          <a:xfrm>
            <a:off x="457200" y="4033348"/>
            <a:ext cx="8077199" cy="3065319"/>
          </a:xfrm>
        </p:spPr>
        <p:txBody>
          <a:bodyPr/>
          <a:lstStyle/>
          <a:p>
            <a:pPr>
              <a:spcBef>
                <a:spcPts val="0"/>
              </a:spcBef>
            </a:pPr>
            <a:r>
              <a:rPr lang="en-US" u="sng" dirty="0" smtClean="0"/>
              <a:t>The </a:t>
            </a:r>
            <a:r>
              <a:rPr lang="en-US" u="sng" dirty="0"/>
              <a:t>card shows</a:t>
            </a:r>
            <a:r>
              <a:rPr lang="en-US" dirty="0"/>
              <a:t>:</a:t>
            </a:r>
          </a:p>
          <a:p>
            <a:pPr lvl="1"/>
            <a:r>
              <a:rPr lang="en-US" sz="2600" dirty="0" smtClean="0"/>
              <a:t>You have Medicare Part A (listed as HOSPITAL), Part B (listed as MEDICAL), or both</a:t>
            </a:r>
          </a:p>
          <a:p>
            <a:pPr lvl="1"/>
            <a:r>
              <a:rPr lang="en-US" sz="2600" dirty="0" smtClean="0"/>
              <a:t>The date your coverage begins</a:t>
            </a:r>
          </a:p>
          <a:p>
            <a:endParaRPr lang="en-US" dirty="0"/>
          </a:p>
        </p:txBody>
      </p:sp>
      <p:pic>
        <p:nvPicPr>
          <p:cNvPr id="4" name="Picture 3"/>
          <p:cNvPicPr>
            <a:picLocks noChangeAspect="1"/>
          </p:cNvPicPr>
          <p:nvPr/>
        </p:nvPicPr>
        <p:blipFill rotWithShape="1">
          <a:blip r:embed="rId3"/>
          <a:srcRect l="1608" r="1270"/>
          <a:stretch/>
        </p:blipFill>
        <p:spPr>
          <a:xfrm>
            <a:off x="4764655" y="2059452"/>
            <a:ext cx="3769745" cy="2529809"/>
          </a:xfrm>
          <a:prstGeom prst="rect">
            <a:avLst/>
          </a:prstGeom>
        </p:spPr>
      </p:pic>
      <p:sp>
        <p:nvSpPr>
          <p:cNvPr id="5" name="Text Placeholder 2"/>
          <p:cNvSpPr txBox="1">
            <a:spLocks/>
          </p:cNvSpPr>
          <p:nvPr/>
        </p:nvSpPr>
        <p:spPr>
          <a:xfrm>
            <a:off x="457200" y="1314703"/>
            <a:ext cx="8077200" cy="146064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spcBef>
                <a:spcPts val="0"/>
              </a:spcBef>
            </a:pPr>
            <a:r>
              <a:rPr lang="en-US" dirty="0" smtClean="0"/>
              <a:t>Your card has a Medicare number that’s unique to you </a:t>
            </a:r>
          </a:p>
        </p:txBody>
      </p:sp>
    </p:spTree>
    <p:extLst>
      <p:ext uri="{BB962C8B-B14F-4D97-AF65-F5344CB8AC3E}">
        <p14:creationId xmlns:p14="http://schemas.microsoft.com/office/powerpoint/2010/main" val="1933393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Part A – Hospital</a:t>
            </a:r>
            <a:endParaRPr lang="en-US" dirty="0"/>
          </a:p>
        </p:txBody>
      </p:sp>
      <p:sp>
        <p:nvSpPr>
          <p:cNvPr id="3" name="Text Placeholder 2"/>
          <p:cNvSpPr>
            <a:spLocks noGrp="1"/>
          </p:cNvSpPr>
          <p:nvPr>
            <p:ph type="body" idx="1"/>
          </p:nvPr>
        </p:nvSpPr>
        <p:spPr>
          <a:xfrm>
            <a:off x="457200" y="1397090"/>
            <a:ext cx="8229600" cy="4525963"/>
          </a:xfrm>
        </p:spPr>
        <p:txBody>
          <a:bodyPr/>
          <a:lstStyle/>
          <a:p>
            <a:pPr>
              <a:spcBef>
                <a:spcPts val="0"/>
              </a:spcBef>
            </a:pPr>
            <a:r>
              <a:rPr lang="en-US" u="sng" dirty="0" smtClean="0"/>
              <a:t>Coverage</a:t>
            </a:r>
            <a:r>
              <a:rPr lang="en-US" dirty="0" smtClean="0"/>
              <a:t>:</a:t>
            </a:r>
          </a:p>
          <a:p>
            <a:pPr lvl="1">
              <a:spcBef>
                <a:spcPts val="0"/>
              </a:spcBef>
            </a:pPr>
            <a:r>
              <a:rPr lang="en-US" dirty="0" smtClean="0"/>
              <a:t>Inpatient hospital care</a:t>
            </a:r>
          </a:p>
          <a:p>
            <a:pPr lvl="1">
              <a:spcBef>
                <a:spcPts val="0"/>
              </a:spcBef>
            </a:pPr>
            <a:r>
              <a:rPr lang="en-US" dirty="0" smtClean="0"/>
              <a:t>Skilled nursing facility care</a:t>
            </a:r>
          </a:p>
          <a:p>
            <a:pPr lvl="1">
              <a:spcBef>
                <a:spcPts val="0"/>
              </a:spcBef>
            </a:pPr>
            <a:r>
              <a:rPr lang="en-US" dirty="0" smtClean="0"/>
              <a:t>Nursing home care</a:t>
            </a:r>
          </a:p>
          <a:p>
            <a:pPr lvl="1">
              <a:spcBef>
                <a:spcPts val="0"/>
              </a:spcBef>
            </a:pPr>
            <a:r>
              <a:rPr lang="en-US" dirty="0" smtClean="0"/>
              <a:t>Hospice care</a:t>
            </a:r>
          </a:p>
          <a:p>
            <a:pPr lvl="1">
              <a:spcBef>
                <a:spcPts val="0"/>
              </a:spcBef>
            </a:pPr>
            <a:r>
              <a:rPr lang="en-US" dirty="0" smtClean="0"/>
              <a:t>Home health care</a:t>
            </a:r>
            <a:endParaRPr lang="en-US" dirty="0" smtClean="0"/>
          </a:p>
          <a:p>
            <a:pPr>
              <a:spcBef>
                <a:spcPts val="1200"/>
              </a:spcBef>
            </a:pPr>
            <a:r>
              <a:rPr lang="en-US" dirty="0" smtClean="0"/>
              <a:t>Most </a:t>
            </a:r>
            <a:r>
              <a:rPr lang="en-US" dirty="0"/>
              <a:t>people don’t pay a premium </a:t>
            </a:r>
            <a:endParaRPr lang="en-US" dirty="0" smtClean="0"/>
          </a:p>
          <a:p>
            <a:pPr lvl="1">
              <a:spcBef>
                <a:spcPts val="0"/>
              </a:spcBef>
            </a:pPr>
            <a:r>
              <a:rPr lang="en-US" dirty="0" smtClean="0"/>
              <a:t>Called </a:t>
            </a:r>
            <a:r>
              <a:rPr lang="en-US" dirty="0"/>
              <a:t>“premium-free Part </a:t>
            </a:r>
            <a:r>
              <a:rPr lang="en-US" dirty="0" smtClean="0"/>
              <a:t>A” </a:t>
            </a:r>
            <a:endParaRPr lang="en-US" dirty="0"/>
          </a:p>
          <a:p>
            <a:endParaRPr lang="en-US" dirty="0"/>
          </a:p>
        </p:txBody>
      </p:sp>
      <p:pic>
        <p:nvPicPr>
          <p:cNvPr id="4" name="Picture 3"/>
          <p:cNvPicPr>
            <a:picLocks noChangeAspect="1"/>
          </p:cNvPicPr>
          <p:nvPr/>
        </p:nvPicPr>
        <p:blipFill rotWithShape="1">
          <a:blip r:embed="rId3"/>
          <a:srcRect l="2404" t="57610" r="77101" b="7154"/>
          <a:stretch/>
        </p:blipFill>
        <p:spPr>
          <a:xfrm>
            <a:off x="6609377" y="2109014"/>
            <a:ext cx="1614436" cy="1561331"/>
          </a:xfrm>
          <a:prstGeom prst="rect">
            <a:avLst/>
          </a:prstGeom>
        </p:spPr>
      </p:pic>
    </p:spTree>
    <p:extLst>
      <p:ext uri="{BB962C8B-B14F-4D97-AF65-F5344CB8AC3E}">
        <p14:creationId xmlns:p14="http://schemas.microsoft.com/office/powerpoint/2010/main" val="2268786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Part B – Medical</a:t>
            </a:r>
            <a:endParaRPr lang="en-US" dirty="0"/>
          </a:p>
        </p:txBody>
      </p:sp>
      <p:sp>
        <p:nvSpPr>
          <p:cNvPr id="3" name="Text Placeholder 2"/>
          <p:cNvSpPr>
            <a:spLocks noGrp="1"/>
          </p:cNvSpPr>
          <p:nvPr>
            <p:ph type="body" idx="1"/>
          </p:nvPr>
        </p:nvSpPr>
        <p:spPr>
          <a:xfrm>
            <a:off x="361979" y="1376346"/>
            <a:ext cx="8420042" cy="4525963"/>
          </a:xfrm>
        </p:spPr>
        <p:txBody>
          <a:bodyPr/>
          <a:lstStyle/>
          <a:p>
            <a:pPr>
              <a:spcBef>
                <a:spcPts val="0"/>
              </a:spcBef>
            </a:pPr>
            <a:r>
              <a:rPr lang="en-US" sz="2800" dirty="0" smtClean="0"/>
              <a:t>Helps </a:t>
            </a:r>
            <a:r>
              <a:rPr lang="en-US" sz="2800" dirty="0"/>
              <a:t>cover the cost of </a:t>
            </a:r>
            <a:r>
              <a:rPr lang="en-US" sz="2800" dirty="0" smtClean="0"/>
              <a:t>other medical services:</a:t>
            </a:r>
          </a:p>
          <a:p>
            <a:pPr lvl="1">
              <a:spcBef>
                <a:spcPts val="0"/>
              </a:spcBef>
            </a:pPr>
            <a:r>
              <a:rPr lang="en-US" sz="2400" dirty="0" smtClean="0"/>
              <a:t>Mental health services</a:t>
            </a:r>
            <a:endParaRPr lang="en-US" sz="2400" dirty="0" smtClean="0"/>
          </a:p>
          <a:p>
            <a:pPr lvl="1">
              <a:spcBef>
                <a:spcPts val="0"/>
              </a:spcBef>
            </a:pPr>
            <a:r>
              <a:rPr lang="en-US" sz="2400" dirty="0"/>
              <a:t>O</a:t>
            </a:r>
            <a:r>
              <a:rPr lang="en-US" sz="2400" dirty="0" smtClean="0"/>
              <a:t>utpatient care</a:t>
            </a:r>
          </a:p>
          <a:p>
            <a:pPr lvl="1">
              <a:spcBef>
                <a:spcPts val="0"/>
              </a:spcBef>
            </a:pPr>
            <a:r>
              <a:rPr lang="en-US" sz="2400" dirty="0"/>
              <a:t>O</a:t>
            </a:r>
            <a:r>
              <a:rPr lang="en-US" sz="2400" dirty="0" smtClean="0"/>
              <a:t>ther medical </a:t>
            </a:r>
            <a:r>
              <a:rPr lang="en-US" sz="2400" dirty="0"/>
              <a:t>services that Part A doesn't </a:t>
            </a:r>
            <a:r>
              <a:rPr lang="en-US" sz="2400" dirty="0" smtClean="0"/>
              <a:t>cover</a:t>
            </a:r>
          </a:p>
          <a:p>
            <a:pPr lvl="1">
              <a:spcBef>
                <a:spcPts val="0"/>
              </a:spcBef>
            </a:pPr>
            <a:r>
              <a:rPr lang="en-US" sz="2400" dirty="0" smtClean="0"/>
              <a:t>Certain prescription medications</a:t>
            </a:r>
            <a:endParaRPr lang="en-US" sz="2400" dirty="0"/>
          </a:p>
          <a:p>
            <a:pPr>
              <a:spcBef>
                <a:spcPts val="1200"/>
              </a:spcBef>
            </a:pPr>
            <a:r>
              <a:rPr lang="en-US" sz="2800" dirty="0" smtClean="0"/>
              <a:t>Part </a:t>
            </a:r>
            <a:r>
              <a:rPr lang="en-US" sz="2800" dirty="0"/>
              <a:t>B is </a:t>
            </a:r>
            <a:r>
              <a:rPr lang="en-US" sz="2800" dirty="0" smtClean="0"/>
              <a:t>optional</a:t>
            </a:r>
            <a:endParaRPr lang="en-US" sz="2800" dirty="0"/>
          </a:p>
          <a:p>
            <a:pPr>
              <a:spcBef>
                <a:spcPts val="1200"/>
              </a:spcBef>
            </a:pPr>
            <a:r>
              <a:rPr lang="en-US" sz="2800" dirty="0" smtClean="0"/>
              <a:t>You’ll </a:t>
            </a:r>
            <a:r>
              <a:rPr lang="en-US" sz="2800" dirty="0"/>
              <a:t>pay a premium every month, even if you don’t get any Part B-covered services</a:t>
            </a:r>
          </a:p>
          <a:p>
            <a:pPr lvl="1"/>
            <a:r>
              <a:rPr lang="en-US" sz="2400" dirty="0" smtClean="0"/>
              <a:t>Premium </a:t>
            </a:r>
            <a:r>
              <a:rPr lang="en-US" sz="2400" dirty="0" smtClean="0"/>
              <a:t>will depend on income</a:t>
            </a:r>
          </a:p>
          <a:p>
            <a:pPr lvl="1"/>
            <a:r>
              <a:rPr lang="en-US" sz="2400" dirty="0" smtClean="0"/>
              <a:t>Premium </a:t>
            </a:r>
            <a:r>
              <a:rPr lang="en-US" sz="2400" dirty="0"/>
              <a:t>can change each year </a:t>
            </a:r>
            <a:endParaRPr lang="en-US" sz="2400" dirty="0" smtClean="0"/>
          </a:p>
        </p:txBody>
      </p:sp>
      <p:pic>
        <p:nvPicPr>
          <p:cNvPr id="4" name="Picture 3"/>
          <p:cNvPicPr>
            <a:picLocks noChangeAspect="1"/>
          </p:cNvPicPr>
          <p:nvPr/>
        </p:nvPicPr>
        <p:blipFill rotWithShape="1">
          <a:blip r:embed="rId2"/>
          <a:srcRect l="27191" t="60566" r="53258" b="7154"/>
          <a:stretch/>
        </p:blipFill>
        <p:spPr>
          <a:xfrm>
            <a:off x="7227949" y="4675554"/>
            <a:ext cx="1554072" cy="1443324"/>
          </a:xfrm>
          <a:prstGeom prst="rect">
            <a:avLst/>
          </a:prstGeom>
        </p:spPr>
      </p:pic>
    </p:spTree>
    <p:extLst>
      <p:ext uri="{BB962C8B-B14F-4D97-AF65-F5344CB8AC3E}">
        <p14:creationId xmlns:p14="http://schemas.microsoft.com/office/powerpoint/2010/main" val="1959856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886"/>
            <a:ext cx="8229600" cy="791110"/>
          </a:xfrm>
        </p:spPr>
        <p:txBody>
          <a:bodyPr/>
          <a:lstStyle/>
          <a:p>
            <a:r>
              <a:rPr lang="en-US" dirty="0" smtClean="0"/>
              <a:t>Medicare Part C – Advantage Plans</a:t>
            </a:r>
            <a:endParaRPr lang="en-US" dirty="0"/>
          </a:p>
        </p:txBody>
      </p:sp>
      <p:sp>
        <p:nvSpPr>
          <p:cNvPr id="3" name="Text Placeholder 2"/>
          <p:cNvSpPr>
            <a:spLocks noGrp="1"/>
          </p:cNvSpPr>
          <p:nvPr>
            <p:ph type="body" idx="1"/>
          </p:nvPr>
        </p:nvSpPr>
        <p:spPr>
          <a:xfrm>
            <a:off x="457200" y="1387012"/>
            <a:ext cx="8229600" cy="4852167"/>
          </a:xfrm>
        </p:spPr>
        <p:txBody>
          <a:bodyPr/>
          <a:lstStyle/>
          <a:p>
            <a:pPr>
              <a:spcBef>
                <a:spcPts val="0"/>
              </a:spcBef>
            </a:pPr>
            <a:r>
              <a:rPr lang="en-US" sz="2800" dirty="0" smtClean="0"/>
              <a:t>Offered </a:t>
            </a:r>
            <a:r>
              <a:rPr lang="en-US" sz="2800" dirty="0"/>
              <a:t>by </a:t>
            </a:r>
            <a:r>
              <a:rPr lang="en-US" sz="2800" dirty="0" smtClean="0"/>
              <a:t>approved private companies</a:t>
            </a:r>
          </a:p>
          <a:p>
            <a:pPr>
              <a:spcBef>
                <a:spcPts val="1200"/>
              </a:spcBef>
            </a:pPr>
            <a:r>
              <a:rPr lang="en-US" sz="2800" dirty="0"/>
              <a:t>P</a:t>
            </a:r>
            <a:r>
              <a:rPr lang="en-US" sz="2800" dirty="0" smtClean="0"/>
              <a:t>rovide </a:t>
            </a:r>
            <a:r>
              <a:rPr lang="en-US" sz="2800" dirty="0"/>
              <a:t>all of </a:t>
            </a:r>
            <a:r>
              <a:rPr lang="en-US" sz="2800" dirty="0" smtClean="0"/>
              <a:t>Part </a:t>
            </a:r>
            <a:r>
              <a:rPr lang="en-US" sz="2800" dirty="0"/>
              <a:t>A (Hospital Insurance) and Part B (Medical Insurance) coverage</a:t>
            </a:r>
          </a:p>
          <a:p>
            <a:pPr lvl="1">
              <a:spcBef>
                <a:spcPts val="0"/>
              </a:spcBef>
            </a:pPr>
            <a:r>
              <a:rPr lang="en-US" sz="2400" dirty="0" smtClean="0"/>
              <a:t>May </a:t>
            </a:r>
            <a:r>
              <a:rPr lang="en-US" sz="2400" dirty="0"/>
              <a:t>offer extra </a:t>
            </a:r>
            <a:r>
              <a:rPr lang="en-US" sz="2400" dirty="0" smtClean="0"/>
              <a:t>coverage: vision</a:t>
            </a:r>
            <a:r>
              <a:rPr lang="en-US" sz="2400" dirty="0"/>
              <a:t>, hearing, dental, and/or health and wellness programs</a:t>
            </a:r>
          </a:p>
          <a:p>
            <a:pPr lvl="1">
              <a:spcBef>
                <a:spcPts val="0"/>
              </a:spcBef>
            </a:pPr>
            <a:r>
              <a:rPr lang="en-US" sz="2400" dirty="0" smtClean="0"/>
              <a:t>Most </a:t>
            </a:r>
            <a:r>
              <a:rPr lang="en-US" sz="2400" dirty="0"/>
              <a:t>include </a:t>
            </a:r>
            <a:r>
              <a:rPr lang="en-US" sz="2400" dirty="0" smtClean="0"/>
              <a:t>prescription </a:t>
            </a:r>
            <a:r>
              <a:rPr lang="en-US" sz="2400" dirty="0"/>
              <a:t>drug coverage (Part D)</a:t>
            </a:r>
          </a:p>
          <a:p>
            <a:pPr>
              <a:spcBef>
                <a:spcPts val="1200"/>
              </a:spcBef>
            </a:pPr>
            <a:r>
              <a:rPr lang="en-US" sz="2800" dirty="0" smtClean="0"/>
              <a:t>Monthly </a:t>
            </a:r>
            <a:r>
              <a:rPr lang="en-US" sz="2800" dirty="0"/>
              <a:t>premiums vary based on </a:t>
            </a:r>
            <a:r>
              <a:rPr lang="en-US" sz="2800" dirty="0" smtClean="0"/>
              <a:t>plan</a:t>
            </a:r>
            <a:endParaRPr lang="en-US" sz="2800" dirty="0"/>
          </a:p>
          <a:p>
            <a:pPr lvl="1">
              <a:spcBef>
                <a:spcPts val="0"/>
              </a:spcBef>
            </a:pPr>
            <a:r>
              <a:rPr lang="en-US" sz="2400" dirty="0" smtClean="0"/>
              <a:t>Premium </a:t>
            </a:r>
            <a:r>
              <a:rPr lang="en-US" sz="2400" dirty="0"/>
              <a:t>amount can change each </a:t>
            </a:r>
            <a:r>
              <a:rPr lang="en-US" sz="2400" dirty="0" smtClean="0"/>
              <a:t>year</a:t>
            </a:r>
          </a:p>
          <a:p>
            <a:pPr lvl="1">
              <a:spcBef>
                <a:spcPts val="0"/>
              </a:spcBef>
            </a:pPr>
            <a:r>
              <a:rPr lang="en-US" sz="2400" dirty="0" smtClean="0"/>
              <a:t>Premium </a:t>
            </a:r>
            <a:r>
              <a:rPr lang="en-US" sz="2400" dirty="0"/>
              <a:t>will depend on income</a:t>
            </a:r>
          </a:p>
          <a:p>
            <a:pPr lvl="1">
              <a:spcBef>
                <a:spcPts val="0"/>
              </a:spcBef>
            </a:pPr>
            <a:endParaRPr lang="en-US" sz="2800" dirty="0"/>
          </a:p>
        </p:txBody>
      </p:sp>
      <p:pic>
        <p:nvPicPr>
          <p:cNvPr id="4" name="Picture 3"/>
          <p:cNvPicPr>
            <a:picLocks noChangeAspect="1"/>
          </p:cNvPicPr>
          <p:nvPr/>
        </p:nvPicPr>
        <p:blipFill rotWithShape="1">
          <a:blip r:embed="rId3"/>
          <a:srcRect l="53865" t="57610" r="27393" b="7154"/>
          <a:stretch/>
        </p:blipFill>
        <p:spPr>
          <a:xfrm>
            <a:off x="7423848" y="4584031"/>
            <a:ext cx="1262952" cy="1335640"/>
          </a:xfrm>
          <a:prstGeom prst="rect">
            <a:avLst/>
          </a:prstGeom>
        </p:spPr>
      </p:pic>
    </p:spTree>
    <p:extLst>
      <p:ext uri="{BB962C8B-B14F-4D97-AF65-F5344CB8AC3E}">
        <p14:creationId xmlns:p14="http://schemas.microsoft.com/office/powerpoint/2010/main" val="3043221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3</a:t>
            </a:fld>
            <a:endParaRPr lang="en-US"/>
          </a:p>
        </p:txBody>
      </p:sp>
      <p:graphicFrame>
        <p:nvGraphicFramePr>
          <p:cNvPr id="3" name="Diagram 2"/>
          <p:cNvGraphicFramePr/>
          <p:nvPr>
            <p:extLst>
              <p:ext uri="{D42A27DB-BD31-4B8C-83A1-F6EECF244321}">
                <p14:modId xmlns:p14="http://schemas.microsoft.com/office/powerpoint/2010/main" val="3581704699"/>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3806951282"/>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Part D – Prescriptions</a:t>
            </a:r>
            <a:endParaRPr lang="en-US" dirty="0"/>
          </a:p>
        </p:txBody>
      </p:sp>
      <p:sp>
        <p:nvSpPr>
          <p:cNvPr id="3" name="Text Placeholder 2"/>
          <p:cNvSpPr>
            <a:spLocks noGrp="1"/>
          </p:cNvSpPr>
          <p:nvPr>
            <p:ph type="body" idx="1"/>
          </p:nvPr>
        </p:nvSpPr>
        <p:spPr>
          <a:xfrm>
            <a:off x="457200" y="1417638"/>
            <a:ext cx="8229600" cy="4525963"/>
          </a:xfrm>
        </p:spPr>
        <p:txBody>
          <a:bodyPr/>
          <a:lstStyle/>
          <a:p>
            <a:pPr>
              <a:spcBef>
                <a:spcPts val="0"/>
              </a:spcBef>
            </a:pPr>
            <a:r>
              <a:rPr lang="en-US" dirty="0" smtClean="0"/>
              <a:t>Optional </a:t>
            </a:r>
            <a:r>
              <a:rPr lang="en-US" dirty="0"/>
              <a:t>and offered to everyone</a:t>
            </a:r>
          </a:p>
          <a:p>
            <a:pPr>
              <a:spcBef>
                <a:spcPts val="1200"/>
              </a:spcBef>
            </a:pPr>
            <a:r>
              <a:rPr lang="en-US" dirty="0"/>
              <a:t>M</a:t>
            </a:r>
            <a:r>
              <a:rPr lang="en-US" dirty="0" smtClean="0"/>
              <a:t>ust </a:t>
            </a:r>
            <a:r>
              <a:rPr lang="en-US" dirty="0"/>
              <a:t>have Medicare Part A (Hospital Insurance) and/or Medicare Part B (Medical Insurance) to join a </a:t>
            </a:r>
            <a:r>
              <a:rPr lang="en-US" dirty="0" smtClean="0"/>
              <a:t>drug </a:t>
            </a:r>
            <a:r>
              <a:rPr lang="en-US" dirty="0"/>
              <a:t>plan</a:t>
            </a:r>
          </a:p>
          <a:p>
            <a:pPr>
              <a:spcBef>
                <a:spcPts val="1200"/>
              </a:spcBef>
            </a:pPr>
            <a:r>
              <a:rPr lang="en-US" dirty="0" smtClean="0"/>
              <a:t>Monthly </a:t>
            </a:r>
            <a:r>
              <a:rPr lang="en-US" dirty="0"/>
              <a:t>premiums vary based on </a:t>
            </a:r>
            <a:r>
              <a:rPr lang="en-US" dirty="0" smtClean="0"/>
              <a:t>plan</a:t>
            </a:r>
          </a:p>
          <a:p>
            <a:pPr lvl="1"/>
            <a:r>
              <a:rPr lang="en-US" dirty="0"/>
              <a:t>P</a:t>
            </a:r>
            <a:r>
              <a:rPr lang="en-US" dirty="0" smtClean="0"/>
              <a:t>remium </a:t>
            </a:r>
            <a:r>
              <a:rPr lang="en-US" dirty="0"/>
              <a:t>will depend on income</a:t>
            </a:r>
          </a:p>
          <a:p>
            <a:pPr lvl="1"/>
            <a:r>
              <a:rPr lang="en-US" dirty="0" smtClean="0"/>
              <a:t>Premium </a:t>
            </a:r>
            <a:r>
              <a:rPr lang="en-US" dirty="0"/>
              <a:t>can change each year </a:t>
            </a:r>
          </a:p>
          <a:p>
            <a:endParaRPr lang="en-US" dirty="0"/>
          </a:p>
        </p:txBody>
      </p:sp>
      <p:pic>
        <p:nvPicPr>
          <p:cNvPr id="4" name="Picture 3"/>
          <p:cNvPicPr>
            <a:picLocks noChangeAspect="1"/>
          </p:cNvPicPr>
          <p:nvPr/>
        </p:nvPicPr>
        <p:blipFill rotWithShape="1">
          <a:blip r:embed="rId2"/>
          <a:srcRect l="78921" t="57610" r="2742" b="7154"/>
          <a:stretch/>
        </p:blipFill>
        <p:spPr>
          <a:xfrm>
            <a:off x="7222107" y="4554217"/>
            <a:ext cx="1464693" cy="1389384"/>
          </a:xfrm>
          <a:prstGeom prst="rect">
            <a:avLst/>
          </a:prstGeom>
        </p:spPr>
      </p:pic>
    </p:spTree>
    <p:extLst>
      <p:ext uri="{BB962C8B-B14F-4D97-AF65-F5344CB8AC3E}">
        <p14:creationId xmlns:p14="http://schemas.microsoft.com/office/powerpoint/2010/main" val="3479565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Part D – Prescriptions</a:t>
            </a:r>
            <a:endParaRPr lang="en-US" dirty="0"/>
          </a:p>
        </p:txBody>
      </p:sp>
      <p:sp>
        <p:nvSpPr>
          <p:cNvPr id="3" name="Text Placeholder 2"/>
          <p:cNvSpPr>
            <a:spLocks noGrp="1"/>
          </p:cNvSpPr>
          <p:nvPr>
            <p:ph type="body" idx="1"/>
          </p:nvPr>
        </p:nvSpPr>
        <p:spPr>
          <a:xfrm>
            <a:off x="457200" y="1314896"/>
            <a:ext cx="8229600" cy="4525963"/>
          </a:xfrm>
        </p:spPr>
        <p:txBody>
          <a:bodyPr/>
          <a:lstStyle/>
          <a:p>
            <a:pPr>
              <a:spcBef>
                <a:spcPts val="0"/>
              </a:spcBef>
            </a:pPr>
            <a:r>
              <a:rPr lang="en-US" u="sng" dirty="0" smtClean="0"/>
              <a:t>How </a:t>
            </a:r>
            <a:r>
              <a:rPr lang="en-US" u="sng" dirty="0"/>
              <a:t>to join a plan</a:t>
            </a:r>
            <a:r>
              <a:rPr lang="en-US" dirty="0"/>
              <a:t>: </a:t>
            </a:r>
          </a:p>
          <a:p>
            <a:pPr lvl="1">
              <a:spcBef>
                <a:spcPts val="0"/>
              </a:spcBef>
            </a:pPr>
            <a:r>
              <a:rPr lang="en-US" dirty="0" smtClean="0">
                <a:hlinkClick r:id="rId2"/>
              </a:rPr>
              <a:t>Medicare </a:t>
            </a:r>
            <a:r>
              <a:rPr lang="en-US" dirty="0">
                <a:hlinkClick r:id="rId2"/>
              </a:rPr>
              <a:t>drug coverage</a:t>
            </a:r>
            <a:endParaRPr lang="en-US" dirty="0"/>
          </a:p>
          <a:p>
            <a:pPr lvl="1">
              <a:spcBef>
                <a:spcPts val="0"/>
              </a:spcBef>
            </a:pPr>
            <a:r>
              <a:rPr lang="en-US" dirty="0" smtClean="0"/>
              <a:t>Complete </a:t>
            </a:r>
            <a:r>
              <a:rPr lang="en-US" dirty="0"/>
              <a:t>a paper enrollment form</a:t>
            </a:r>
          </a:p>
          <a:p>
            <a:pPr lvl="1">
              <a:spcBef>
                <a:spcPts val="0"/>
              </a:spcBef>
            </a:pPr>
            <a:r>
              <a:rPr lang="en-US" dirty="0" smtClean="0"/>
              <a:t>Call </a:t>
            </a:r>
            <a:r>
              <a:rPr lang="en-US" dirty="0"/>
              <a:t>the plan</a:t>
            </a:r>
          </a:p>
          <a:p>
            <a:pPr lvl="1">
              <a:spcBef>
                <a:spcPts val="0"/>
              </a:spcBef>
            </a:pPr>
            <a:r>
              <a:rPr lang="en-US" dirty="0" smtClean="0"/>
              <a:t>Call 1-800-MEDICARE </a:t>
            </a:r>
            <a:r>
              <a:rPr lang="en-US" dirty="0"/>
              <a:t>(1-800-633-4227)</a:t>
            </a:r>
          </a:p>
          <a:p>
            <a:pPr>
              <a:spcBef>
                <a:spcPts val="600"/>
              </a:spcBef>
            </a:pPr>
            <a:r>
              <a:rPr lang="en-US" dirty="0" smtClean="0"/>
              <a:t>Before </a:t>
            </a:r>
            <a:r>
              <a:rPr lang="en-US" dirty="0"/>
              <a:t>you make a decision, </a:t>
            </a:r>
            <a:r>
              <a:rPr lang="en-US" dirty="0">
                <a:hlinkClick r:id="rId3"/>
              </a:rPr>
              <a:t>learn how prescription drug coverage works with your other drug coverage</a:t>
            </a:r>
            <a:endParaRPr lang="en-US" dirty="0"/>
          </a:p>
          <a:p>
            <a:pPr lvl="1">
              <a:spcBef>
                <a:spcPts val="0"/>
              </a:spcBef>
            </a:pPr>
            <a:r>
              <a:rPr lang="en-US" dirty="0" smtClean="0"/>
              <a:t>The coverage </a:t>
            </a:r>
            <a:r>
              <a:rPr lang="en-US" dirty="0"/>
              <a:t>you already have may change because of Medicare drug </a:t>
            </a:r>
            <a:r>
              <a:rPr lang="en-US" dirty="0" smtClean="0"/>
              <a:t>coverage</a:t>
            </a:r>
            <a:endParaRPr lang="en-US" dirty="0"/>
          </a:p>
        </p:txBody>
      </p:sp>
      <p:pic>
        <p:nvPicPr>
          <p:cNvPr id="4" name="Picture 3"/>
          <p:cNvPicPr>
            <a:picLocks noChangeAspect="1"/>
          </p:cNvPicPr>
          <p:nvPr/>
        </p:nvPicPr>
        <p:blipFill rotWithShape="1">
          <a:blip r:embed="rId4"/>
          <a:srcRect l="78921" t="57610" r="2742" b="7154"/>
          <a:stretch/>
        </p:blipFill>
        <p:spPr>
          <a:xfrm>
            <a:off x="7098817" y="1417638"/>
            <a:ext cx="1464693" cy="1389384"/>
          </a:xfrm>
          <a:prstGeom prst="rect">
            <a:avLst/>
          </a:prstGeom>
        </p:spPr>
      </p:pic>
    </p:spTree>
    <p:extLst>
      <p:ext uri="{BB962C8B-B14F-4D97-AF65-F5344CB8AC3E}">
        <p14:creationId xmlns:p14="http://schemas.microsoft.com/office/powerpoint/2010/main" val="3585635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Part D – Prescriptions</a:t>
            </a:r>
            <a:endParaRPr lang="en-US" dirty="0"/>
          </a:p>
        </p:txBody>
      </p:sp>
      <p:sp>
        <p:nvSpPr>
          <p:cNvPr id="3" name="Text Placeholder 2"/>
          <p:cNvSpPr>
            <a:spLocks noGrp="1"/>
          </p:cNvSpPr>
          <p:nvPr>
            <p:ph type="body" idx="1"/>
          </p:nvPr>
        </p:nvSpPr>
        <p:spPr>
          <a:xfrm>
            <a:off x="457199" y="1294347"/>
            <a:ext cx="8378576" cy="4525963"/>
          </a:xfrm>
        </p:spPr>
        <p:txBody>
          <a:bodyPr/>
          <a:lstStyle/>
          <a:p>
            <a:pPr>
              <a:spcBef>
                <a:spcPts val="0"/>
              </a:spcBef>
            </a:pPr>
            <a:r>
              <a:rPr lang="en-US" sz="2800" dirty="0" smtClean="0"/>
              <a:t>A </a:t>
            </a:r>
            <a:r>
              <a:rPr lang="en-US" sz="2800" dirty="0"/>
              <a:t>plan’s list of covered drugs is called a “</a:t>
            </a:r>
            <a:r>
              <a:rPr lang="en-US" sz="2800" dirty="0" smtClean="0"/>
              <a:t>formulary” </a:t>
            </a:r>
          </a:p>
          <a:p>
            <a:pPr lvl="1">
              <a:spcBef>
                <a:spcPts val="0"/>
              </a:spcBef>
            </a:pPr>
            <a:r>
              <a:rPr lang="en-US" sz="2400" dirty="0"/>
              <a:t>E</a:t>
            </a:r>
            <a:r>
              <a:rPr lang="en-US" sz="2400" dirty="0" smtClean="0"/>
              <a:t>ach </a:t>
            </a:r>
            <a:r>
              <a:rPr lang="en-US" sz="2400" dirty="0"/>
              <a:t>plan has its own formulary</a:t>
            </a:r>
          </a:p>
          <a:p>
            <a:pPr lvl="1">
              <a:spcBef>
                <a:spcPts val="0"/>
              </a:spcBef>
            </a:pPr>
            <a:r>
              <a:rPr lang="en-US" sz="2400" dirty="0" smtClean="0"/>
              <a:t>Look </a:t>
            </a:r>
            <a:r>
              <a:rPr lang="en-US" sz="2400" dirty="0"/>
              <a:t>at plans that include your prescription drugs on their formulary and compare costs</a:t>
            </a:r>
          </a:p>
          <a:p>
            <a:pPr>
              <a:spcBef>
                <a:spcPts val="600"/>
              </a:spcBef>
            </a:pPr>
            <a:r>
              <a:rPr lang="en-US" sz="2800" dirty="0" smtClean="0"/>
              <a:t>Plans place </a:t>
            </a:r>
            <a:r>
              <a:rPr lang="en-US" sz="2800" dirty="0"/>
              <a:t>drugs into different “tiers" on their formularies</a:t>
            </a:r>
          </a:p>
          <a:p>
            <a:pPr lvl="1">
              <a:spcBef>
                <a:spcPts val="0"/>
              </a:spcBef>
            </a:pPr>
            <a:r>
              <a:rPr lang="en-US" sz="2400" dirty="0" smtClean="0"/>
              <a:t>Drugs </a:t>
            </a:r>
            <a:r>
              <a:rPr lang="en-US" sz="2400" dirty="0"/>
              <a:t>in each tier have a different cost</a:t>
            </a:r>
          </a:p>
          <a:p>
            <a:pPr lvl="2">
              <a:spcBef>
                <a:spcPts val="0"/>
              </a:spcBef>
            </a:pPr>
            <a:r>
              <a:rPr lang="en-US" sz="2200" b="1" dirty="0" smtClean="0"/>
              <a:t>Tier </a:t>
            </a:r>
            <a:r>
              <a:rPr lang="en-US" sz="2200" b="1" dirty="0" smtClean="0"/>
              <a:t>1</a:t>
            </a:r>
            <a:r>
              <a:rPr lang="en-US" sz="2200" dirty="0" smtClean="0"/>
              <a:t>: </a:t>
            </a:r>
            <a:r>
              <a:rPr lang="en-US" sz="2200" dirty="0"/>
              <a:t>lowest </a:t>
            </a:r>
            <a:r>
              <a:rPr lang="en-US" sz="2200" dirty="0" smtClean="0"/>
              <a:t>copayment - most </a:t>
            </a:r>
            <a:r>
              <a:rPr lang="en-US" sz="2200" dirty="0"/>
              <a:t>generic </a:t>
            </a:r>
            <a:r>
              <a:rPr lang="en-US" sz="2200" dirty="0" smtClean="0"/>
              <a:t>drugs</a:t>
            </a:r>
            <a:endParaRPr lang="en-US" sz="2200" dirty="0"/>
          </a:p>
          <a:p>
            <a:pPr lvl="2">
              <a:spcBef>
                <a:spcPts val="0"/>
              </a:spcBef>
            </a:pPr>
            <a:r>
              <a:rPr lang="en-US" sz="2200" b="1" dirty="0" smtClean="0"/>
              <a:t>Tier 2</a:t>
            </a:r>
            <a:r>
              <a:rPr lang="en-US" sz="2200" dirty="0" smtClean="0"/>
              <a:t>: </a:t>
            </a:r>
            <a:r>
              <a:rPr lang="en-US" sz="2200" dirty="0"/>
              <a:t>medium copayment: </a:t>
            </a:r>
            <a:r>
              <a:rPr lang="en-US" sz="2200" dirty="0" smtClean="0"/>
              <a:t>preferred</a:t>
            </a:r>
            <a:r>
              <a:rPr lang="en-US" sz="2200" dirty="0"/>
              <a:t> </a:t>
            </a:r>
            <a:r>
              <a:rPr lang="en-US" sz="2200" dirty="0" smtClean="0"/>
              <a:t>-  </a:t>
            </a:r>
            <a:r>
              <a:rPr lang="en-US" sz="2200" dirty="0"/>
              <a:t>brand-name </a:t>
            </a:r>
            <a:r>
              <a:rPr lang="en-US" sz="2200" dirty="0" smtClean="0"/>
              <a:t>drugs</a:t>
            </a:r>
            <a:endParaRPr lang="en-US" sz="2200" dirty="0"/>
          </a:p>
          <a:p>
            <a:pPr lvl="2">
              <a:spcBef>
                <a:spcPts val="0"/>
              </a:spcBef>
            </a:pPr>
            <a:r>
              <a:rPr lang="en-US" sz="2200" b="1" dirty="0" smtClean="0"/>
              <a:t>Tier 3</a:t>
            </a:r>
            <a:r>
              <a:rPr lang="en-US" sz="2200" dirty="0" smtClean="0"/>
              <a:t>: </a:t>
            </a:r>
            <a:r>
              <a:rPr lang="en-US" sz="2200" dirty="0"/>
              <a:t>higher copayment: </a:t>
            </a:r>
            <a:r>
              <a:rPr lang="en-US" sz="2200" dirty="0" smtClean="0"/>
              <a:t>non-preferred - </a:t>
            </a:r>
            <a:r>
              <a:rPr lang="en-US" sz="2200" dirty="0"/>
              <a:t>brand-name </a:t>
            </a:r>
            <a:r>
              <a:rPr lang="en-US" sz="2200" dirty="0" smtClean="0"/>
              <a:t>drugs</a:t>
            </a:r>
            <a:endParaRPr lang="en-US" sz="2200" dirty="0"/>
          </a:p>
          <a:p>
            <a:pPr lvl="2">
              <a:spcBef>
                <a:spcPts val="0"/>
              </a:spcBef>
            </a:pPr>
            <a:r>
              <a:rPr lang="en-US" sz="2200" b="1" dirty="0" smtClean="0"/>
              <a:t>Specialty tier:</a:t>
            </a:r>
            <a:r>
              <a:rPr lang="en-US" sz="2200" dirty="0" smtClean="0"/>
              <a:t> </a:t>
            </a:r>
            <a:r>
              <a:rPr lang="en-US" sz="2200" dirty="0"/>
              <a:t>highest </a:t>
            </a:r>
            <a:r>
              <a:rPr lang="en-US" sz="2200" dirty="0" smtClean="0"/>
              <a:t>copayment - </a:t>
            </a:r>
            <a:r>
              <a:rPr lang="en-US" sz="2200" dirty="0"/>
              <a:t>very high cost </a:t>
            </a:r>
            <a:r>
              <a:rPr lang="en-US" sz="2200" dirty="0" smtClean="0"/>
              <a:t>drugs</a:t>
            </a:r>
            <a:endParaRPr lang="en-US" sz="2200" dirty="0"/>
          </a:p>
          <a:p>
            <a:pPr>
              <a:spcBef>
                <a:spcPts val="0"/>
              </a:spcBef>
            </a:pPr>
            <a:endParaRPr lang="en-US" sz="2800" dirty="0"/>
          </a:p>
        </p:txBody>
      </p:sp>
      <p:pic>
        <p:nvPicPr>
          <p:cNvPr id="4" name="Picture 3"/>
          <p:cNvPicPr>
            <a:picLocks noChangeAspect="1"/>
          </p:cNvPicPr>
          <p:nvPr/>
        </p:nvPicPr>
        <p:blipFill rotWithShape="1">
          <a:blip r:embed="rId2"/>
          <a:srcRect l="78921" t="57610" r="2742" b="7154"/>
          <a:stretch/>
        </p:blipFill>
        <p:spPr>
          <a:xfrm>
            <a:off x="204858" y="4859481"/>
            <a:ext cx="1464693" cy="1389384"/>
          </a:xfrm>
          <a:prstGeom prst="rect">
            <a:avLst/>
          </a:prstGeom>
        </p:spPr>
      </p:pic>
    </p:spTree>
    <p:extLst>
      <p:ext uri="{BB962C8B-B14F-4D97-AF65-F5344CB8AC3E}">
        <p14:creationId xmlns:p14="http://schemas.microsoft.com/office/powerpoint/2010/main" val="1518649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2835" r="22047" b="17990"/>
          <a:stretch/>
        </p:blipFill>
        <p:spPr>
          <a:xfrm>
            <a:off x="88537" y="3962693"/>
            <a:ext cx="889000" cy="1322753"/>
          </a:xfrm>
          <a:prstGeom prst="rect">
            <a:avLst/>
          </a:prstGeom>
        </p:spPr>
      </p:pic>
      <p:sp>
        <p:nvSpPr>
          <p:cNvPr id="3" name="Text Placeholder 2"/>
          <p:cNvSpPr>
            <a:spLocks noGrp="1"/>
          </p:cNvSpPr>
          <p:nvPr>
            <p:ph type="body" idx="1"/>
          </p:nvPr>
        </p:nvSpPr>
        <p:spPr>
          <a:xfrm>
            <a:off x="470263" y="1308904"/>
            <a:ext cx="8229600" cy="4525963"/>
          </a:xfrm>
        </p:spPr>
        <p:txBody>
          <a:bodyPr/>
          <a:lstStyle/>
          <a:p>
            <a:pPr>
              <a:spcBef>
                <a:spcPts val="0"/>
              </a:spcBef>
            </a:pPr>
            <a:r>
              <a:rPr lang="en-US" u="sng" dirty="0" smtClean="0"/>
              <a:t>Premium</a:t>
            </a:r>
            <a:r>
              <a:rPr lang="en-US" dirty="0" smtClean="0"/>
              <a:t>: monthly amount paid for coverage</a:t>
            </a:r>
          </a:p>
          <a:p>
            <a:pPr lvl="1"/>
            <a:r>
              <a:rPr lang="en-US" dirty="0" smtClean="0"/>
              <a:t>May have additional cost depending on income</a:t>
            </a:r>
            <a:endParaRPr lang="en-US" dirty="0"/>
          </a:p>
        </p:txBody>
      </p:sp>
      <p:sp>
        <p:nvSpPr>
          <p:cNvPr id="4" name="Title 1"/>
          <p:cNvSpPr txBox="1">
            <a:spLocks/>
          </p:cNvSpPr>
          <p:nvPr/>
        </p:nvSpPr>
        <p:spPr>
          <a:xfrm>
            <a:off x="609600" y="318751"/>
            <a:ext cx="8229600" cy="114300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smtClean="0"/>
              <a:t>Medicare Part D – Costs</a:t>
            </a:r>
            <a:endParaRPr lang="en-US" dirty="0"/>
          </a:p>
        </p:txBody>
      </p:sp>
      <p:pic>
        <p:nvPicPr>
          <p:cNvPr id="5" name="Picture 4"/>
          <p:cNvPicPr/>
          <p:nvPr/>
        </p:nvPicPr>
        <p:blipFill rotWithShape="1">
          <a:blip r:embed="rId3"/>
          <a:srcRect b="38177"/>
          <a:stretch/>
        </p:blipFill>
        <p:spPr>
          <a:xfrm>
            <a:off x="939437" y="2620810"/>
            <a:ext cx="7569926" cy="3476577"/>
          </a:xfrm>
          <a:prstGeom prst="rect">
            <a:avLst/>
          </a:prstGeom>
        </p:spPr>
      </p:pic>
    </p:spTree>
    <p:extLst>
      <p:ext uri="{BB962C8B-B14F-4D97-AF65-F5344CB8AC3E}">
        <p14:creationId xmlns:p14="http://schemas.microsoft.com/office/powerpoint/2010/main" val="3348232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42814"/>
            <a:ext cx="8229600" cy="114300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smtClean="0"/>
              <a:t>Medicare Part D – Donut Hole</a:t>
            </a:r>
            <a:endParaRPr lang="en-US" dirty="0"/>
          </a:p>
        </p:txBody>
      </p:sp>
      <p:pic>
        <p:nvPicPr>
          <p:cNvPr id="6" name="Picture 5"/>
          <p:cNvPicPr>
            <a:picLocks noChangeAspect="1"/>
          </p:cNvPicPr>
          <p:nvPr/>
        </p:nvPicPr>
        <p:blipFill rotWithShape="1">
          <a:blip r:embed="rId3"/>
          <a:srcRect t="15726" b="4192"/>
          <a:stretch/>
        </p:blipFill>
        <p:spPr>
          <a:xfrm>
            <a:off x="922283" y="1334530"/>
            <a:ext cx="7604233" cy="4992129"/>
          </a:xfrm>
          <a:prstGeom prst="rect">
            <a:avLst/>
          </a:prstGeom>
        </p:spPr>
      </p:pic>
    </p:spTree>
    <p:extLst>
      <p:ext uri="{BB962C8B-B14F-4D97-AF65-F5344CB8AC3E}">
        <p14:creationId xmlns:p14="http://schemas.microsoft.com/office/powerpoint/2010/main" val="2776392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Part D – Prescriptions</a:t>
            </a:r>
            <a:endParaRPr lang="en-US" dirty="0"/>
          </a:p>
        </p:txBody>
      </p:sp>
      <p:sp>
        <p:nvSpPr>
          <p:cNvPr id="3" name="Text Placeholder 2"/>
          <p:cNvSpPr>
            <a:spLocks noGrp="1"/>
          </p:cNvSpPr>
          <p:nvPr>
            <p:ph type="body" idx="1"/>
          </p:nvPr>
        </p:nvSpPr>
        <p:spPr>
          <a:xfrm>
            <a:off x="457200" y="1314896"/>
            <a:ext cx="8229600" cy="4525963"/>
          </a:xfrm>
        </p:spPr>
        <p:txBody>
          <a:bodyPr/>
          <a:lstStyle/>
          <a:p>
            <a:pPr>
              <a:spcBef>
                <a:spcPts val="0"/>
              </a:spcBef>
            </a:pPr>
            <a:r>
              <a:rPr lang="en-US" dirty="0" smtClean="0"/>
              <a:t>Medicare </a:t>
            </a:r>
            <a:r>
              <a:rPr lang="en-US" dirty="0"/>
              <a:t>drug plans have contracts with "network </a:t>
            </a:r>
            <a:r>
              <a:rPr lang="en-US" dirty="0" smtClean="0"/>
              <a:t>pharmacies"</a:t>
            </a:r>
            <a:endParaRPr lang="en-US" dirty="0"/>
          </a:p>
          <a:p>
            <a:pPr lvl="1">
              <a:spcBef>
                <a:spcPts val="0"/>
              </a:spcBef>
            </a:pPr>
            <a:r>
              <a:rPr lang="en-US" dirty="0" smtClean="0"/>
              <a:t>Services </a:t>
            </a:r>
            <a:r>
              <a:rPr lang="en-US" dirty="0"/>
              <a:t>and supplies at a discounted price</a:t>
            </a:r>
          </a:p>
          <a:p>
            <a:pPr lvl="1">
              <a:spcBef>
                <a:spcPts val="0"/>
              </a:spcBef>
            </a:pPr>
            <a:r>
              <a:rPr lang="en-US" dirty="0" smtClean="0"/>
              <a:t>In </a:t>
            </a:r>
            <a:r>
              <a:rPr lang="en-US" dirty="0"/>
              <a:t>some </a:t>
            </a:r>
            <a:r>
              <a:rPr lang="en-US" dirty="0" smtClean="0"/>
              <a:t>plans</a:t>
            </a:r>
            <a:r>
              <a:rPr lang="en-US" dirty="0"/>
              <a:t>, </a:t>
            </a:r>
            <a:r>
              <a:rPr lang="en-US" dirty="0" smtClean="0"/>
              <a:t>prescriptions </a:t>
            </a:r>
            <a:r>
              <a:rPr lang="en-US" dirty="0"/>
              <a:t>are only covered if you get them filled at network pharmacies</a:t>
            </a:r>
          </a:p>
          <a:p>
            <a:pPr>
              <a:spcBef>
                <a:spcPts val="1200"/>
              </a:spcBef>
            </a:pPr>
            <a:r>
              <a:rPr lang="en-US" dirty="0" smtClean="0"/>
              <a:t>Plan might </a:t>
            </a:r>
            <a:r>
              <a:rPr lang="en-US" dirty="0"/>
              <a:t>include </a:t>
            </a:r>
            <a:r>
              <a:rPr lang="en-US" dirty="0" smtClean="0"/>
              <a:t>a </a:t>
            </a:r>
            <a:r>
              <a:rPr lang="en-US" dirty="0"/>
              <a:t>mail-order program, or an option for retail pharmacies to supply a 2- or 3-month supply</a:t>
            </a:r>
          </a:p>
          <a:p>
            <a:pPr>
              <a:spcBef>
                <a:spcPts val="0"/>
              </a:spcBef>
            </a:pPr>
            <a:endParaRPr lang="en-US" dirty="0"/>
          </a:p>
        </p:txBody>
      </p:sp>
      <p:pic>
        <p:nvPicPr>
          <p:cNvPr id="4" name="Picture 3"/>
          <p:cNvPicPr>
            <a:picLocks noChangeAspect="1"/>
          </p:cNvPicPr>
          <p:nvPr/>
        </p:nvPicPr>
        <p:blipFill rotWithShape="1">
          <a:blip r:embed="rId3"/>
          <a:srcRect l="78921" t="57610" r="2742" b="7154"/>
          <a:stretch/>
        </p:blipFill>
        <p:spPr>
          <a:xfrm>
            <a:off x="7485623" y="5039315"/>
            <a:ext cx="1201177" cy="1139417"/>
          </a:xfrm>
          <a:prstGeom prst="rect">
            <a:avLst/>
          </a:prstGeom>
        </p:spPr>
      </p:pic>
    </p:spTree>
    <p:extLst>
      <p:ext uri="{BB962C8B-B14F-4D97-AF65-F5344CB8AC3E}">
        <p14:creationId xmlns:p14="http://schemas.microsoft.com/office/powerpoint/2010/main" val="4195227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Part D – Prescriptions</a:t>
            </a:r>
            <a:endParaRPr lang="en-US" dirty="0"/>
          </a:p>
        </p:txBody>
      </p:sp>
      <p:sp>
        <p:nvSpPr>
          <p:cNvPr id="3" name="Text Placeholder 2"/>
          <p:cNvSpPr>
            <a:spLocks noGrp="1"/>
          </p:cNvSpPr>
          <p:nvPr>
            <p:ph type="body" idx="1"/>
          </p:nvPr>
        </p:nvSpPr>
        <p:spPr>
          <a:xfrm>
            <a:off x="457200" y="1302539"/>
            <a:ext cx="8229600" cy="4525963"/>
          </a:xfrm>
        </p:spPr>
        <p:txBody>
          <a:bodyPr/>
          <a:lstStyle/>
          <a:p>
            <a:pPr>
              <a:spcBef>
                <a:spcPts val="0"/>
              </a:spcBef>
            </a:pPr>
            <a:r>
              <a:rPr lang="en-US" u="sng" dirty="0" smtClean="0"/>
              <a:t>Ways to lower prescription drug costs</a:t>
            </a:r>
            <a:r>
              <a:rPr lang="en-US" dirty="0" smtClean="0"/>
              <a:t>:</a:t>
            </a:r>
          </a:p>
          <a:p>
            <a:pPr lvl="1">
              <a:spcBef>
                <a:spcPts val="600"/>
              </a:spcBef>
            </a:pPr>
            <a:r>
              <a:rPr lang="en-US" dirty="0" smtClean="0"/>
              <a:t>Compare </a:t>
            </a:r>
            <a:r>
              <a:rPr lang="en-US" dirty="0">
                <a:hlinkClick r:id="rId2"/>
              </a:rPr>
              <a:t>Medicare drug coverage</a:t>
            </a:r>
            <a:endParaRPr lang="en-US" dirty="0"/>
          </a:p>
          <a:p>
            <a:pPr lvl="1">
              <a:spcBef>
                <a:spcPts val="600"/>
              </a:spcBef>
            </a:pPr>
            <a:r>
              <a:rPr lang="en-US" dirty="0" smtClean="0"/>
              <a:t>Check </a:t>
            </a:r>
            <a:r>
              <a:rPr lang="en-US" dirty="0"/>
              <a:t>if </a:t>
            </a:r>
            <a:r>
              <a:rPr lang="en-US" dirty="0">
                <a:hlinkClick r:id="rId3"/>
              </a:rPr>
              <a:t>company offers help</a:t>
            </a:r>
            <a:r>
              <a:rPr lang="en-US" dirty="0"/>
              <a:t> paying for it</a:t>
            </a:r>
          </a:p>
          <a:p>
            <a:pPr lvl="1">
              <a:spcBef>
                <a:spcPts val="600"/>
              </a:spcBef>
            </a:pPr>
            <a:r>
              <a:rPr lang="en-US" u="sng" dirty="0" smtClean="0">
                <a:hlinkClick r:id="rId4"/>
              </a:rPr>
              <a:t>Extra </a:t>
            </a:r>
            <a:r>
              <a:rPr lang="en-US" u="sng" dirty="0">
                <a:hlinkClick r:id="rId4"/>
              </a:rPr>
              <a:t>Help Program</a:t>
            </a:r>
            <a:r>
              <a:rPr lang="en-US" dirty="0"/>
              <a:t>: </a:t>
            </a:r>
            <a:r>
              <a:rPr lang="en-US" dirty="0" smtClean="0"/>
              <a:t>Helps </a:t>
            </a:r>
            <a:r>
              <a:rPr lang="en-US" dirty="0"/>
              <a:t>people with limited income </a:t>
            </a:r>
            <a:r>
              <a:rPr lang="en-US" dirty="0" smtClean="0"/>
              <a:t>pay </a:t>
            </a:r>
            <a:r>
              <a:rPr lang="en-US" dirty="0"/>
              <a:t>Medicare </a:t>
            </a:r>
            <a:r>
              <a:rPr lang="en-US" dirty="0" smtClean="0"/>
              <a:t>Part D costs</a:t>
            </a:r>
            <a:endParaRPr lang="en-US" dirty="0"/>
          </a:p>
          <a:p>
            <a:pPr lvl="2">
              <a:spcBef>
                <a:spcPts val="0"/>
              </a:spcBef>
            </a:pPr>
            <a:r>
              <a:rPr lang="en-US" dirty="0" smtClean="0"/>
              <a:t>You'll </a:t>
            </a:r>
            <a:r>
              <a:rPr lang="en-US" dirty="0"/>
              <a:t>get Extra Help automatically if you get:</a:t>
            </a:r>
          </a:p>
          <a:p>
            <a:pPr lvl="3">
              <a:spcBef>
                <a:spcPts val="0"/>
              </a:spcBef>
            </a:pPr>
            <a:r>
              <a:rPr lang="en-US" dirty="0" smtClean="0"/>
              <a:t>Full </a:t>
            </a:r>
            <a:r>
              <a:rPr lang="en-US" dirty="0"/>
              <a:t>Medicaid coverage</a:t>
            </a:r>
          </a:p>
          <a:p>
            <a:pPr lvl="3">
              <a:spcBef>
                <a:spcPts val="0"/>
              </a:spcBef>
            </a:pPr>
            <a:r>
              <a:rPr lang="en-US" dirty="0" smtClean="0"/>
              <a:t>Help </a:t>
            </a:r>
            <a:r>
              <a:rPr lang="en-US" dirty="0"/>
              <a:t>from your state paying your Part B premiums (from a Medicare Savings Program)</a:t>
            </a:r>
          </a:p>
          <a:p>
            <a:pPr lvl="3">
              <a:spcBef>
                <a:spcPts val="0"/>
              </a:spcBef>
            </a:pPr>
            <a:r>
              <a:rPr lang="en-US" dirty="0" smtClean="0"/>
              <a:t>Supplemental </a:t>
            </a:r>
            <a:r>
              <a:rPr lang="en-US" dirty="0"/>
              <a:t>Security Income (SSI) benefits from Social Security</a:t>
            </a:r>
          </a:p>
          <a:p>
            <a:pPr>
              <a:spcBef>
                <a:spcPts val="0"/>
              </a:spcBef>
            </a:pPr>
            <a:endParaRPr lang="en-US" dirty="0"/>
          </a:p>
        </p:txBody>
      </p:sp>
      <p:pic>
        <p:nvPicPr>
          <p:cNvPr id="4" name="Picture 3"/>
          <p:cNvPicPr>
            <a:picLocks noChangeAspect="1"/>
          </p:cNvPicPr>
          <p:nvPr/>
        </p:nvPicPr>
        <p:blipFill rotWithShape="1">
          <a:blip r:embed="rId5"/>
          <a:srcRect l="78921" t="57610" r="2742" b="7154"/>
          <a:stretch/>
        </p:blipFill>
        <p:spPr>
          <a:xfrm>
            <a:off x="269277" y="4236126"/>
            <a:ext cx="1357122" cy="1287344"/>
          </a:xfrm>
          <a:prstGeom prst="rect">
            <a:avLst/>
          </a:prstGeom>
        </p:spPr>
      </p:pic>
    </p:spTree>
    <p:extLst>
      <p:ext uri="{BB962C8B-B14F-4D97-AF65-F5344CB8AC3E}">
        <p14:creationId xmlns:p14="http://schemas.microsoft.com/office/powerpoint/2010/main" val="16071725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3756" r="15873"/>
          <a:stretch/>
        </p:blipFill>
        <p:spPr>
          <a:xfrm>
            <a:off x="7454900" y="617537"/>
            <a:ext cx="1689100" cy="1600200"/>
          </a:xfrm>
          <a:prstGeom prst="rect">
            <a:avLst/>
          </a:prstGeom>
        </p:spPr>
      </p:pic>
      <p:sp>
        <p:nvSpPr>
          <p:cNvPr id="2" name="Title 1"/>
          <p:cNvSpPr>
            <a:spLocks noGrp="1"/>
          </p:cNvSpPr>
          <p:nvPr>
            <p:ph type="title"/>
          </p:nvPr>
        </p:nvSpPr>
        <p:spPr>
          <a:xfrm>
            <a:off x="457200" y="407772"/>
            <a:ext cx="8229600" cy="1009865"/>
          </a:xfrm>
        </p:spPr>
        <p:txBody>
          <a:bodyPr/>
          <a:lstStyle/>
          <a:p>
            <a:r>
              <a:rPr lang="en-US" dirty="0" smtClean="0"/>
              <a:t>Medicaid</a:t>
            </a:r>
            <a:endParaRPr lang="en-US" dirty="0"/>
          </a:p>
        </p:txBody>
      </p:sp>
      <p:sp>
        <p:nvSpPr>
          <p:cNvPr id="3" name="Text Placeholder 2"/>
          <p:cNvSpPr>
            <a:spLocks noGrp="1"/>
          </p:cNvSpPr>
          <p:nvPr>
            <p:ph type="body" idx="1"/>
          </p:nvPr>
        </p:nvSpPr>
        <p:spPr>
          <a:xfrm>
            <a:off x="457200" y="1387474"/>
            <a:ext cx="8229600" cy="4525963"/>
          </a:xfrm>
        </p:spPr>
        <p:txBody>
          <a:bodyPr/>
          <a:lstStyle/>
          <a:p>
            <a:pPr>
              <a:spcBef>
                <a:spcPts val="0"/>
              </a:spcBef>
            </a:pPr>
            <a:r>
              <a:rPr lang="en-US" sz="2800" b="1" dirty="0" smtClean="0"/>
              <a:t>Federal/state </a:t>
            </a:r>
            <a:r>
              <a:rPr lang="en-US" sz="2800" b="1" dirty="0"/>
              <a:t>program </a:t>
            </a:r>
            <a:r>
              <a:rPr lang="en-US" sz="2800" dirty="0" smtClean="0"/>
              <a:t>to help </a:t>
            </a:r>
            <a:r>
              <a:rPr lang="en-US" sz="2800" dirty="0"/>
              <a:t>cover </a:t>
            </a:r>
            <a:r>
              <a:rPr lang="en-US" sz="2800" dirty="0" smtClean="0"/>
              <a:t>costs </a:t>
            </a:r>
            <a:r>
              <a:rPr lang="en-US" sz="2800" dirty="0"/>
              <a:t>for </a:t>
            </a:r>
            <a:r>
              <a:rPr lang="en-US" sz="2800" dirty="0" smtClean="0"/>
              <a:t>people </a:t>
            </a:r>
            <a:r>
              <a:rPr lang="en-US" sz="2800" dirty="0"/>
              <a:t>with limited </a:t>
            </a:r>
            <a:r>
              <a:rPr lang="en-US" sz="2800" dirty="0" smtClean="0"/>
              <a:t>income/resources</a:t>
            </a:r>
            <a:endParaRPr lang="en-US" sz="2800" dirty="0"/>
          </a:p>
          <a:p>
            <a:r>
              <a:rPr lang="en-US" sz="2800" dirty="0" smtClean="0"/>
              <a:t>Federal government has general rules </a:t>
            </a:r>
            <a:r>
              <a:rPr lang="en-US" sz="2800" dirty="0"/>
              <a:t>that all state Medicaid programs must </a:t>
            </a:r>
            <a:r>
              <a:rPr lang="en-US" sz="2800" dirty="0" smtClean="0"/>
              <a:t>follow</a:t>
            </a:r>
          </a:p>
          <a:p>
            <a:pPr lvl="1"/>
            <a:r>
              <a:rPr lang="en-US" sz="2400" dirty="0" smtClean="0"/>
              <a:t>Each </a:t>
            </a:r>
            <a:r>
              <a:rPr lang="en-US" sz="2400" dirty="0"/>
              <a:t>state runs its own program</a:t>
            </a:r>
          </a:p>
          <a:p>
            <a:pPr lvl="1"/>
            <a:r>
              <a:rPr lang="en-US" sz="2400" dirty="0" smtClean="0"/>
              <a:t>Eligibility </a:t>
            </a:r>
            <a:r>
              <a:rPr lang="en-US" sz="2400" dirty="0"/>
              <a:t>requirements and benefits </a:t>
            </a:r>
            <a:r>
              <a:rPr lang="en-US" sz="2400" dirty="0" smtClean="0"/>
              <a:t>vary </a:t>
            </a:r>
            <a:r>
              <a:rPr lang="en-US" sz="2400" dirty="0"/>
              <a:t>from state to state</a:t>
            </a:r>
          </a:p>
          <a:p>
            <a:r>
              <a:rPr lang="en-US" sz="2800" dirty="0" smtClean="0"/>
              <a:t>Typically no costs for </a:t>
            </a:r>
            <a:r>
              <a:rPr lang="en-US" sz="2800" dirty="0"/>
              <a:t>covered medical expenses </a:t>
            </a:r>
            <a:endParaRPr lang="en-US" sz="2800" dirty="0" smtClean="0"/>
          </a:p>
          <a:p>
            <a:pPr lvl="1"/>
            <a:r>
              <a:rPr lang="en-US" sz="2400" dirty="0" smtClean="0"/>
              <a:t>May </a:t>
            </a:r>
            <a:r>
              <a:rPr lang="en-US" sz="2400" dirty="0"/>
              <a:t>owe a small co-payment for some items or services</a:t>
            </a:r>
          </a:p>
          <a:p>
            <a:endParaRPr lang="en-US" sz="2800" dirty="0"/>
          </a:p>
        </p:txBody>
      </p:sp>
    </p:spTree>
    <p:extLst>
      <p:ext uri="{BB962C8B-B14F-4D97-AF65-F5344CB8AC3E}">
        <p14:creationId xmlns:p14="http://schemas.microsoft.com/office/powerpoint/2010/main" val="107655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3756" r="15873"/>
          <a:stretch/>
        </p:blipFill>
        <p:spPr>
          <a:xfrm>
            <a:off x="7119235" y="2295866"/>
            <a:ext cx="1689100" cy="1600200"/>
          </a:xfrm>
          <a:prstGeom prst="rect">
            <a:avLst/>
          </a:prstGeom>
        </p:spPr>
      </p:pic>
      <p:sp>
        <p:nvSpPr>
          <p:cNvPr id="2" name="Title 1"/>
          <p:cNvSpPr>
            <a:spLocks noGrp="1"/>
          </p:cNvSpPr>
          <p:nvPr>
            <p:ph type="title"/>
          </p:nvPr>
        </p:nvSpPr>
        <p:spPr>
          <a:xfrm>
            <a:off x="457200" y="407772"/>
            <a:ext cx="8229600" cy="1009865"/>
          </a:xfrm>
        </p:spPr>
        <p:txBody>
          <a:bodyPr/>
          <a:lstStyle/>
          <a:p>
            <a:r>
              <a:rPr lang="en-US" dirty="0" smtClean="0"/>
              <a:t>Medicaid</a:t>
            </a:r>
            <a:endParaRPr lang="en-US" dirty="0"/>
          </a:p>
        </p:txBody>
      </p:sp>
      <p:sp>
        <p:nvSpPr>
          <p:cNvPr id="3" name="Text Placeholder 2"/>
          <p:cNvSpPr>
            <a:spLocks noGrp="1"/>
          </p:cNvSpPr>
          <p:nvPr>
            <p:ph type="body" idx="1"/>
          </p:nvPr>
        </p:nvSpPr>
        <p:spPr>
          <a:xfrm>
            <a:off x="457200" y="1387474"/>
            <a:ext cx="8229600" cy="4525963"/>
          </a:xfrm>
        </p:spPr>
        <p:txBody>
          <a:bodyPr/>
          <a:lstStyle/>
          <a:p>
            <a:pPr>
              <a:spcBef>
                <a:spcPts val="0"/>
              </a:spcBef>
            </a:pPr>
            <a:r>
              <a:rPr lang="en-US" sz="2800" u="sng" dirty="0" smtClean="0"/>
              <a:t>Eligible </a:t>
            </a:r>
            <a:r>
              <a:rPr lang="en-US" sz="2800" u="sng" dirty="0"/>
              <a:t>patients</a:t>
            </a:r>
            <a:r>
              <a:rPr lang="en-US" sz="2800" dirty="0"/>
              <a:t>: all with limited </a:t>
            </a:r>
            <a:r>
              <a:rPr lang="en-US" sz="2800" dirty="0" smtClean="0"/>
              <a:t>income/resources</a:t>
            </a:r>
          </a:p>
          <a:p>
            <a:pPr lvl="1"/>
            <a:r>
              <a:rPr lang="en-US" sz="2400" dirty="0" smtClean="0"/>
              <a:t>Pregnant </a:t>
            </a:r>
            <a:r>
              <a:rPr lang="en-US" sz="2400" dirty="0"/>
              <a:t>women</a:t>
            </a:r>
          </a:p>
          <a:p>
            <a:pPr lvl="1"/>
            <a:r>
              <a:rPr lang="en-US" sz="2400" dirty="0" smtClean="0"/>
              <a:t>Children </a:t>
            </a:r>
            <a:r>
              <a:rPr lang="en-US" sz="2400" dirty="0"/>
              <a:t>and Teenagers ≤ 18 years old</a:t>
            </a:r>
          </a:p>
          <a:p>
            <a:pPr lvl="1"/>
            <a:r>
              <a:rPr lang="en-US" sz="2400" dirty="0" smtClean="0"/>
              <a:t>≥ </a:t>
            </a:r>
            <a:r>
              <a:rPr lang="en-US" sz="2400" dirty="0"/>
              <a:t>65 years old, blind or disabled</a:t>
            </a:r>
          </a:p>
          <a:p>
            <a:r>
              <a:rPr lang="en-US" sz="2800" u="sng" dirty="0" smtClean="0"/>
              <a:t>How </a:t>
            </a:r>
            <a:r>
              <a:rPr lang="en-US" sz="2800" u="sng" dirty="0"/>
              <a:t>to apply</a:t>
            </a:r>
            <a:r>
              <a:rPr lang="en-US" sz="2800" dirty="0"/>
              <a:t>: </a:t>
            </a:r>
          </a:p>
          <a:p>
            <a:pPr lvl="1"/>
            <a:r>
              <a:rPr lang="en-US" sz="2400" dirty="0" smtClean="0">
                <a:hlinkClick r:id="rId4"/>
              </a:rPr>
              <a:t>Directly </a:t>
            </a:r>
            <a:r>
              <a:rPr lang="en-US" sz="2400" dirty="0">
                <a:hlinkClick r:id="rId4"/>
              </a:rPr>
              <a:t>with your state</a:t>
            </a:r>
            <a:endParaRPr lang="en-US" sz="2400" dirty="0"/>
          </a:p>
          <a:p>
            <a:pPr lvl="1"/>
            <a:r>
              <a:rPr lang="en-US" sz="2400" dirty="0" smtClean="0"/>
              <a:t>Through </a:t>
            </a:r>
            <a:r>
              <a:rPr lang="en-US" sz="2400" dirty="0"/>
              <a:t>the Health Insurance Marketplace®</a:t>
            </a:r>
          </a:p>
          <a:p>
            <a:pPr lvl="1"/>
            <a:r>
              <a:rPr lang="en-US" sz="2400" dirty="0" smtClean="0"/>
              <a:t>Visit </a:t>
            </a:r>
            <a:r>
              <a:rPr lang="en-US" sz="2400" dirty="0">
                <a:hlinkClick r:id="rId5"/>
              </a:rPr>
              <a:t>HealthCare.gov</a:t>
            </a:r>
            <a:r>
              <a:rPr lang="en-US" sz="2400" dirty="0"/>
              <a:t> to create a Marketplace account and complete an application</a:t>
            </a:r>
          </a:p>
          <a:p>
            <a:pPr lvl="1"/>
            <a:r>
              <a:rPr lang="en-US" sz="2400" dirty="0" smtClean="0"/>
              <a:t>Call </a:t>
            </a:r>
            <a:r>
              <a:rPr lang="en-US" sz="2400" dirty="0"/>
              <a:t>the Marketplace Call Center at 1-800-318-2596</a:t>
            </a:r>
          </a:p>
          <a:p>
            <a:endParaRPr lang="en-US" sz="2800" dirty="0"/>
          </a:p>
        </p:txBody>
      </p:sp>
    </p:spTree>
    <p:extLst>
      <p:ext uri="{BB962C8B-B14F-4D97-AF65-F5344CB8AC3E}">
        <p14:creationId xmlns:p14="http://schemas.microsoft.com/office/powerpoint/2010/main" val="1007560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647"/>
            <a:ext cx="8229600" cy="1009865"/>
          </a:xfrm>
        </p:spPr>
        <p:txBody>
          <a:bodyPr/>
          <a:lstStyle/>
          <a:p>
            <a:r>
              <a:rPr lang="en-US" dirty="0" smtClean="0"/>
              <a:t>Maryland Medicaid</a:t>
            </a:r>
            <a:endParaRPr lang="en-US" dirty="0"/>
          </a:p>
        </p:txBody>
      </p:sp>
      <p:sp>
        <p:nvSpPr>
          <p:cNvPr id="3" name="Text Placeholder 2"/>
          <p:cNvSpPr>
            <a:spLocks noGrp="1"/>
          </p:cNvSpPr>
          <p:nvPr>
            <p:ph type="body" idx="1"/>
          </p:nvPr>
        </p:nvSpPr>
        <p:spPr>
          <a:xfrm>
            <a:off x="457200" y="1369149"/>
            <a:ext cx="8229600" cy="4525963"/>
          </a:xfrm>
        </p:spPr>
        <p:txBody>
          <a:bodyPr/>
          <a:lstStyle/>
          <a:p>
            <a:pPr>
              <a:spcBef>
                <a:spcPts val="0"/>
              </a:spcBef>
            </a:pPr>
            <a:r>
              <a:rPr lang="en-US" dirty="0" smtClean="0"/>
              <a:t>Open </a:t>
            </a:r>
            <a:r>
              <a:rPr lang="en-US" dirty="0"/>
              <a:t>enrollment Nov. </a:t>
            </a:r>
            <a:r>
              <a:rPr lang="en-US" dirty="0" smtClean="0"/>
              <a:t>1</a:t>
            </a:r>
            <a:r>
              <a:rPr lang="en-US" baseline="30000" dirty="0" smtClean="0"/>
              <a:t>st</a:t>
            </a:r>
            <a:r>
              <a:rPr lang="en-US" dirty="0" smtClean="0"/>
              <a:t> – </a:t>
            </a:r>
            <a:r>
              <a:rPr lang="en-US" dirty="0"/>
              <a:t>Jan</a:t>
            </a:r>
            <a:r>
              <a:rPr lang="en-US" dirty="0" smtClean="0"/>
              <a:t>. 15</a:t>
            </a:r>
            <a:r>
              <a:rPr lang="en-US" baseline="30000" dirty="0" smtClean="0"/>
              <a:t>th</a:t>
            </a:r>
            <a:r>
              <a:rPr lang="en-US" dirty="0" smtClean="0"/>
              <a:t> </a:t>
            </a:r>
            <a:endParaRPr lang="en-US" dirty="0"/>
          </a:p>
          <a:p>
            <a:pPr lvl="1">
              <a:spcBef>
                <a:spcPts val="0"/>
              </a:spcBef>
            </a:pPr>
            <a:r>
              <a:rPr lang="en-US" dirty="0" smtClean="0"/>
              <a:t>Certain </a:t>
            </a:r>
            <a:r>
              <a:rPr lang="en-US" dirty="0"/>
              <a:t>life events qualify you to enroll outside </a:t>
            </a:r>
            <a:r>
              <a:rPr lang="en-US" dirty="0" smtClean="0"/>
              <a:t>of this </a:t>
            </a:r>
            <a:r>
              <a:rPr lang="en-US" dirty="0" smtClean="0"/>
              <a:t>time</a:t>
            </a:r>
          </a:p>
          <a:p>
            <a:pPr>
              <a:spcBef>
                <a:spcPts val="0"/>
              </a:spcBef>
            </a:pPr>
            <a:r>
              <a:rPr lang="en-US" sz="3600" b="1" dirty="0" smtClean="0"/>
              <a:t>Renewal </a:t>
            </a:r>
            <a:r>
              <a:rPr lang="en-US" sz="3600" b="1" dirty="0"/>
              <a:t>is NOT </a:t>
            </a:r>
            <a:r>
              <a:rPr lang="en-US" sz="3600" b="1" dirty="0" smtClean="0"/>
              <a:t>automatic</a:t>
            </a:r>
            <a:endParaRPr lang="en-US" sz="3600" b="1" dirty="0"/>
          </a:p>
          <a:p>
            <a:pPr lvl="1">
              <a:spcBef>
                <a:spcPts val="0"/>
              </a:spcBef>
            </a:pPr>
            <a:r>
              <a:rPr lang="en-US" dirty="0" smtClean="0"/>
              <a:t>Renewals </a:t>
            </a:r>
            <a:r>
              <a:rPr lang="en-US" dirty="0"/>
              <a:t>will take place over 12 months</a:t>
            </a:r>
          </a:p>
          <a:p>
            <a:pPr lvl="1">
              <a:spcBef>
                <a:spcPts val="0"/>
              </a:spcBef>
            </a:pPr>
            <a:r>
              <a:rPr lang="en-US" u="sng" dirty="0" smtClean="0"/>
              <a:t>What </a:t>
            </a:r>
            <a:r>
              <a:rPr lang="en-US" u="sng" dirty="0"/>
              <a:t>you need to do</a:t>
            </a:r>
            <a:r>
              <a:rPr lang="en-US" dirty="0"/>
              <a:t>:</a:t>
            </a:r>
          </a:p>
          <a:p>
            <a:pPr lvl="2">
              <a:spcBef>
                <a:spcPts val="0"/>
              </a:spcBef>
            </a:pPr>
            <a:r>
              <a:rPr lang="en-US" dirty="0" smtClean="0"/>
              <a:t>Make </a:t>
            </a:r>
            <a:r>
              <a:rPr lang="en-US" dirty="0"/>
              <a:t>sure contact information is updated</a:t>
            </a:r>
          </a:p>
          <a:p>
            <a:pPr lvl="2">
              <a:spcBef>
                <a:spcPts val="0"/>
              </a:spcBef>
            </a:pPr>
            <a:r>
              <a:rPr lang="en-US" dirty="0" smtClean="0"/>
              <a:t>Renew </a:t>
            </a:r>
            <a:r>
              <a:rPr lang="en-US" dirty="0"/>
              <a:t>your coverage or enroll in a private </a:t>
            </a:r>
            <a:r>
              <a:rPr lang="en-US" dirty="0" smtClean="0"/>
              <a:t>plan/Medicare </a:t>
            </a:r>
            <a:r>
              <a:rPr lang="en-US" dirty="0" smtClean="0"/>
              <a:t>within </a:t>
            </a:r>
            <a:r>
              <a:rPr lang="en-US" dirty="0"/>
              <a:t>45 days from receiving notification </a:t>
            </a:r>
            <a:endParaRPr lang="en-US" dirty="0"/>
          </a:p>
          <a:p>
            <a:pPr>
              <a:spcBef>
                <a:spcPts val="0"/>
              </a:spcBef>
            </a:pPr>
            <a:endParaRPr lang="en-US" dirty="0"/>
          </a:p>
        </p:txBody>
      </p:sp>
      <p:pic>
        <p:nvPicPr>
          <p:cNvPr id="4" name="Picture 3"/>
          <p:cNvPicPr>
            <a:picLocks noChangeAspect="1"/>
          </p:cNvPicPr>
          <p:nvPr/>
        </p:nvPicPr>
        <p:blipFill rotWithShape="1">
          <a:blip r:embed="rId3"/>
          <a:srcRect r="13716"/>
          <a:stretch/>
        </p:blipFill>
        <p:spPr>
          <a:xfrm>
            <a:off x="6310843" y="5370615"/>
            <a:ext cx="2636388" cy="831635"/>
          </a:xfrm>
          <a:prstGeom prst="rect">
            <a:avLst/>
          </a:prstGeom>
        </p:spPr>
      </p:pic>
    </p:spTree>
    <p:extLst>
      <p:ext uri="{BB962C8B-B14F-4D97-AF65-F5344CB8AC3E}">
        <p14:creationId xmlns:p14="http://schemas.microsoft.com/office/powerpoint/2010/main" val="2322937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790" y="761966"/>
            <a:ext cx="7444841" cy="636672"/>
          </a:xfrm>
        </p:spPr>
        <p:txBody>
          <a:bodyPr>
            <a:normAutofit fontScale="90000"/>
          </a:bodyPr>
          <a:lstStyle/>
          <a:p>
            <a:r>
              <a:rPr lang="en-US" dirty="0" smtClean="0"/>
              <a:t>Types of Immunosuppressants</a:t>
            </a:r>
            <a:endParaRPr lang="en-US" dirty="0"/>
          </a:p>
        </p:txBody>
      </p:sp>
      <p:cxnSp>
        <p:nvCxnSpPr>
          <p:cNvPr id="12" name="Straight Connector 11"/>
          <p:cNvCxnSpPr/>
          <p:nvPr/>
        </p:nvCxnSpPr>
        <p:spPr>
          <a:xfrm>
            <a:off x="1143000" y="1508966"/>
            <a:ext cx="6858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30390208"/>
              </p:ext>
            </p:extLst>
          </p:nvPr>
        </p:nvGraphicFramePr>
        <p:xfrm>
          <a:off x="1143001" y="1764439"/>
          <a:ext cx="6857999" cy="4212677"/>
        </p:xfrm>
        <a:graphic>
          <a:graphicData uri="http://schemas.openxmlformats.org/drawingml/2006/table">
            <a:tbl>
              <a:tblPr firstRow="1" bandRow="1">
                <a:tableStyleId>{073A0DAA-6AF3-43AB-8588-CEC1D06C72B9}</a:tableStyleId>
              </a:tblPr>
              <a:tblGrid>
                <a:gridCol w="3516086">
                  <a:extLst>
                    <a:ext uri="{9D8B030D-6E8A-4147-A177-3AD203B41FA5}">
                      <a16:colId xmlns:a16="http://schemas.microsoft.com/office/drawing/2014/main" val="3700404612"/>
                    </a:ext>
                  </a:extLst>
                </a:gridCol>
                <a:gridCol w="3341913">
                  <a:extLst>
                    <a:ext uri="{9D8B030D-6E8A-4147-A177-3AD203B41FA5}">
                      <a16:colId xmlns:a16="http://schemas.microsoft.com/office/drawing/2014/main" val="4204676122"/>
                    </a:ext>
                  </a:extLst>
                </a:gridCol>
              </a:tblGrid>
              <a:tr h="555077">
                <a:tc>
                  <a:txBody>
                    <a:bodyPr/>
                    <a:lstStyle/>
                    <a:p>
                      <a:r>
                        <a:rPr lang="en-US" sz="2200" dirty="0" smtClean="0">
                          <a:latin typeface="Calibri" panose="020F0502020204030204" pitchFamily="34" charset="0"/>
                          <a:cs typeface="Calibri" panose="020F0502020204030204" pitchFamily="34" charset="0"/>
                        </a:rPr>
                        <a:t>Class</a:t>
                      </a:r>
                      <a:r>
                        <a:rPr lang="en-US" sz="2200" baseline="0" dirty="0" smtClean="0">
                          <a:latin typeface="Calibri" panose="020F0502020204030204" pitchFamily="34" charset="0"/>
                          <a:cs typeface="Calibri" panose="020F0502020204030204" pitchFamily="34" charset="0"/>
                        </a:rPr>
                        <a:t> of Medication</a:t>
                      </a:r>
                      <a:endParaRPr lang="en-US" sz="2200" b="1" dirty="0">
                        <a:latin typeface="Calibri" panose="020F0502020204030204" pitchFamily="34" charset="0"/>
                        <a:cs typeface="Calibri" panose="020F0502020204030204" pitchFamily="34" charset="0"/>
                      </a:endParaRPr>
                    </a:p>
                  </a:txBody>
                  <a:tcPr marL="68580" marR="68580" marT="38100" marB="38100" anchor="ctr"/>
                </a:tc>
                <a:tc>
                  <a:txBody>
                    <a:bodyPr/>
                    <a:lstStyle/>
                    <a:p>
                      <a:pPr algn="ctr"/>
                      <a:r>
                        <a:rPr lang="en-US" sz="2200" dirty="0" smtClean="0">
                          <a:latin typeface="Calibri" panose="020F0502020204030204" pitchFamily="34" charset="0"/>
                          <a:cs typeface="Calibri" panose="020F0502020204030204" pitchFamily="34" charset="0"/>
                        </a:rPr>
                        <a:t>Generic Names</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1059572332"/>
                  </a:ext>
                </a:extLst>
              </a:tr>
              <a:tr h="457200">
                <a:tc rowSpan="2">
                  <a:txBody>
                    <a:bodyPr/>
                    <a:lstStyle/>
                    <a:p>
                      <a:r>
                        <a:rPr lang="en-US" sz="2200" dirty="0" smtClean="0">
                          <a:latin typeface="Calibri" panose="020F0502020204030204" pitchFamily="34" charset="0"/>
                          <a:cs typeface="Calibri" panose="020F0502020204030204" pitchFamily="34" charset="0"/>
                        </a:rPr>
                        <a:t>Calcineurin</a:t>
                      </a:r>
                      <a:r>
                        <a:rPr lang="en-US" sz="2200" baseline="0" dirty="0" smtClean="0">
                          <a:latin typeface="Calibri" panose="020F0502020204030204" pitchFamily="34" charset="0"/>
                          <a:cs typeface="Calibri" panose="020F0502020204030204" pitchFamily="34" charset="0"/>
                        </a:rPr>
                        <a:t> Inhibitors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Tacrolimus</a:t>
                      </a:r>
                    </a:p>
                  </a:txBody>
                  <a:tcPr marL="68580" marR="68580" marT="38100" marB="38100" anchor="ctr"/>
                </a:tc>
                <a:extLst>
                  <a:ext uri="{0D108BD9-81ED-4DB2-BD59-A6C34878D82A}">
                    <a16:rowId xmlns:a16="http://schemas.microsoft.com/office/drawing/2014/main" val="264337630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Cyclosporine</a:t>
                      </a:r>
                    </a:p>
                  </a:txBody>
                  <a:tcPr marL="68580" marR="68580" marT="38100" marB="38100" anchor="ctr"/>
                </a:tc>
                <a:extLst>
                  <a:ext uri="{0D108BD9-81ED-4DB2-BD59-A6C34878D82A}">
                    <a16:rowId xmlns:a16="http://schemas.microsoft.com/office/drawing/2014/main" val="1268129855"/>
                  </a:ext>
                </a:extLst>
              </a:tr>
              <a:tr h="457200">
                <a:tc rowSpan="2">
                  <a:txBody>
                    <a:bodyPr/>
                    <a:lstStyle/>
                    <a:p>
                      <a:r>
                        <a:rPr lang="en-US" sz="2200" dirty="0" smtClean="0">
                          <a:latin typeface="Calibri" panose="020F0502020204030204" pitchFamily="34" charset="0"/>
                          <a:cs typeface="Calibri" panose="020F0502020204030204" pitchFamily="34" charset="0"/>
                        </a:rPr>
                        <a:t>Anti-Proliferatives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Mycophenolate </a:t>
                      </a:r>
                    </a:p>
                  </a:txBody>
                  <a:tcPr marL="68580" marR="68580" marT="38100" marB="38100" anchor="ctr"/>
                </a:tc>
                <a:extLst>
                  <a:ext uri="{0D108BD9-81ED-4DB2-BD59-A6C34878D82A}">
                    <a16:rowId xmlns:a16="http://schemas.microsoft.com/office/drawing/2014/main" val="314242854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Azathioprine</a:t>
                      </a:r>
                    </a:p>
                  </a:txBody>
                  <a:tcPr marL="68580" marR="68580" marT="38100" marB="38100" anchor="ctr"/>
                </a:tc>
                <a:extLst>
                  <a:ext uri="{0D108BD9-81ED-4DB2-BD59-A6C34878D82A}">
                    <a16:rowId xmlns:a16="http://schemas.microsoft.com/office/drawing/2014/main" val="1947596085"/>
                  </a:ext>
                </a:extLst>
              </a:tr>
              <a:tr h="457200">
                <a:tc>
                  <a:txBody>
                    <a:bodyPr/>
                    <a:lstStyle/>
                    <a:p>
                      <a:r>
                        <a:rPr lang="en-US" sz="2200" dirty="0" smtClean="0">
                          <a:latin typeface="Calibri" panose="020F0502020204030204" pitchFamily="34" charset="0"/>
                          <a:cs typeface="Calibri" panose="020F0502020204030204" pitchFamily="34" charset="0"/>
                        </a:rPr>
                        <a:t>Steroids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Prednisone</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3164118481"/>
                  </a:ext>
                </a:extLst>
              </a:tr>
              <a:tr h="457200">
                <a:tc rowSpan="2">
                  <a:txBody>
                    <a:bodyPr/>
                    <a:lstStyle/>
                    <a:p>
                      <a:r>
                        <a:rPr lang="en-US" sz="2200" dirty="0" err="1" smtClean="0">
                          <a:latin typeface="Calibri" panose="020F0502020204030204" pitchFamily="34" charset="0"/>
                          <a:cs typeface="Calibri" panose="020F0502020204030204" pitchFamily="34" charset="0"/>
                        </a:rPr>
                        <a:t>mTOR</a:t>
                      </a:r>
                      <a:r>
                        <a:rPr lang="en-US" sz="2200" dirty="0" smtClean="0">
                          <a:latin typeface="Calibri" panose="020F0502020204030204" pitchFamily="34" charset="0"/>
                          <a:cs typeface="Calibri" panose="020F0502020204030204" pitchFamily="34" charset="0"/>
                        </a:rPr>
                        <a:t> Inhibitors</a:t>
                      </a:r>
                      <a:r>
                        <a:rPr lang="en-US" sz="2200" baseline="0" dirty="0" smtClean="0">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Sirolimus</a:t>
                      </a:r>
                    </a:p>
                  </a:txBody>
                  <a:tcPr marL="68580" marR="68580" marT="38100" marB="38100" anchor="ctr"/>
                </a:tc>
                <a:extLst>
                  <a:ext uri="{0D108BD9-81ED-4DB2-BD59-A6C34878D82A}">
                    <a16:rowId xmlns:a16="http://schemas.microsoft.com/office/drawing/2014/main" val="2785677272"/>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Everolimus</a:t>
                      </a:r>
                      <a:r>
                        <a:rPr lang="en-US" sz="2200" baseline="0" dirty="0" smtClean="0">
                          <a:latin typeface="Calibri" panose="020F0502020204030204" pitchFamily="34" charset="0"/>
                          <a:cs typeface="Calibri" panose="020F0502020204030204" pitchFamily="34" charset="0"/>
                        </a:rPr>
                        <a:t> </a:t>
                      </a:r>
                      <a:endParaRPr lang="en-US" sz="2200" dirty="0" smtClean="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2799866576"/>
                  </a:ext>
                </a:extLst>
              </a:tr>
              <a:tr h="457200">
                <a:tc>
                  <a:txBody>
                    <a:bodyPr/>
                    <a:lstStyle/>
                    <a:p>
                      <a:r>
                        <a:rPr lang="en-US" sz="2200" dirty="0" smtClean="0">
                          <a:latin typeface="Calibri" panose="020F0502020204030204" pitchFamily="34" charset="0"/>
                          <a:cs typeface="Calibri" panose="020F0502020204030204" pitchFamily="34" charset="0"/>
                        </a:rPr>
                        <a:t>Co-Stimulation Blocker</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Belatacept</a:t>
                      </a:r>
                    </a:p>
                  </a:txBody>
                  <a:tcPr marL="68580" marR="68580" marT="38100" marB="38100" anchor="ctr"/>
                </a:tc>
                <a:extLst>
                  <a:ext uri="{0D108BD9-81ED-4DB2-BD59-A6C34878D82A}">
                    <a16:rowId xmlns:a16="http://schemas.microsoft.com/office/drawing/2014/main" val="1506441805"/>
                  </a:ext>
                </a:extLst>
              </a:tr>
            </a:tbl>
          </a:graphicData>
        </a:graphic>
      </p:graphicFrame>
    </p:spTree>
    <p:extLst>
      <p:ext uri="{BB962C8B-B14F-4D97-AF65-F5344CB8AC3E}">
        <p14:creationId xmlns:p14="http://schemas.microsoft.com/office/powerpoint/2010/main" val="12565434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238"/>
            <a:ext cx="8229600" cy="1143000"/>
          </a:xfrm>
        </p:spPr>
        <p:txBody>
          <a:bodyPr/>
          <a:lstStyle/>
          <a:p>
            <a:r>
              <a:rPr lang="en-US" dirty="0" smtClean="0"/>
              <a:t>Medicaid Special Programs</a:t>
            </a:r>
            <a:endParaRPr lang="en-US" dirty="0"/>
          </a:p>
        </p:txBody>
      </p:sp>
      <p:sp>
        <p:nvSpPr>
          <p:cNvPr id="3" name="Text Placeholder 2"/>
          <p:cNvSpPr>
            <a:spLocks noGrp="1"/>
          </p:cNvSpPr>
          <p:nvPr>
            <p:ph type="body" idx="1"/>
          </p:nvPr>
        </p:nvSpPr>
        <p:spPr>
          <a:xfrm>
            <a:off x="457200" y="1417638"/>
            <a:ext cx="8229600" cy="4525963"/>
          </a:xfrm>
        </p:spPr>
        <p:txBody>
          <a:bodyPr/>
          <a:lstStyle/>
          <a:p>
            <a:pPr>
              <a:spcBef>
                <a:spcPts val="0"/>
              </a:spcBef>
            </a:pPr>
            <a:r>
              <a:rPr lang="en-US" dirty="0" smtClean="0"/>
              <a:t>Each </a:t>
            </a:r>
            <a:r>
              <a:rPr lang="en-US" dirty="0" smtClean="0"/>
              <a:t>State Medicaid program has </a:t>
            </a:r>
            <a:r>
              <a:rPr lang="en-US" dirty="0" smtClean="0"/>
              <a:t>a special program for patients with </a:t>
            </a:r>
            <a:r>
              <a:rPr lang="en-US" dirty="0" smtClean="0"/>
              <a:t>end-stage renal disease</a:t>
            </a:r>
            <a:endParaRPr lang="en-US" dirty="0" smtClean="0"/>
          </a:p>
          <a:p>
            <a:pPr lvl="1"/>
            <a:r>
              <a:rPr lang="en-US" u="sng" dirty="0" smtClean="0"/>
              <a:t>Maryland</a:t>
            </a:r>
            <a:r>
              <a:rPr lang="en-US" dirty="0" smtClean="0"/>
              <a:t>: </a:t>
            </a:r>
            <a:r>
              <a:rPr lang="en-US" dirty="0" smtClean="0"/>
              <a:t>Kidney disease program</a:t>
            </a:r>
          </a:p>
          <a:p>
            <a:pPr lvl="1"/>
            <a:r>
              <a:rPr lang="en-US" u="sng" dirty="0" smtClean="0"/>
              <a:t>Delaware</a:t>
            </a:r>
            <a:r>
              <a:rPr lang="en-US" dirty="0" smtClean="0"/>
              <a:t>: </a:t>
            </a:r>
            <a:r>
              <a:rPr lang="en-US" dirty="0" smtClean="0"/>
              <a:t>Chronic disease program</a:t>
            </a:r>
          </a:p>
          <a:p>
            <a:pPr lvl="1"/>
            <a:r>
              <a:rPr lang="en-US" u="sng" dirty="0" smtClean="0"/>
              <a:t>Pennsylvania</a:t>
            </a:r>
            <a:r>
              <a:rPr lang="en-US" dirty="0" smtClean="0"/>
              <a:t>: </a:t>
            </a:r>
            <a:r>
              <a:rPr lang="en-US" dirty="0" smtClean="0"/>
              <a:t>Chronic renal </a:t>
            </a:r>
            <a:r>
              <a:rPr lang="en-US" dirty="0" smtClean="0"/>
              <a:t>disease</a:t>
            </a:r>
            <a:endParaRPr lang="en-US" dirty="0"/>
          </a:p>
          <a:p>
            <a:r>
              <a:rPr lang="en-US" dirty="0" smtClean="0"/>
              <a:t>These plans help supplement primary insurance </a:t>
            </a:r>
          </a:p>
          <a:p>
            <a:pPr lvl="1"/>
            <a:r>
              <a:rPr lang="en-US" dirty="0" smtClean="0"/>
              <a:t>Anyone can apply for </a:t>
            </a:r>
            <a:r>
              <a:rPr lang="en-US" dirty="0" smtClean="0"/>
              <a:t>these programs</a:t>
            </a:r>
            <a:endParaRPr lang="en-US" dirty="0" smtClean="0"/>
          </a:p>
        </p:txBody>
      </p:sp>
    </p:spTree>
    <p:extLst>
      <p:ext uri="{BB962C8B-B14F-4D97-AF65-F5344CB8AC3E}">
        <p14:creationId xmlns:p14="http://schemas.microsoft.com/office/powerpoint/2010/main" val="3694780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513"/>
            <a:ext cx="8229600" cy="1143000"/>
          </a:xfrm>
        </p:spPr>
        <p:txBody>
          <a:bodyPr/>
          <a:lstStyle/>
          <a:p>
            <a:r>
              <a:rPr lang="en-US" dirty="0" smtClean="0"/>
              <a:t>Private Insurance</a:t>
            </a:r>
            <a:endParaRPr lang="en-US" dirty="0"/>
          </a:p>
        </p:txBody>
      </p:sp>
      <p:sp>
        <p:nvSpPr>
          <p:cNvPr id="3" name="Text Placeholder 2"/>
          <p:cNvSpPr>
            <a:spLocks noGrp="1"/>
          </p:cNvSpPr>
          <p:nvPr>
            <p:ph type="body" idx="1"/>
          </p:nvPr>
        </p:nvSpPr>
        <p:spPr>
          <a:xfrm>
            <a:off x="457200" y="1417638"/>
            <a:ext cx="8229600" cy="4525963"/>
          </a:xfrm>
        </p:spPr>
        <p:txBody>
          <a:bodyPr/>
          <a:lstStyle/>
          <a:p>
            <a:pPr>
              <a:spcBef>
                <a:spcPts val="0"/>
              </a:spcBef>
            </a:pPr>
            <a:r>
              <a:rPr lang="en-US" dirty="0" smtClean="0"/>
              <a:t>Often provided by employers or other organizations</a:t>
            </a:r>
          </a:p>
          <a:p>
            <a:pPr lvl="1">
              <a:spcBef>
                <a:spcPts val="0"/>
              </a:spcBef>
            </a:pPr>
            <a:r>
              <a:rPr lang="en-US" dirty="0" smtClean="0"/>
              <a:t>Group or individual basis</a:t>
            </a:r>
          </a:p>
          <a:p>
            <a:pPr>
              <a:spcBef>
                <a:spcPts val="0"/>
              </a:spcBef>
            </a:pPr>
            <a:r>
              <a:rPr lang="en-US" dirty="0"/>
              <a:t>Many different options available</a:t>
            </a:r>
          </a:p>
          <a:p>
            <a:pPr lvl="1">
              <a:spcBef>
                <a:spcPts val="0"/>
              </a:spcBef>
            </a:pPr>
            <a:r>
              <a:rPr lang="en-US" u="sng" dirty="0"/>
              <a:t>Examples</a:t>
            </a:r>
            <a:r>
              <a:rPr lang="en-US" dirty="0"/>
              <a:t>: BlueCross BlueShield, Aetna, Cigna, United Healthcare, etc</a:t>
            </a:r>
          </a:p>
          <a:p>
            <a:pPr>
              <a:spcBef>
                <a:spcPts val="0"/>
              </a:spcBef>
            </a:pPr>
            <a:r>
              <a:rPr lang="en-US" dirty="0" smtClean="0"/>
              <a:t>All options wil</a:t>
            </a:r>
            <a:r>
              <a:rPr lang="en-US" dirty="0" smtClean="0"/>
              <a:t>l vary by cost and services available</a:t>
            </a:r>
            <a:endParaRPr lang="en-US" dirty="0" smtClean="0"/>
          </a:p>
        </p:txBody>
      </p:sp>
    </p:spTree>
    <p:extLst>
      <p:ext uri="{BB962C8B-B14F-4D97-AF65-F5344CB8AC3E}">
        <p14:creationId xmlns:p14="http://schemas.microsoft.com/office/powerpoint/2010/main" val="123231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513"/>
            <a:ext cx="8229600" cy="1143000"/>
          </a:xfrm>
        </p:spPr>
        <p:txBody>
          <a:bodyPr/>
          <a:lstStyle/>
          <a:p>
            <a:r>
              <a:rPr lang="en-US" dirty="0" smtClean="0"/>
              <a:t>Patient Assistance</a:t>
            </a:r>
            <a:endParaRPr lang="en-US" dirty="0"/>
          </a:p>
        </p:txBody>
      </p:sp>
      <p:sp>
        <p:nvSpPr>
          <p:cNvPr id="3" name="Text Placeholder 2"/>
          <p:cNvSpPr>
            <a:spLocks noGrp="1"/>
          </p:cNvSpPr>
          <p:nvPr>
            <p:ph type="body" idx="1"/>
          </p:nvPr>
        </p:nvSpPr>
        <p:spPr>
          <a:xfrm>
            <a:off x="457200" y="1290313"/>
            <a:ext cx="8229600" cy="4525963"/>
          </a:xfrm>
        </p:spPr>
        <p:txBody>
          <a:bodyPr/>
          <a:lstStyle/>
          <a:p>
            <a:pPr>
              <a:spcBef>
                <a:spcPts val="0"/>
              </a:spcBef>
            </a:pPr>
            <a:r>
              <a:rPr lang="en-US" dirty="0" smtClean="0"/>
              <a:t>Patient Assistance Programs (PAPs)</a:t>
            </a:r>
          </a:p>
          <a:p>
            <a:pPr lvl="1">
              <a:spcBef>
                <a:spcPts val="0"/>
              </a:spcBef>
              <a:spcAft>
                <a:spcPts val="600"/>
              </a:spcAft>
            </a:pPr>
            <a:r>
              <a:rPr lang="en-US" dirty="0" smtClean="0"/>
              <a:t>Provides low-cost/free product </a:t>
            </a:r>
            <a:r>
              <a:rPr lang="en-US" dirty="0" smtClean="0"/>
              <a:t>to low-income patients to augment prescription drug coverage</a:t>
            </a:r>
          </a:p>
          <a:p>
            <a:pPr lvl="1">
              <a:spcBef>
                <a:spcPts val="0"/>
              </a:spcBef>
              <a:spcAft>
                <a:spcPts val="600"/>
              </a:spcAft>
            </a:pPr>
            <a:r>
              <a:rPr lang="en-US" dirty="0" smtClean="0"/>
              <a:t>Check with manufacturer/transplant team for availability</a:t>
            </a:r>
            <a:endParaRPr lang="en-US" dirty="0" smtClean="0"/>
          </a:p>
          <a:p>
            <a:pPr>
              <a:spcBef>
                <a:spcPts val="0"/>
              </a:spcBef>
            </a:pPr>
            <a:r>
              <a:rPr lang="en-US" dirty="0" smtClean="0"/>
              <a:t>Copay </a:t>
            </a:r>
            <a:r>
              <a:rPr lang="en-US" dirty="0"/>
              <a:t>C</a:t>
            </a:r>
            <a:r>
              <a:rPr lang="en-US" dirty="0" smtClean="0"/>
              <a:t>ards </a:t>
            </a:r>
            <a:endParaRPr lang="en-US" dirty="0"/>
          </a:p>
          <a:p>
            <a:pPr lvl="1">
              <a:spcBef>
                <a:spcPts val="0"/>
              </a:spcBef>
            </a:pPr>
            <a:r>
              <a:rPr lang="en-US" dirty="0" smtClean="0"/>
              <a:t>Help lower out-of-pocket prescription drug cost</a:t>
            </a:r>
          </a:p>
          <a:p>
            <a:pPr lvl="1">
              <a:spcBef>
                <a:spcPts val="0"/>
              </a:spcBef>
            </a:pPr>
            <a:r>
              <a:rPr lang="en-US" dirty="0" smtClean="0"/>
              <a:t>Typically for expensive, brand-name medications</a:t>
            </a:r>
          </a:p>
          <a:p>
            <a:pPr lvl="2">
              <a:spcBef>
                <a:spcPts val="0"/>
              </a:spcBef>
            </a:pPr>
            <a:r>
              <a:rPr lang="en-US" dirty="0" smtClean="0">
                <a:hlinkClick r:id="rId3"/>
              </a:rPr>
              <a:t>GoodRx</a:t>
            </a:r>
            <a:r>
              <a:rPr lang="en-US" dirty="0" smtClean="0"/>
              <a:t> is a great resource to check if available </a:t>
            </a:r>
            <a:endParaRPr lang="en-US" dirty="0" smtClean="0"/>
          </a:p>
          <a:p>
            <a:pPr lvl="1">
              <a:spcBef>
                <a:spcPts val="0"/>
              </a:spcBef>
            </a:pPr>
            <a:r>
              <a:rPr lang="en-US" b="1" dirty="0" smtClean="0"/>
              <a:t>Medicare patients are not eligible</a:t>
            </a:r>
            <a:endParaRPr lang="en-US" b="1" dirty="0" smtClean="0"/>
          </a:p>
        </p:txBody>
      </p:sp>
    </p:spTree>
    <p:extLst>
      <p:ext uri="{BB962C8B-B14F-4D97-AF65-F5344CB8AC3E}">
        <p14:creationId xmlns:p14="http://schemas.microsoft.com/office/powerpoint/2010/main" val="33093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513"/>
            <a:ext cx="8229600" cy="1143000"/>
          </a:xfrm>
        </p:spPr>
        <p:txBody>
          <a:bodyPr/>
          <a:lstStyle/>
          <a:p>
            <a:r>
              <a:rPr lang="en-US" dirty="0" smtClean="0"/>
              <a:t>Key Points</a:t>
            </a:r>
            <a:endParaRPr lang="en-US" dirty="0"/>
          </a:p>
        </p:txBody>
      </p:sp>
      <p:sp>
        <p:nvSpPr>
          <p:cNvPr id="3" name="Text Placeholder 2"/>
          <p:cNvSpPr>
            <a:spLocks noGrp="1"/>
          </p:cNvSpPr>
          <p:nvPr>
            <p:ph type="body" idx="1"/>
          </p:nvPr>
        </p:nvSpPr>
        <p:spPr>
          <a:xfrm>
            <a:off x="457200" y="1290313"/>
            <a:ext cx="8229600" cy="4525963"/>
          </a:xfrm>
        </p:spPr>
        <p:txBody>
          <a:bodyPr/>
          <a:lstStyle/>
          <a:p>
            <a:pPr>
              <a:spcBef>
                <a:spcPts val="0"/>
              </a:spcBef>
              <a:spcAft>
                <a:spcPts val="1200"/>
              </a:spcAft>
            </a:pPr>
            <a:r>
              <a:rPr lang="en-US" dirty="0" smtClean="0"/>
              <a:t>Medications after transplant are extremely important </a:t>
            </a:r>
            <a:r>
              <a:rPr lang="en-US" dirty="0" smtClean="0">
                <a:sym typeface="Wingdings" panose="05000000000000000000" pitchFamily="2" charset="2"/>
              </a:rPr>
              <a:t> adhere to all team recommendations for best outcomes</a:t>
            </a:r>
          </a:p>
          <a:p>
            <a:pPr>
              <a:spcBef>
                <a:spcPts val="0"/>
              </a:spcBef>
              <a:spcAft>
                <a:spcPts val="1200"/>
              </a:spcAft>
            </a:pPr>
            <a:r>
              <a:rPr lang="en-US" dirty="0" smtClean="0">
                <a:sym typeface="Wingdings" panose="05000000000000000000" pitchFamily="2" charset="2"/>
              </a:rPr>
              <a:t>Many different insurance options available</a:t>
            </a:r>
            <a:r>
              <a:rPr lang="en-US" dirty="0"/>
              <a:t> </a:t>
            </a:r>
            <a:r>
              <a:rPr lang="en-US" dirty="0" smtClean="0">
                <a:sym typeface="Wingdings" panose="05000000000000000000" pitchFamily="2" charset="2"/>
              </a:rPr>
              <a:t> need to find out what plan works best for YOU</a:t>
            </a:r>
          </a:p>
          <a:p>
            <a:pPr>
              <a:spcBef>
                <a:spcPts val="0"/>
              </a:spcBef>
              <a:spcAft>
                <a:spcPts val="1200"/>
              </a:spcAft>
            </a:pPr>
            <a:r>
              <a:rPr lang="en-US" dirty="0" smtClean="0">
                <a:sym typeface="Wingdings" panose="05000000000000000000" pitchFamily="2" charset="2"/>
              </a:rPr>
              <a:t>Contact your transplant team/local pharmacist for any questions</a:t>
            </a:r>
          </a:p>
        </p:txBody>
      </p:sp>
    </p:spTree>
    <p:extLst>
      <p:ext uri="{BB962C8B-B14F-4D97-AF65-F5344CB8AC3E}">
        <p14:creationId xmlns:p14="http://schemas.microsoft.com/office/powerpoint/2010/main" val="41269790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Text Placeholder 2"/>
          <p:cNvSpPr>
            <a:spLocks noGrp="1"/>
          </p:cNvSpPr>
          <p:nvPr>
            <p:ph type="body" idx="1"/>
          </p:nvPr>
        </p:nvSpPr>
        <p:spPr>
          <a:xfrm>
            <a:off x="457200" y="1417638"/>
            <a:ext cx="8229600" cy="4525963"/>
          </a:xfrm>
        </p:spPr>
        <p:txBody>
          <a:bodyPr/>
          <a:lstStyle/>
          <a:p>
            <a:pPr marL="539750" lvl="0" indent="-514350">
              <a:buFont typeface="+mj-lt"/>
              <a:buAutoNum type="arabicPeriod"/>
            </a:pPr>
            <a:r>
              <a:rPr lang="en-US" sz="2400" u="sng" dirty="0">
                <a:hlinkClick r:id="rId2"/>
              </a:rPr>
              <a:t>https://www.hhs.gov/</a:t>
            </a:r>
            <a:endParaRPr lang="en-US" sz="2400" dirty="0"/>
          </a:p>
          <a:p>
            <a:pPr marL="539750" lvl="0" indent="-514350">
              <a:buFont typeface="+mj-lt"/>
              <a:buAutoNum type="arabicPeriod"/>
            </a:pPr>
            <a:r>
              <a:rPr lang="en-US" sz="2400" u="sng" dirty="0">
                <a:hlinkClick r:id="rId3"/>
              </a:rPr>
              <a:t>https://www.medicare.gov/basics/costs/help/drug-costs</a:t>
            </a:r>
            <a:endParaRPr lang="en-US" sz="2400" dirty="0"/>
          </a:p>
          <a:p>
            <a:pPr marL="539750" lvl="0" indent="-514350">
              <a:buFont typeface="+mj-lt"/>
              <a:buAutoNum type="arabicPeriod"/>
            </a:pPr>
            <a:r>
              <a:rPr lang="en-US" sz="2400" u="sng" dirty="0">
                <a:hlinkClick r:id="rId4"/>
              </a:rPr>
              <a:t>https://www.cms.gov/</a:t>
            </a:r>
            <a:endParaRPr lang="en-US" sz="2400" dirty="0"/>
          </a:p>
          <a:p>
            <a:pPr marL="539750" lvl="0" indent="-514350">
              <a:buFont typeface="+mj-lt"/>
              <a:buAutoNum type="arabicPeriod"/>
            </a:pPr>
            <a:r>
              <a:rPr lang="en-US" sz="2400" u="sng" dirty="0">
                <a:hlinkClick r:id="rId5"/>
              </a:rPr>
              <a:t>https://www.medicareinteractive.org/</a:t>
            </a:r>
            <a:r>
              <a:rPr lang="en-US" sz="2400" dirty="0"/>
              <a:t> </a:t>
            </a:r>
          </a:p>
          <a:p>
            <a:pPr marL="539750" lvl="0" indent="-514350">
              <a:buFont typeface="+mj-lt"/>
              <a:buAutoNum type="arabicPeriod"/>
            </a:pPr>
            <a:r>
              <a:rPr lang="en-US" sz="2400" u="sng" dirty="0">
                <a:hlinkClick r:id="rId6"/>
              </a:rPr>
              <a:t>https://www.medicaid.gov/</a:t>
            </a:r>
            <a:r>
              <a:rPr lang="en-US" sz="2400" dirty="0"/>
              <a:t> </a:t>
            </a:r>
          </a:p>
          <a:p>
            <a:pPr marL="539750" lvl="0" indent="-514350">
              <a:buFont typeface="+mj-lt"/>
              <a:buAutoNum type="arabicPeriod"/>
            </a:pPr>
            <a:r>
              <a:rPr lang="en-US" sz="2400" u="sng" dirty="0">
                <a:hlinkClick r:id="rId7"/>
              </a:rPr>
              <a:t>https://health.maryland.gov/mmcp/pages/home.aspx</a:t>
            </a:r>
            <a:endParaRPr lang="en-US" sz="2400" dirty="0"/>
          </a:p>
          <a:p>
            <a:pPr marL="539750" lvl="0" indent="-514350">
              <a:buFont typeface="+mj-lt"/>
              <a:buAutoNum type="arabicPeriod"/>
            </a:pPr>
            <a:r>
              <a:rPr lang="en-US" sz="2400" u="sng" dirty="0">
                <a:hlinkClick r:id="rId8"/>
              </a:rPr>
              <a:t>https://www.marylandhealthconnection.gov/</a:t>
            </a:r>
            <a:endParaRPr lang="en-US" sz="2400" dirty="0"/>
          </a:p>
          <a:p>
            <a:pPr marL="539750" lvl="0" indent="-514350">
              <a:buFont typeface="+mj-lt"/>
              <a:buAutoNum type="arabicPeriod"/>
            </a:pPr>
            <a:r>
              <a:rPr lang="en-US" sz="2400" u="sng" dirty="0">
                <a:hlinkClick r:id="rId9"/>
              </a:rPr>
              <a:t>https://www.singlecare.com/blog/medicare-donut-hole/</a:t>
            </a:r>
            <a:endParaRPr lang="en-US" sz="2400" dirty="0"/>
          </a:p>
          <a:p>
            <a:pPr marL="539750" lvl="0" indent="-514350">
              <a:buFont typeface="+mj-lt"/>
              <a:buAutoNum type="arabicPeriod"/>
            </a:pPr>
            <a:r>
              <a:rPr lang="en-US" sz="2400" u="sng" dirty="0">
                <a:hlinkClick r:id="rId10"/>
              </a:rPr>
              <a:t>https://</a:t>
            </a:r>
            <a:r>
              <a:rPr lang="en-US" sz="2400" u="sng" dirty="0" smtClean="0">
                <a:hlinkClick r:id="rId10"/>
              </a:rPr>
              <a:t>secure.ssa.gov/i1020/start</a:t>
            </a:r>
            <a:endParaRPr lang="en-US" sz="2400" u="sng" dirty="0" smtClean="0"/>
          </a:p>
          <a:p>
            <a:pPr marL="539750" lvl="0" indent="-514350">
              <a:buFont typeface="+mj-lt"/>
              <a:buAutoNum type="arabicPeriod"/>
            </a:pPr>
            <a:r>
              <a:rPr lang="en-US" sz="2400" dirty="0">
                <a:hlinkClick r:id="rId11"/>
              </a:rPr>
              <a:t>https://</a:t>
            </a:r>
            <a:r>
              <a:rPr lang="en-US" sz="2400" dirty="0" smtClean="0">
                <a:hlinkClick r:id="rId11"/>
              </a:rPr>
              <a:t>www.goodrx.com</a:t>
            </a:r>
            <a:endParaRPr lang="en-US" sz="2400" dirty="0"/>
          </a:p>
          <a:p>
            <a:pPr marL="539750" indent="-514350">
              <a:buFont typeface="+mj-lt"/>
              <a:buAutoNum type="arabicPeriod"/>
            </a:pPr>
            <a:endParaRPr lang="en-US" sz="2400" dirty="0"/>
          </a:p>
        </p:txBody>
      </p:sp>
    </p:spTree>
    <p:extLst>
      <p:ext uri="{BB962C8B-B14F-4D97-AF65-F5344CB8AC3E}">
        <p14:creationId xmlns:p14="http://schemas.microsoft.com/office/powerpoint/2010/main" val="10063486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0" descr="C:\Users\SrijanaJonchhe\AppData\Local\Microsoft\Windows\Temporary Internet Files\Content.IE5\CR5DJXZT\question_1[1].jpg"/>
          <p:cNvPicPr preferRelativeResize="0"/>
          <p:nvPr/>
        </p:nvPicPr>
        <p:blipFill rotWithShape="1">
          <a:blip r:embed="rId3">
            <a:alphaModFix/>
          </a:blip>
          <a:srcRect/>
          <a:stretch/>
        </p:blipFill>
        <p:spPr>
          <a:xfrm>
            <a:off x="2009047" y="947008"/>
            <a:ext cx="5029200" cy="502920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7"/>
          <p:cNvSpPr txBox="1">
            <a:spLocks noGrp="1"/>
          </p:cNvSpPr>
          <p:nvPr>
            <p:ph type="ctrTitle"/>
          </p:nvPr>
        </p:nvSpPr>
        <p:spPr>
          <a:xfrm>
            <a:off x="740229" y="1406818"/>
            <a:ext cx="7772400" cy="2514600"/>
          </a:xfrm>
          <a:prstGeom prst="rect">
            <a:avLst/>
          </a:prstGeom>
          <a:noFill/>
          <a:ln>
            <a:noFill/>
          </a:ln>
        </p:spPr>
        <p:txBody>
          <a:bodyPr spcFirstLastPara="1" wrap="square" lIns="91425" tIns="45700" rIns="91425" bIns="45700" anchor="ctr" anchorCtr="0">
            <a:noAutofit/>
          </a:bodyPr>
          <a:lstStyle/>
          <a:p>
            <a:pPr lvl="0">
              <a:buSzPts val="4800"/>
            </a:pPr>
            <a:r>
              <a:rPr lang="en-US" sz="4800" b="1" dirty="0">
                <a:latin typeface="Calibri" panose="020F0502020204030204" pitchFamily="34" charset="0"/>
                <a:cs typeface="Calibri" panose="020F0502020204030204" pitchFamily="34" charset="0"/>
              </a:rPr>
              <a:t>Understanding Medications and Insurance Options </a:t>
            </a:r>
            <a:r>
              <a:rPr lang="en-US" sz="4800" b="1" dirty="0" smtClean="0">
                <a:latin typeface="Calibri" panose="020F0502020204030204" pitchFamily="34" charset="0"/>
                <a:cs typeface="Calibri" panose="020F0502020204030204" pitchFamily="34" charset="0"/>
              </a:rPr>
              <a:t/>
            </a:r>
            <a:br>
              <a:rPr lang="en-US" sz="4800" b="1" dirty="0" smtClean="0">
                <a:latin typeface="Calibri" panose="020F0502020204030204" pitchFamily="34" charset="0"/>
                <a:cs typeface="Calibri" panose="020F0502020204030204" pitchFamily="34" charset="0"/>
              </a:rPr>
            </a:br>
            <a:r>
              <a:rPr lang="en-US" sz="4800" b="1" dirty="0" smtClean="0">
                <a:latin typeface="Calibri" panose="020F0502020204030204" pitchFamily="34" charset="0"/>
                <a:cs typeface="Calibri" panose="020F0502020204030204" pitchFamily="34" charset="0"/>
              </a:rPr>
              <a:t>for </a:t>
            </a:r>
            <a:r>
              <a:rPr lang="en-US" sz="4800" b="1" dirty="0">
                <a:latin typeface="Calibri" panose="020F0502020204030204" pitchFamily="34" charset="0"/>
                <a:cs typeface="Calibri" panose="020F0502020204030204" pitchFamily="34" charset="0"/>
              </a:rPr>
              <a:t>Transplant</a:t>
            </a:r>
            <a:endParaRPr b="1" i="0" u="none" strike="noStrike" cap="none" dirty="0">
              <a:solidFill>
                <a:srgbClr val="FFFF00"/>
              </a:solidFill>
              <a:latin typeface="Calibri" panose="020F0502020204030204" pitchFamily="34" charset="0"/>
              <a:cs typeface="Calibri" panose="020F0502020204030204" pitchFamily="34" charset="0"/>
              <a:sym typeface="Calibri"/>
            </a:endParaRPr>
          </a:p>
        </p:txBody>
      </p:sp>
      <p:sp>
        <p:nvSpPr>
          <p:cNvPr id="47" name="Google Shape;47;p7"/>
          <p:cNvSpPr txBox="1">
            <a:spLocks noGrp="1"/>
          </p:cNvSpPr>
          <p:nvPr>
            <p:ph type="subTitle" idx="1"/>
          </p:nvPr>
        </p:nvSpPr>
        <p:spPr>
          <a:xfrm>
            <a:off x="702186" y="3921418"/>
            <a:ext cx="7848486" cy="16419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Ian A. Booth, PharmD</a:t>
            </a:r>
          </a:p>
          <a:p>
            <a:pPr marL="0" marR="0" lvl="0" indent="0" algn="ctr" rtl="0">
              <a:spcBef>
                <a:spcPts val="0"/>
              </a:spcBef>
              <a:spcAft>
                <a:spcPts val="600"/>
              </a:spcAft>
              <a:buClr>
                <a:srgbClr val="888888"/>
              </a:buClr>
              <a:buSzPts val="1600"/>
              <a:buFont typeface="Arial"/>
              <a:buNone/>
            </a:pPr>
            <a:r>
              <a:rPr lang="en-US" sz="2400" dirty="0" smtClean="0">
                <a:solidFill>
                  <a:schemeClr val="tx1"/>
                </a:solidFill>
                <a:latin typeface="Calibri" panose="020F0502020204030204" pitchFamily="34" charset="0"/>
                <a:cs typeface="Calibri" panose="020F0502020204030204" pitchFamily="34" charset="0"/>
              </a:rPr>
              <a:t>Solid Organ Transplant Pharmacist</a:t>
            </a:r>
            <a:endParaRPr sz="2400" b="0" i="0" u="none" strike="noStrike" cap="none" dirty="0">
              <a:solidFill>
                <a:schemeClr val="tx1"/>
              </a:solidFill>
              <a:latin typeface="Calibri" panose="020F0502020204030204" pitchFamily="34" charset="0"/>
              <a:cs typeface="Calibri" panose="020F0502020204030204" pitchFamily="34" charset="0"/>
              <a:sym typeface="Calibri"/>
            </a:endParaRPr>
          </a:p>
          <a:p>
            <a:pPr marL="0" marR="0" lvl="0" indent="0" algn="ctr" rtl="0">
              <a:spcBef>
                <a:spcPts val="32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University </a:t>
            </a:r>
            <a:r>
              <a:rPr lang="en-US" sz="2400" b="0" i="0" u="none" strike="noStrike" cap="none" dirty="0">
                <a:solidFill>
                  <a:schemeClr val="tx1"/>
                </a:solidFill>
                <a:latin typeface="Calibri" panose="020F0502020204030204" pitchFamily="34" charset="0"/>
                <a:cs typeface="Calibri" panose="020F0502020204030204" pitchFamily="34" charset="0"/>
                <a:sym typeface="Calibri"/>
              </a:rPr>
              <a:t>of Maryland Medical Center</a:t>
            </a:r>
            <a:endParaRPr sz="2400" dirty="0">
              <a:solidFill>
                <a:schemeClr val="tx1"/>
              </a:solidFill>
              <a:latin typeface="Calibri" panose="020F0502020204030204" pitchFamily="34" charset="0"/>
              <a:cs typeface="Calibri" panose="020F0502020204030204" pitchFamily="34" charset="0"/>
            </a:endParaRPr>
          </a:p>
          <a:p>
            <a:pPr marL="0" marR="0" lvl="0" indent="0" algn="ctr" rtl="0">
              <a:spcBef>
                <a:spcPts val="640"/>
              </a:spcBef>
              <a:spcAft>
                <a:spcPts val="600"/>
              </a:spcAft>
              <a:buClr>
                <a:srgbClr val="888888"/>
              </a:buClr>
              <a:buSzPts val="3200"/>
              <a:buFont typeface="Arial"/>
              <a:buNone/>
            </a:pPr>
            <a:endParaRPr sz="4000" b="0" i="0" u="none" strike="noStrike" cap="none" dirty="0">
              <a:solidFill>
                <a:schemeClr val="tx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6679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500" b="1" dirty="0"/>
              <a:t>References</a:t>
            </a:r>
          </a:p>
        </p:txBody>
      </p:sp>
      <p:sp>
        <p:nvSpPr>
          <p:cNvPr id="3" name="Content Placeholder 2"/>
          <p:cNvSpPr>
            <a:spLocks noGrp="1"/>
          </p:cNvSpPr>
          <p:nvPr>
            <p:ph idx="1"/>
          </p:nvPr>
        </p:nvSpPr>
        <p:spPr/>
        <p:txBody>
          <a:bodyPr>
            <a:normAutofit fontScale="47500" lnSpcReduction="20000"/>
          </a:bodyPr>
          <a:lstStyle/>
          <a:p>
            <a:pPr marL="342900" indent="-342900">
              <a:buFont typeface="+mj-lt"/>
              <a:buAutoNum type="arabicPeriod"/>
            </a:pPr>
            <a:r>
              <a:rPr lang="en-US" dirty="0" err="1" smtClean="0"/>
              <a:t>VectorStock</a:t>
            </a:r>
            <a:r>
              <a:rPr lang="en-US" dirty="0" smtClean="0"/>
              <a:t>. Stop bacterium sign with cute cartoon germs in flat vector image. Published 2019. Accessed April 9, 2019. </a:t>
            </a:r>
            <a:r>
              <a:rPr lang="en-US" dirty="0"/>
              <a:t>https://www.vectorstock.com/royalty-free-vector/stop-bacterium-sign-with-cute-cartoon-gems-in-flat-vector-</a:t>
            </a:r>
            <a:r>
              <a:rPr lang="en-US" dirty="0" smtClean="0"/>
              <a:t>10554156.</a:t>
            </a:r>
          </a:p>
          <a:p>
            <a:pPr marL="342900" indent="-342900">
              <a:buFont typeface="+mj-lt"/>
              <a:buAutoNum type="arabicPeriod"/>
            </a:pPr>
            <a:r>
              <a:rPr lang="en-US" dirty="0" smtClean="0"/>
              <a:t>Open Clipart. Bacteria. https</a:t>
            </a:r>
            <a:r>
              <a:rPr lang="en-US" dirty="0"/>
              <a:t>://</a:t>
            </a:r>
            <a:r>
              <a:rPr lang="en-US" dirty="0" smtClean="0"/>
              <a:t>openclipart.org/detail/284321/bacteria. Published 2017. Accessed April 5, 2019.</a:t>
            </a:r>
          </a:p>
          <a:p>
            <a:pPr marL="342900" indent="-342900">
              <a:buFont typeface="+mj-lt"/>
              <a:buAutoNum type="arabicPeriod"/>
            </a:pPr>
            <a:r>
              <a:rPr lang="en-US" dirty="0" err="1" smtClean="0"/>
              <a:t>UnixTitan</a:t>
            </a:r>
            <a:r>
              <a:rPr lang="en-US" dirty="0" smtClean="0"/>
              <a:t>. Virus Clipart #9. https</a:t>
            </a:r>
            <a:r>
              <a:rPr lang="en-US" dirty="0"/>
              <a:t>://unixtitan.net/explore/virus-clipart-black-and-white/#</a:t>
            </a:r>
            <a:r>
              <a:rPr lang="en-US" dirty="0" smtClean="0"/>
              <a:t>gal_post_3303_virus-clipart-black-and-white-9.png. </a:t>
            </a:r>
            <a:r>
              <a:rPr lang="en-US" dirty="0"/>
              <a:t>Published </a:t>
            </a:r>
            <a:r>
              <a:rPr lang="en-US" dirty="0" smtClean="0"/>
              <a:t>2018. </a:t>
            </a:r>
            <a:r>
              <a:rPr lang="en-US" dirty="0"/>
              <a:t>Accessed April 5, 2019</a:t>
            </a:r>
            <a:r>
              <a:rPr lang="en-US" dirty="0" smtClean="0"/>
              <a:t>.</a:t>
            </a:r>
            <a:endParaRPr lang="en-US" dirty="0"/>
          </a:p>
          <a:p>
            <a:pPr marL="342900" indent="-342900">
              <a:buFont typeface="+mj-lt"/>
              <a:buAutoNum type="arabicPeriod"/>
            </a:pPr>
            <a:r>
              <a:rPr lang="en-US" dirty="0" err="1"/>
              <a:t>UnixTitan</a:t>
            </a:r>
            <a:r>
              <a:rPr lang="en-US" dirty="0"/>
              <a:t>. Virus Clipart </a:t>
            </a:r>
            <a:r>
              <a:rPr lang="en-US" dirty="0" smtClean="0"/>
              <a:t>#1. https</a:t>
            </a:r>
            <a:r>
              <a:rPr lang="en-US" dirty="0"/>
              <a:t>://unixtitan.net/explore/virus-clipart-black-and-white/#</a:t>
            </a:r>
            <a:r>
              <a:rPr lang="en-US" dirty="0" smtClean="0"/>
              <a:t>gal_post_267_virus-clipart-black-and-white.png. </a:t>
            </a:r>
            <a:r>
              <a:rPr lang="en-US" dirty="0"/>
              <a:t>Published 2018. Accessed April 5, 2019</a:t>
            </a:r>
            <a:r>
              <a:rPr lang="en-US" dirty="0" smtClean="0"/>
              <a:t>.</a:t>
            </a:r>
            <a:endParaRPr lang="en-US" dirty="0"/>
          </a:p>
          <a:p>
            <a:pPr marL="342900" indent="-342900">
              <a:buFont typeface="+mj-lt"/>
              <a:buAutoNum type="arabicPeriod"/>
            </a:pPr>
            <a:r>
              <a:rPr lang="en-US" dirty="0" err="1"/>
              <a:t>UnixTitan</a:t>
            </a:r>
            <a:r>
              <a:rPr lang="en-US" dirty="0"/>
              <a:t>. Virus Clipart </a:t>
            </a:r>
            <a:r>
              <a:rPr lang="en-US" dirty="0" smtClean="0"/>
              <a:t>#2. https</a:t>
            </a:r>
            <a:r>
              <a:rPr lang="en-US" dirty="0"/>
              <a:t>://unixtitan.net/explore/virus-clipart-black-and-white/#</a:t>
            </a:r>
            <a:r>
              <a:rPr lang="en-US" dirty="0" smtClean="0"/>
              <a:t>gal_post_267_virus-clipart-black-and-white-2.png. </a:t>
            </a:r>
            <a:r>
              <a:rPr lang="en-US" dirty="0"/>
              <a:t>Published 2018. Accessed April 5, 2019</a:t>
            </a:r>
            <a:r>
              <a:rPr lang="en-US" dirty="0" smtClean="0"/>
              <a:t>.</a:t>
            </a:r>
          </a:p>
          <a:p>
            <a:pPr marL="342900" indent="-342900">
              <a:buFont typeface="+mj-lt"/>
              <a:buAutoNum type="arabicPeriod"/>
            </a:pPr>
            <a:r>
              <a:rPr lang="en-US" dirty="0" smtClean="0"/>
              <a:t>UHN Research. http</a:t>
            </a:r>
            <a:r>
              <a:rPr lang="en-US" dirty="0"/>
              <a:t>://pie.uhnresearch.ca/~</a:t>
            </a:r>
            <a:r>
              <a:rPr lang="en-US" dirty="0" smtClean="0"/>
              <a:t>michaelcorrin/TMITT. </a:t>
            </a:r>
          </a:p>
          <a:p>
            <a:pPr marL="342900" indent="-342900">
              <a:buFont typeface="+mj-lt"/>
              <a:buAutoNum type="arabicPeriod"/>
            </a:pPr>
            <a:r>
              <a:rPr lang="en-US" dirty="0" err="1" smtClean="0"/>
              <a:t>MyMedSchedule</a:t>
            </a:r>
            <a:r>
              <a:rPr lang="en-US" dirty="0" smtClean="0"/>
              <a:t> Plus. Phone. https</a:t>
            </a:r>
            <a:r>
              <a:rPr lang="en-US" dirty="0"/>
              <a:t>://</a:t>
            </a:r>
            <a:r>
              <a:rPr lang="en-US" dirty="0" smtClean="0"/>
              <a:t>secure.medactionplan.com/mymedschedule/images/phone-today.png. Published 2018. Accessed April 5, 2019.</a:t>
            </a:r>
            <a:endParaRPr lang="en-US" dirty="0"/>
          </a:p>
          <a:p>
            <a:pPr marL="342900" indent="-342900">
              <a:buFont typeface="+mj-lt"/>
              <a:buAutoNum type="arabicPeriod"/>
            </a:pPr>
            <a:r>
              <a:rPr lang="en-US" dirty="0" smtClean="0"/>
              <a:t>Masters, M. Prevention. The best alarm clocks for heavy sleepers. https</a:t>
            </a:r>
            <a:r>
              <a:rPr lang="en-US" dirty="0"/>
              <a:t>://</a:t>
            </a:r>
            <a:r>
              <a:rPr lang="en-US" dirty="0" smtClean="0"/>
              <a:t>www.prevention.com/health/a20485882/loudest-alarm-clocks-for-heavy-sleepers. Published November 4, 2018. Accessed April 5, 2019.</a:t>
            </a:r>
            <a:endParaRPr lang="en-US" dirty="0"/>
          </a:p>
        </p:txBody>
      </p:sp>
    </p:spTree>
    <p:extLst>
      <p:ext uri="{BB962C8B-B14F-4D97-AF65-F5344CB8AC3E}">
        <p14:creationId xmlns:p14="http://schemas.microsoft.com/office/powerpoint/2010/main" val="420820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41947"/>
            <a:ext cx="6000750" cy="636672"/>
          </a:xfrm>
        </p:spPr>
        <p:txBody>
          <a:bodyPr>
            <a:noAutofit/>
          </a:bodyPr>
          <a:lstStyle/>
          <a:p>
            <a:r>
              <a:rPr lang="en-US" dirty="0"/>
              <a:t>Calcineurin Inhibitors</a:t>
            </a:r>
            <a:endParaRPr lang="en-US" sz="60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1603683025"/>
              </p:ext>
            </p:extLst>
          </p:nvPr>
        </p:nvGraphicFramePr>
        <p:xfrm>
          <a:off x="761997" y="2378997"/>
          <a:ext cx="7619999" cy="3139440"/>
        </p:xfrm>
        <a:graphic>
          <a:graphicData uri="http://schemas.openxmlformats.org/drawingml/2006/table">
            <a:tbl>
              <a:tblPr firstRow="1" bandRow="1">
                <a:tableStyleId>{073A0DAA-6AF3-43AB-8588-CEC1D06C72B9}</a:tableStyleId>
              </a:tblPr>
              <a:tblGrid>
                <a:gridCol w="1618343">
                  <a:extLst>
                    <a:ext uri="{9D8B030D-6E8A-4147-A177-3AD203B41FA5}">
                      <a16:colId xmlns:a16="http://schemas.microsoft.com/office/drawing/2014/main" val="3471683850"/>
                    </a:ext>
                  </a:extLst>
                </a:gridCol>
                <a:gridCol w="1500414">
                  <a:extLst>
                    <a:ext uri="{9D8B030D-6E8A-4147-A177-3AD203B41FA5}">
                      <a16:colId xmlns:a16="http://schemas.microsoft.com/office/drawing/2014/main" val="691806060"/>
                    </a:ext>
                  </a:extLst>
                </a:gridCol>
                <a:gridCol w="1500414">
                  <a:extLst>
                    <a:ext uri="{9D8B030D-6E8A-4147-A177-3AD203B41FA5}">
                      <a16:colId xmlns:a16="http://schemas.microsoft.com/office/drawing/2014/main" val="2212081491"/>
                    </a:ext>
                  </a:extLst>
                </a:gridCol>
                <a:gridCol w="1500414">
                  <a:extLst>
                    <a:ext uri="{9D8B030D-6E8A-4147-A177-3AD203B41FA5}">
                      <a16:colId xmlns:a16="http://schemas.microsoft.com/office/drawing/2014/main" val="4117094139"/>
                    </a:ext>
                  </a:extLst>
                </a:gridCol>
                <a:gridCol w="1500414">
                  <a:extLst>
                    <a:ext uri="{9D8B030D-6E8A-4147-A177-3AD203B41FA5}">
                      <a16:colId xmlns:a16="http://schemas.microsoft.com/office/drawing/2014/main" val="1829832062"/>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gridSpan="2">
                  <a:txBody>
                    <a:bodyPr/>
                    <a:lstStyle/>
                    <a:p>
                      <a:pPr algn="ctr"/>
                      <a:r>
                        <a:rPr lang="en-US" sz="2000" dirty="0" smtClean="0">
                          <a:latin typeface="Calibri" panose="020F0502020204030204" pitchFamily="34" charset="0"/>
                          <a:cs typeface="Calibri" panose="020F0502020204030204" pitchFamily="34" charset="0"/>
                        </a:rPr>
                        <a:t>Tacrolimus</a:t>
                      </a:r>
                      <a:endParaRPr lang="en-US" sz="2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gridSpan="2">
                  <a:txBody>
                    <a:bodyPr/>
                    <a:lstStyle/>
                    <a:p>
                      <a:pPr algn="ctr"/>
                      <a:r>
                        <a:rPr lang="en-US" sz="2000" dirty="0" smtClean="0">
                          <a:latin typeface="Calibri" panose="020F0502020204030204" pitchFamily="34" charset="0"/>
                          <a:cs typeface="Calibri" panose="020F0502020204030204" pitchFamily="34" charset="0"/>
                        </a:rPr>
                        <a:t>Cyclosporine</a:t>
                      </a:r>
                      <a:endParaRPr lang="en-US" sz="2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Prograf</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Astagraf/ Envarsus XR</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Neoral/</a:t>
                      </a:r>
                    </a:p>
                    <a:p>
                      <a:pPr algn="ctr"/>
                      <a:r>
                        <a:rPr lang="en-US" sz="1800" dirty="0" smtClean="0">
                          <a:latin typeface="Calibri" panose="020F0502020204030204" pitchFamily="34" charset="0"/>
                          <a:cs typeface="Calibri" panose="020F0502020204030204" pitchFamily="34" charset="0"/>
                        </a:rPr>
                        <a:t>Gengraf</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Sandimmune</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4">
                  <a:txBody>
                    <a:bodyPr/>
                    <a:lstStyle/>
                    <a:p>
                      <a:pPr algn="ctr"/>
                      <a:r>
                        <a:rPr lang="en-US" sz="1800" dirty="0" smtClean="0">
                          <a:latin typeface="Calibri" panose="020F0502020204030204" pitchFamily="34" charset="0"/>
                          <a:cs typeface="Calibri" panose="020F0502020204030204" pitchFamily="34" charset="0"/>
                        </a:rPr>
                        <a:t>Prevents the activation of various immune cells</a:t>
                      </a:r>
                    </a:p>
                  </a:txBody>
                  <a:tcPr anchor="ctr"/>
                </a:tc>
                <a:tc hMerge="1">
                  <a:txBody>
                    <a:bodyPr/>
                    <a:lstStyle/>
                    <a:p>
                      <a:pPr algn="ctr"/>
                      <a:endParaRPr lang="en-US" sz="1400" dirty="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Once Daily</a:t>
                      </a:r>
                      <a:endParaRPr lang="en-US" sz="1800" dirty="0">
                        <a:latin typeface="Calibri" panose="020F0502020204030204" pitchFamily="34" charset="0"/>
                        <a:cs typeface="Calibri" panose="020F050202020403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smtClean="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Calibri" panose="020F0502020204030204" pitchFamily="34" charset="0"/>
                          <a:cs typeface="Calibri" panose="020F0502020204030204" pitchFamily="34" charset="0"/>
                        </a:rPr>
                        <a:t>Monitoring</a:t>
                      </a: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12-hour trough</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24-hour trough</a:t>
                      </a:r>
                      <a:endParaRPr lang="en-US" sz="1800" dirty="0">
                        <a:latin typeface="Calibri" panose="020F0502020204030204" pitchFamily="34" charset="0"/>
                        <a:cs typeface="Calibri" panose="020F0502020204030204" pitchFamily="34" charset="0"/>
                      </a:endParaRPr>
                    </a:p>
                  </a:txBody>
                  <a:tcPr anchor="ctr"/>
                </a:tc>
                <a:tc gridSpan="2">
                  <a:txBody>
                    <a:bodyPr/>
                    <a:lstStyle/>
                    <a:p>
                      <a:pPr algn="ctr"/>
                      <a:r>
                        <a:rPr lang="en-US" sz="1800" dirty="0" smtClean="0">
                          <a:latin typeface="Calibri" panose="020F0502020204030204" pitchFamily="34" charset="0"/>
                          <a:cs typeface="Calibri" panose="020F0502020204030204" pitchFamily="34" charset="0"/>
                        </a:rPr>
                        <a:t>12-hour trough</a:t>
                      </a:r>
                      <a:endParaRPr lang="en-US" sz="1800" dirty="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extLst>
                  <a:ext uri="{0D108BD9-81ED-4DB2-BD59-A6C34878D82A}">
                    <a16:rowId xmlns:a16="http://schemas.microsoft.com/office/drawing/2014/main" val="2370739561"/>
                  </a:ext>
                </a:extLst>
              </a:tr>
              <a:tr h="365760">
                <a:tc rowSpan="2">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INTERCHANGEABLE</a:t>
                      </a:r>
                      <a:endParaRPr lang="en-US" sz="1800" b="1" dirty="0" smtClean="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INTERCHANGEABLE</a:t>
                      </a:r>
                      <a:endParaRPr lang="en-US" sz="1800" b="1" dirty="0" smtClean="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extLst>
                  <a:ext uri="{0D108BD9-81ED-4DB2-BD59-A6C34878D82A}">
                    <a16:rowId xmlns:a16="http://schemas.microsoft.com/office/drawing/2014/main" val="1758459653"/>
                  </a:ext>
                </a:extLst>
              </a:tr>
              <a:tr h="365760">
                <a:tc vMerge="1">
                  <a:txBody>
                    <a:bodyPr/>
                    <a:lstStyle/>
                    <a:p>
                      <a:endParaRPr lang="en-US" sz="1400" b="1" dirty="0">
                        <a:latin typeface="Calibri" panose="020F0502020204030204" pitchFamily="34" charset="0"/>
                        <a:cs typeface="Calibri" panose="020F0502020204030204" pitchFamily="34" charset="0"/>
                      </a:endParaRPr>
                    </a:p>
                  </a:txBody>
                  <a:tcPr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Do NOT</a:t>
                      </a:r>
                      <a:r>
                        <a:rPr lang="en-US" sz="1800" b="0" baseline="0" dirty="0" smtClean="0">
                          <a:latin typeface="Calibri" panose="020F0502020204030204" pitchFamily="34" charset="0"/>
                          <a:cs typeface="Calibri" panose="020F0502020204030204" pitchFamily="34" charset="0"/>
                        </a:rPr>
                        <a:t> crush, cut, chew or open capsule</a:t>
                      </a:r>
                      <a:endParaRPr lang="en-US" sz="1800" b="0"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4128977606"/>
                  </a:ext>
                </a:extLst>
              </a:tr>
            </a:tbl>
          </a:graphicData>
        </a:graphic>
      </p:graphicFrame>
      <p:sp>
        <p:nvSpPr>
          <p:cNvPr id="3" name="Rectangle 2"/>
          <p:cNvSpPr/>
          <p:nvPr/>
        </p:nvSpPr>
        <p:spPr>
          <a:xfrm>
            <a:off x="761998" y="1579253"/>
            <a:ext cx="7619999" cy="707886"/>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Most common post-transplant immunosuppressant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Increased survival and decreased rejection</a:t>
            </a:r>
            <a:endParaRPr lang="en-US" sz="2000" dirty="0"/>
          </a:p>
        </p:txBody>
      </p:sp>
    </p:spTree>
    <p:extLst>
      <p:ext uri="{BB962C8B-B14F-4D97-AF65-F5344CB8AC3E}">
        <p14:creationId xmlns:p14="http://schemas.microsoft.com/office/powerpoint/2010/main" val="315409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79119" y="746760"/>
            <a:ext cx="8307185" cy="914400"/>
          </a:xfrm>
        </p:spPr>
        <p:txBody>
          <a:bodyPr>
            <a:noAutofit/>
          </a:bodyPr>
          <a:lstStyle/>
          <a:p>
            <a:pPr eaLnBrk="1" fontAlgn="auto" hangingPunct="1">
              <a:buSzPts val="3959"/>
              <a:defRPr/>
            </a:pPr>
            <a:r>
              <a:rPr lang="en-US" sz="4000" dirty="0"/>
              <a:t>Why do I have to </a:t>
            </a:r>
            <a:r>
              <a:rPr lang="en-US" sz="4000" dirty="0" smtClean="0"/>
              <a:t>hold calcineurin inhibitors </a:t>
            </a:r>
            <a:r>
              <a:rPr lang="en-US" altLang="en-US" sz="4000" dirty="0" smtClean="0"/>
              <a:t>prior </a:t>
            </a:r>
            <a:r>
              <a:rPr lang="en-US" altLang="en-US" sz="4000" dirty="0"/>
              <a:t>to </a:t>
            </a:r>
            <a:r>
              <a:rPr lang="en-US" altLang="en-US" sz="4000" dirty="0" smtClean="0"/>
              <a:t>getting labs</a:t>
            </a:r>
            <a:r>
              <a:rPr lang="en-US" sz="4000" dirty="0" smtClean="0"/>
              <a:t>?</a:t>
            </a:r>
            <a:endParaRPr lang="en-US" sz="4000" dirty="0"/>
          </a:p>
        </p:txBody>
      </p:sp>
      <p:pic>
        <p:nvPicPr>
          <p:cNvPr id="3" name="Picture 2"/>
          <p:cNvPicPr>
            <a:picLocks noChangeAspect="1"/>
          </p:cNvPicPr>
          <p:nvPr/>
        </p:nvPicPr>
        <p:blipFill rotWithShape="1">
          <a:blip r:embed="rId2"/>
          <a:srcRect t="1174"/>
          <a:stretch/>
        </p:blipFill>
        <p:spPr>
          <a:xfrm>
            <a:off x="889632" y="2481943"/>
            <a:ext cx="3870961" cy="3710099"/>
          </a:xfrm>
          <a:prstGeom prst="rect">
            <a:avLst/>
          </a:prstGeom>
        </p:spPr>
      </p:pic>
      <p:pic>
        <p:nvPicPr>
          <p:cNvPr id="4" name="Picture 3"/>
          <p:cNvPicPr>
            <a:picLocks noChangeAspect="1"/>
          </p:cNvPicPr>
          <p:nvPr/>
        </p:nvPicPr>
        <p:blipFill>
          <a:blip r:embed="rId3"/>
          <a:stretch>
            <a:fillRect/>
          </a:stretch>
        </p:blipFill>
        <p:spPr>
          <a:xfrm>
            <a:off x="4732711" y="2481943"/>
            <a:ext cx="3721678" cy="3711042"/>
          </a:xfrm>
          <a:prstGeom prst="rect">
            <a:avLst/>
          </a:prstGeom>
        </p:spPr>
      </p:pic>
      <p:cxnSp>
        <p:nvCxnSpPr>
          <p:cNvPr id="6" name="Straight Connector 5"/>
          <p:cNvCxnSpPr/>
          <p:nvPr/>
        </p:nvCxnSpPr>
        <p:spPr>
          <a:xfrm>
            <a:off x="834389" y="19153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3"/>
          <p:cNvSpPr txBox="1">
            <a:spLocks noChangeArrowheads="1"/>
          </p:cNvSpPr>
          <p:nvPr/>
        </p:nvSpPr>
        <p:spPr bwMode="auto">
          <a:xfrm>
            <a:off x="834388" y="1915366"/>
            <a:ext cx="7852411" cy="56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altLang="en-US" sz="2400" dirty="0" smtClean="0">
                <a:ea typeface="ＭＳ Ｐゴシック" panose="020B0600070205080204" pitchFamily="34" charset="-128"/>
              </a:rPr>
              <a:t>Levels should be drawn before the morning dose</a:t>
            </a:r>
          </a:p>
        </p:txBody>
      </p:sp>
    </p:spTree>
    <p:extLst>
      <p:ext uri="{BB962C8B-B14F-4D97-AF65-F5344CB8AC3E}">
        <p14:creationId xmlns:p14="http://schemas.microsoft.com/office/powerpoint/2010/main" val="865679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97" y="741947"/>
            <a:ext cx="7226147" cy="636672"/>
          </a:xfrm>
        </p:spPr>
        <p:txBody>
          <a:bodyPr>
            <a:noAutofit/>
          </a:bodyPr>
          <a:lstStyle/>
          <a:p>
            <a:r>
              <a:rPr lang="en-US" sz="4000" dirty="0"/>
              <a:t>The Effect of Immunosuppression </a:t>
            </a:r>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98200" y="1724498"/>
            <a:ext cx="8545800" cy="3827744"/>
            <a:chOff x="190500" y="1580732"/>
            <a:chExt cx="8763000" cy="4445552"/>
          </a:xfrm>
        </p:grpSpPr>
        <p:grpSp>
          <p:nvGrpSpPr>
            <p:cNvPr id="6" name="Group 5"/>
            <p:cNvGrpSpPr/>
            <p:nvPr/>
          </p:nvGrpSpPr>
          <p:grpSpPr>
            <a:xfrm>
              <a:off x="190500" y="1580732"/>
              <a:ext cx="8763000" cy="4445552"/>
              <a:chOff x="190500" y="1570684"/>
              <a:chExt cx="8763000" cy="4445552"/>
            </a:xfrm>
          </p:grpSpPr>
          <p:pic>
            <p:nvPicPr>
              <p:cNvPr id="4" name="Picture 3">
                <a:extLst>
                  <a:ext uri="{FF2B5EF4-FFF2-40B4-BE49-F238E27FC236}">
                    <a16:creationId xmlns:a16="http://schemas.microsoft.com/office/drawing/2014/main" id="{7F403424-6224-D34C-873B-EF2E840673D0}"/>
                  </a:ext>
                </a:extLst>
              </p:cNvPr>
              <p:cNvPicPr>
                <a:picLocks noChangeAspect="1"/>
              </p:cNvPicPr>
              <p:nvPr/>
            </p:nvPicPr>
            <p:blipFill rotWithShape="1">
              <a:blip r:embed="rId3"/>
              <a:srcRect l="2500" t="3433" r="1666"/>
              <a:stretch/>
            </p:blipFill>
            <p:spPr>
              <a:xfrm>
                <a:off x="190500" y="1570684"/>
                <a:ext cx="8763000" cy="4445552"/>
              </a:xfrm>
              <a:prstGeom prst="rect">
                <a:avLst/>
              </a:prstGeom>
              <a:ln w="25400">
                <a:noFill/>
              </a:ln>
            </p:spPr>
          </p:pic>
          <p:sp>
            <p:nvSpPr>
              <p:cNvPr id="3" name="Rectangle 2"/>
              <p:cNvSpPr/>
              <p:nvPr/>
            </p:nvSpPr>
            <p:spPr>
              <a:xfrm>
                <a:off x="1155560" y="1607736"/>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7" name="Rectangle 6"/>
              <p:cNvSpPr/>
              <p:nvPr/>
            </p:nvSpPr>
            <p:spPr>
              <a:xfrm>
                <a:off x="1155560" y="2066230"/>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8" name="Rectangle 7"/>
              <p:cNvSpPr/>
              <p:nvPr/>
            </p:nvSpPr>
            <p:spPr>
              <a:xfrm>
                <a:off x="2665755" y="3906753"/>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9" name="Rectangle 8"/>
              <p:cNvSpPr/>
              <p:nvPr/>
            </p:nvSpPr>
            <p:spPr>
              <a:xfrm>
                <a:off x="4737390" y="3034221"/>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10" name="Rectangle 9"/>
              <p:cNvSpPr/>
              <p:nvPr/>
            </p:nvSpPr>
            <p:spPr>
              <a:xfrm>
                <a:off x="6459727" y="2390576"/>
                <a:ext cx="1818042" cy="188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11" name="Rectangle 10"/>
              <p:cNvSpPr/>
              <p:nvPr/>
            </p:nvSpPr>
            <p:spPr>
              <a:xfrm>
                <a:off x="7524133" y="4278851"/>
                <a:ext cx="1308369" cy="40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13" name="Rectangle 12"/>
              <p:cNvSpPr/>
              <p:nvPr/>
            </p:nvSpPr>
            <p:spPr>
              <a:xfrm>
                <a:off x="7707091" y="4823133"/>
                <a:ext cx="1216265" cy="40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grpSp>
        <p:sp>
          <p:nvSpPr>
            <p:cNvPr id="15" name="Rectangle 14"/>
            <p:cNvSpPr/>
            <p:nvPr/>
          </p:nvSpPr>
          <p:spPr>
            <a:xfrm>
              <a:off x="1155560" y="1838848"/>
              <a:ext cx="1205803" cy="34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grpSp>
      <p:sp>
        <p:nvSpPr>
          <p:cNvPr id="14" name="TextBox 13"/>
          <p:cNvSpPr txBox="1"/>
          <p:nvPr/>
        </p:nvSpPr>
        <p:spPr>
          <a:xfrm>
            <a:off x="1539340" y="5673457"/>
            <a:ext cx="1331407" cy="523220"/>
          </a:xfrm>
          <a:prstGeom prst="rect">
            <a:avLst/>
          </a:prstGeom>
          <a:noFill/>
        </p:spPr>
        <p:txBody>
          <a:bodyPr wrap="square" rtlCol="0">
            <a:spAutoFit/>
          </a:bodyPr>
          <a:lstStyle/>
          <a:p>
            <a:pPr algn="ctr"/>
            <a:r>
              <a:rPr lang="en-US" b="1" dirty="0" smtClean="0"/>
              <a:t>Prednisone</a:t>
            </a:r>
          </a:p>
          <a:p>
            <a:pPr algn="ctr"/>
            <a:r>
              <a:rPr lang="en-US" b="1" dirty="0"/>
              <a:t>Azathioprine</a:t>
            </a:r>
          </a:p>
        </p:txBody>
      </p:sp>
      <p:sp>
        <p:nvSpPr>
          <p:cNvPr id="19" name="Rectangle 18"/>
          <p:cNvSpPr/>
          <p:nvPr/>
        </p:nvSpPr>
        <p:spPr>
          <a:xfrm>
            <a:off x="2754923" y="3450883"/>
            <a:ext cx="753627" cy="3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2" name="Rectangle 21"/>
          <p:cNvSpPr/>
          <p:nvPr/>
        </p:nvSpPr>
        <p:spPr>
          <a:xfrm>
            <a:off x="4664451" y="2755708"/>
            <a:ext cx="799342" cy="340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1" name="TextBox 20"/>
          <p:cNvSpPr txBox="1"/>
          <p:nvPr/>
        </p:nvSpPr>
        <p:spPr>
          <a:xfrm>
            <a:off x="3178285" y="5781178"/>
            <a:ext cx="1447726" cy="307777"/>
          </a:xfrm>
          <a:prstGeom prst="rect">
            <a:avLst/>
          </a:prstGeom>
          <a:noFill/>
        </p:spPr>
        <p:txBody>
          <a:bodyPr wrap="square" rtlCol="0">
            <a:spAutoFit/>
          </a:bodyPr>
          <a:lstStyle/>
          <a:p>
            <a:r>
              <a:rPr lang="en-US" b="1" dirty="0"/>
              <a:t>Cyclosporine</a:t>
            </a:r>
          </a:p>
        </p:txBody>
      </p:sp>
      <p:sp>
        <p:nvSpPr>
          <p:cNvPr id="23" name="Rectangle 22"/>
          <p:cNvSpPr/>
          <p:nvPr/>
        </p:nvSpPr>
        <p:spPr>
          <a:xfrm>
            <a:off x="5585210" y="2451635"/>
            <a:ext cx="1976176" cy="408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4" name="Rectangle 23"/>
          <p:cNvSpPr/>
          <p:nvPr/>
        </p:nvSpPr>
        <p:spPr>
          <a:xfrm>
            <a:off x="6037384" y="3083271"/>
            <a:ext cx="674653" cy="31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6" name="Rectangle 25"/>
          <p:cNvSpPr/>
          <p:nvPr/>
        </p:nvSpPr>
        <p:spPr>
          <a:xfrm>
            <a:off x="5794549" y="2860293"/>
            <a:ext cx="1237562" cy="22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7" name="TextBox 26"/>
          <p:cNvSpPr txBox="1"/>
          <p:nvPr/>
        </p:nvSpPr>
        <p:spPr>
          <a:xfrm>
            <a:off x="4933550" y="5619776"/>
            <a:ext cx="1547209" cy="738664"/>
          </a:xfrm>
          <a:prstGeom prst="rect">
            <a:avLst/>
          </a:prstGeom>
          <a:noFill/>
        </p:spPr>
        <p:txBody>
          <a:bodyPr wrap="square" rtlCol="0">
            <a:spAutoFit/>
          </a:bodyPr>
          <a:lstStyle/>
          <a:p>
            <a:pPr algn="ctr"/>
            <a:r>
              <a:rPr lang="en-US" b="1" dirty="0" smtClean="0"/>
              <a:t>Tacrolimus</a:t>
            </a:r>
          </a:p>
          <a:p>
            <a:pPr algn="ctr"/>
            <a:r>
              <a:rPr lang="en-US" b="1" dirty="0"/>
              <a:t>Mycophenolate</a:t>
            </a:r>
          </a:p>
          <a:p>
            <a:pPr algn="ctr"/>
            <a:r>
              <a:rPr lang="en-US" b="1" dirty="0"/>
              <a:t>Sirolimus</a:t>
            </a:r>
          </a:p>
        </p:txBody>
      </p:sp>
      <p:sp>
        <p:nvSpPr>
          <p:cNvPr id="28" name="Rectangle 27"/>
          <p:cNvSpPr/>
          <p:nvPr/>
        </p:nvSpPr>
        <p:spPr>
          <a:xfrm>
            <a:off x="6755852" y="3827630"/>
            <a:ext cx="876210" cy="274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30" name="TextBox 29"/>
          <p:cNvSpPr txBox="1"/>
          <p:nvPr/>
        </p:nvSpPr>
        <p:spPr>
          <a:xfrm>
            <a:off x="6480759" y="5682590"/>
            <a:ext cx="1447726" cy="523220"/>
          </a:xfrm>
          <a:prstGeom prst="rect">
            <a:avLst/>
          </a:prstGeom>
          <a:noFill/>
        </p:spPr>
        <p:txBody>
          <a:bodyPr wrap="square" rtlCol="0">
            <a:spAutoFit/>
          </a:bodyPr>
          <a:lstStyle/>
          <a:p>
            <a:pPr algn="ctr"/>
            <a:r>
              <a:rPr lang="en-US" b="1" dirty="0" smtClean="0"/>
              <a:t>Tacrolimus XL</a:t>
            </a:r>
          </a:p>
          <a:p>
            <a:pPr algn="ctr"/>
            <a:r>
              <a:rPr lang="en-US" b="1" dirty="0" smtClean="0"/>
              <a:t>Everolimus</a:t>
            </a:r>
            <a:endParaRPr lang="en-US" b="1" dirty="0"/>
          </a:p>
        </p:txBody>
      </p:sp>
      <p:sp>
        <p:nvSpPr>
          <p:cNvPr id="16" name="Right Brace 15"/>
          <p:cNvSpPr/>
          <p:nvPr/>
        </p:nvSpPr>
        <p:spPr>
          <a:xfrm rot="5400000">
            <a:off x="1941903" y="4969117"/>
            <a:ext cx="452693" cy="926148"/>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Elbow Connector 30"/>
          <p:cNvCxnSpPr/>
          <p:nvPr/>
        </p:nvCxnSpPr>
        <p:spPr>
          <a:xfrm rot="5400000">
            <a:off x="3715558" y="5302177"/>
            <a:ext cx="667839" cy="475175"/>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704609" y="5205844"/>
            <a:ext cx="2545" cy="48405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124698" y="5205844"/>
            <a:ext cx="2548" cy="51838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0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7" grpId="0"/>
      <p:bldP spid="30" grpId="0"/>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618582"/>
            <a:ext cx="8229600" cy="687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ea typeface="ＭＳ Ｐゴシック" panose="020B0600070205080204" pitchFamily="34" charset="-128"/>
                <a:cs typeface="Arial" panose="020B0604020202020204" pitchFamily="34" charset="0"/>
              </a:rPr>
              <a:t> Calcineurin Inhibitor Monitoring</a:t>
            </a:r>
          </a:p>
        </p:txBody>
      </p:sp>
      <p:sp>
        <p:nvSpPr>
          <p:cNvPr id="75779" name="Rectangle 3"/>
          <p:cNvSpPr>
            <a:spLocks noGrp="1" noChangeArrowheads="1"/>
          </p:cNvSpPr>
          <p:nvPr>
            <p:ph idx="1"/>
          </p:nvPr>
        </p:nvSpPr>
        <p:spPr bwMode="auto">
          <a:xfrm>
            <a:off x="762000" y="1600200"/>
            <a:ext cx="7924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buFont typeface="Arial" panose="020B0604020202020204" pitchFamily="34" charset="0"/>
              <a:buChar char="•"/>
            </a:pPr>
            <a:r>
              <a:rPr lang="en-US" altLang="en-US" sz="2400" dirty="0" smtClean="0">
                <a:ea typeface="ＭＳ Ｐゴシック" panose="020B0600070205080204" pitchFamily="34" charset="-128"/>
              </a:rPr>
              <a:t>Goal level is dependent on:</a:t>
            </a:r>
            <a:endParaRPr lang="en-US" altLang="en-US" sz="24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Time </a:t>
            </a:r>
            <a:r>
              <a:rPr lang="en-US" altLang="en-US" sz="2000" dirty="0">
                <a:ea typeface="ＭＳ Ｐゴシック" panose="020B0600070205080204" pitchFamily="34" charset="-128"/>
              </a:rPr>
              <a:t>since </a:t>
            </a:r>
            <a:r>
              <a:rPr lang="en-US" altLang="en-US" sz="2000" dirty="0" smtClean="0">
                <a:ea typeface="ＭＳ Ｐゴシック" panose="020B0600070205080204" pitchFamily="34" charset="-128"/>
              </a:rPr>
              <a:t>transplant</a:t>
            </a:r>
          </a:p>
          <a:p>
            <a:pPr lvl="1" eaLnBrk="1" hangingPunct="1"/>
            <a:r>
              <a:rPr lang="en-US" altLang="en-US" sz="2000" dirty="0" smtClean="0">
                <a:ea typeface="ＭＳ Ｐゴシック" panose="020B0600070205080204" pitchFamily="34" charset="-128"/>
              </a:rPr>
              <a:t>Type of transplant</a:t>
            </a:r>
            <a:endParaRPr lang="en-US" altLang="en-US" sz="20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Transplant center protocols</a:t>
            </a:r>
          </a:p>
          <a:p>
            <a:pPr lvl="1"/>
            <a:r>
              <a:rPr lang="en-US" altLang="en-US" sz="2000" dirty="0" smtClean="0">
                <a:ea typeface="ＭＳ Ｐゴシック" panose="020B0600070205080204" pitchFamily="34" charset="-128"/>
              </a:rPr>
              <a:t>Other medical conditions</a:t>
            </a:r>
          </a:p>
        </p:txBody>
      </p:sp>
      <p:sp>
        <p:nvSpPr>
          <p:cNvPr id="4" name="Text Box 3"/>
          <p:cNvSpPr txBox="1">
            <a:spLocks noChangeArrowheads="1"/>
          </p:cNvSpPr>
          <p:nvPr/>
        </p:nvSpPr>
        <p:spPr bwMode="auto">
          <a:xfrm>
            <a:off x="582706" y="3994869"/>
            <a:ext cx="7978588" cy="1557349"/>
          </a:xfrm>
          <a:prstGeom prst="rect">
            <a:avLst/>
          </a:prstGeom>
          <a:solidFill>
            <a:schemeClr val="accent2"/>
          </a:solidFill>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buClr>
                <a:schemeClr val="hlink"/>
              </a:buClr>
              <a:buSzPct val="80000"/>
              <a:buFont typeface="Wingdings" pitchFamily="2" charset="2"/>
              <a:buNone/>
              <a:defRPr/>
            </a:pPr>
            <a:r>
              <a:rPr lang="en-US" sz="2800" dirty="0">
                <a:solidFill>
                  <a:schemeClr val="bg1"/>
                </a:solidFill>
                <a:latin typeface="Calibri" panose="020F0502020204030204" pitchFamily="34" charset="0"/>
                <a:cs typeface="Calibri" panose="020F0502020204030204" pitchFamily="34" charset="0"/>
              </a:rPr>
              <a:t>Higher concentrations during the 1st year </a:t>
            </a:r>
            <a:endParaRPr lang="en-US" sz="2800" dirty="0" smtClean="0">
              <a:solidFill>
                <a:schemeClr val="bg1"/>
              </a:solidFill>
              <a:latin typeface="Calibri" panose="020F0502020204030204" pitchFamily="34" charset="0"/>
              <a:cs typeface="Calibri" panose="020F0502020204030204" pitchFamily="34" charset="0"/>
            </a:endParaRPr>
          </a:p>
          <a:p>
            <a:pPr algn="ctr" eaLnBrk="1" hangingPunct="1">
              <a:spcBef>
                <a:spcPct val="20000"/>
              </a:spcBef>
              <a:buClr>
                <a:schemeClr val="hlink"/>
              </a:buClr>
              <a:buSzPct val="80000"/>
              <a:buFont typeface="Wingdings" pitchFamily="2" charset="2"/>
              <a:buNone/>
              <a:defRPr/>
            </a:pPr>
            <a:r>
              <a:rPr lang="en-US" sz="2800" dirty="0" smtClean="0">
                <a:solidFill>
                  <a:schemeClr val="bg1"/>
                </a:solidFill>
                <a:latin typeface="Calibri" panose="020F0502020204030204" pitchFamily="34" charset="0"/>
                <a:cs typeface="Calibri" panose="020F0502020204030204" pitchFamily="34" charset="0"/>
              </a:rPr>
              <a:t>following transplant </a:t>
            </a:r>
            <a:r>
              <a:rPr lang="en-US" sz="2800" dirty="0">
                <a:solidFill>
                  <a:schemeClr val="bg1"/>
                </a:solidFill>
                <a:latin typeface="Calibri" panose="020F0502020204030204" pitchFamily="34" charset="0"/>
                <a:cs typeface="Calibri" panose="020F0502020204030204" pitchFamily="34" charset="0"/>
              </a:rPr>
              <a:t>then lowered depending </a:t>
            </a:r>
            <a:r>
              <a:rPr lang="en-US" sz="2800" dirty="0" smtClean="0">
                <a:solidFill>
                  <a:schemeClr val="bg1"/>
                </a:solidFill>
                <a:latin typeface="Calibri" panose="020F0502020204030204" pitchFamily="34" charset="0"/>
                <a:cs typeface="Calibri" panose="020F0502020204030204" pitchFamily="34" charset="0"/>
              </a:rPr>
              <a:t>on</a:t>
            </a:r>
          </a:p>
          <a:p>
            <a:pPr algn="ctr" eaLnBrk="1" hangingPunct="1">
              <a:spcBef>
                <a:spcPct val="20000"/>
              </a:spcBef>
              <a:buClr>
                <a:schemeClr val="hlink"/>
              </a:buClr>
              <a:buSzPct val="80000"/>
              <a:buFont typeface="Wingdings" pitchFamily="2" charset="2"/>
              <a:buNone/>
              <a:defRPr/>
            </a:pPr>
            <a:r>
              <a:rPr lang="en-US" sz="2800" dirty="0" smtClean="0">
                <a:solidFill>
                  <a:schemeClr val="bg1"/>
                </a:solidFill>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rejection </a:t>
            </a:r>
            <a:r>
              <a:rPr lang="en-US" sz="2800" dirty="0" smtClean="0">
                <a:solidFill>
                  <a:schemeClr val="bg1"/>
                </a:solidFill>
                <a:latin typeface="Calibri" panose="020F0502020204030204" pitchFamily="34" charset="0"/>
                <a:cs typeface="Calibri" panose="020F0502020204030204" pitchFamily="34" charset="0"/>
              </a:rPr>
              <a:t>episodes</a:t>
            </a:r>
            <a:r>
              <a:rPr lang="en-US" sz="2800" dirty="0">
                <a:solidFill>
                  <a:schemeClr val="bg1"/>
                </a:solidFill>
                <a:latin typeface="Calibri" panose="020F0502020204030204" pitchFamily="34" charset="0"/>
                <a:cs typeface="Calibri" panose="020F0502020204030204" pitchFamily="34" charset="0"/>
              </a:rPr>
              <a:t>, </a:t>
            </a:r>
            <a:r>
              <a:rPr lang="en-US" sz="2800" dirty="0" smtClean="0">
                <a:solidFill>
                  <a:schemeClr val="bg1"/>
                </a:solidFill>
                <a:latin typeface="Calibri" panose="020F0502020204030204" pitchFamily="34" charset="0"/>
                <a:cs typeface="Calibri" panose="020F0502020204030204" pitchFamily="34" charset="0"/>
              </a:rPr>
              <a:t>side effects, </a:t>
            </a:r>
            <a:r>
              <a:rPr lang="en-US" sz="2800" dirty="0">
                <a:solidFill>
                  <a:schemeClr val="bg1"/>
                </a:solidFill>
                <a:latin typeface="Calibri" panose="020F0502020204030204" pitchFamily="34" charset="0"/>
                <a:cs typeface="Calibri" panose="020F0502020204030204" pitchFamily="34" charset="0"/>
              </a:rPr>
              <a:t>and infections</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24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33882605"/>
              </p:ext>
            </p:extLst>
          </p:nvPr>
        </p:nvGraphicFramePr>
        <p:xfrm>
          <a:off x="837198" y="1669562"/>
          <a:ext cx="4172862" cy="1234440"/>
        </p:xfrm>
        <a:graphic>
          <a:graphicData uri="http://schemas.openxmlformats.org/drawingml/2006/table">
            <a:tbl>
              <a:tblPr firstRow="1" bandRow="1">
                <a:tableStyleId>{073A0DAA-6AF3-43AB-8588-CEC1D06C72B9}</a:tableStyleId>
              </a:tblPr>
              <a:tblGrid>
                <a:gridCol w="4172862">
                  <a:extLst>
                    <a:ext uri="{9D8B030D-6E8A-4147-A177-3AD203B41FA5}">
                      <a16:colId xmlns:a16="http://schemas.microsoft.com/office/drawing/2014/main" val="3731876897"/>
                    </a:ext>
                  </a:extLst>
                </a:gridCol>
              </a:tblGrid>
              <a:tr h="381000">
                <a:tc>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1829523214"/>
                  </a:ext>
                </a:extLst>
              </a:tr>
              <a:tr h="584200">
                <a:tc>
                  <a:txBody>
                    <a:bodyPr/>
                    <a:lstStyle/>
                    <a:p>
                      <a:pPr algn="ctr"/>
                      <a:r>
                        <a:rPr lang="en-US" sz="1700" dirty="0" smtClean="0">
                          <a:latin typeface="Calibri" panose="020F0502020204030204" pitchFamily="34" charset="0"/>
                          <a:cs typeface="Calibri" panose="020F0502020204030204" pitchFamily="34" charset="0"/>
                        </a:rPr>
                        <a:t>Kidney</a:t>
                      </a:r>
                      <a:r>
                        <a:rPr lang="en-US" sz="1700" baseline="0" dirty="0" smtClean="0">
                          <a:latin typeface="Calibri" panose="020F0502020204030204" pitchFamily="34" charset="0"/>
                          <a:cs typeface="Calibri" panose="020F0502020204030204" pitchFamily="34" charset="0"/>
                        </a:rPr>
                        <a:t> damage </a:t>
                      </a:r>
                    </a:p>
                    <a:p>
                      <a:pPr algn="ctr"/>
                      <a:r>
                        <a:rPr lang="en-US" sz="1700" baseline="0" dirty="0" smtClean="0">
                          <a:latin typeface="Calibri" panose="020F0502020204030204" pitchFamily="34" charset="0"/>
                          <a:cs typeface="Calibri" panose="020F0502020204030204" pitchFamily="34" charset="0"/>
                        </a:rPr>
                        <a:t>↓ Magnesium </a:t>
                      </a:r>
                    </a:p>
                    <a:p>
                      <a:pPr algn="ctr"/>
                      <a:r>
                        <a:rPr lang="en-US" sz="1700" dirty="0" smtClean="0">
                          <a:latin typeface="Calibri" panose="020F0502020204030204" pitchFamily="34" charset="0"/>
                          <a:cs typeface="Calibri" panose="020F0502020204030204" pitchFamily="34" charset="0"/>
                        </a:rPr>
                        <a:t>↑</a:t>
                      </a:r>
                      <a:r>
                        <a:rPr lang="en-US" sz="1700" baseline="0" dirty="0" smtClean="0">
                          <a:latin typeface="Calibri" panose="020F0502020204030204" pitchFamily="34" charset="0"/>
                          <a:cs typeface="Calibri" panose="020F0502020204030204" pitchFamily="34" charset="0"/>
                        </a:rPr>
                        <a:t> Potassium</a:t>
                      </a:r>
                      <a:endParaRPr lang="en-US" sz="17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489821008"/>
                  </a:ext>
                </a:extLst>
              </a:tr>
            </a:tbl>
          </a:graphicData>
        </a:graphic>
      </p:graphicFrame>
      <p:cxnSp>
        <p:nvCxnSpPr>
          <p:cNvPr id="5" name="Elbow Connector 4"/>
          <p:cNvCxnSpPr/>
          <p:nvPr/>
        </p:nvCxnSpPr>
        <p:spPr>
          <a:xfrm flipV="1">
            <a:off x="5041881" y="2038894"/>
            <a:ext cx="703385" cy="477293"/>
          </a:xfrm>
          <a:prstGeom prst="bentConnector3">
            <a:avLst>
              <a:gd name="adj1" fmla="val 47046"/>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7087" y="1692884"/>
            <a:ext cx="2680760" cy="830997"/>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Close monitoring of </a:t>
            </a:r>
            <a:endParaRPr lang="en-US" sz="1600" b="1" dirty="0" smtClean="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lab work</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Minimizing high levels </a:t>
            </a:r>
          </a:p>
        </p:txBody>
      </p:sp>
      <p:pic>
        <p:nvPicPr>
          <p:cNvPr id="14" name="Picture 13"/>
          <p:cNvPicPr>
            <a:picLocks noChangeAspect="1"/>
          </p:cNvPicPr>
          <p:nvPr/>
        </p:nvPicPr>
        <p:blipFill>
          <a:blip r:embed="rId3"/>
          <a:stretch>
            <a:fillRect/>
          </a:stretch>
        </p:blipFill>
        <p:spPr>
          <a:xfrm>
            <a:off x="6144613" y="3876373"/>
            <a:ext cx="1911236" cy="1947411"/>
          </a:xfrm>
          <a:prstGeom prst="rect">
            <a:avLst/>
          </a:prstGeom>
        </p:spPr>
      </p:pic>
      <p:sp>
        <p:nvSpPr>
          <p:cNvPr id="11" name="Title 1"/>
          <p:cNvSpPr txBox="1">
            <a:spLocks/>
          </p:cNvSpPr>
          <p:nvPr/>
        </p:nvSpPr>
        <p:spPr>
          <a:xfrm>
            <a:off x="874797" y="620786"/>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smtClean="0"/>
              <a:t>Side-Effects of Tacrolimus and Cyclosporine </a:t>
            </a:r>
            <a:endParaRPr lang="en-US" dirty="0"/>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686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5252633"/>
              </p:ext>
            </p:extLst>
          </p:nvPr>
        </p:nvGraphicFramePr>
        <p:xfrm>
          <a:off x="837198" y="1669562"/>
          <a:ext cx="4172862" cy="2727960"/>
        </p:xfrm>
        <a:graphic>
          <a:graphicData uri="http://schemas.openxmlformats.org/drawingml/2006/table">
            <a:tbl>
              <a:tblPr firstRow="1" bandRow="1">
                <a:tableStyleId>{073A0DAA-6AF3-43AB-8588-CEC1D06C72B9}</a:tableStyleId>
              </a:tblPr>
              <a:tblGrid>
                <a:gridCol w="2086431">
                  <a:extLst>
                    <a:ext uri="{9D8B030D-6E8A-4147-A177-3AD203B41FA5}">
                      <a16:colId xmlns:a16="http://schemas.microsoft.com/office/drawing/2014/main" val="3731876897"/>
                    </a:ext>
                  </a:extLst>
                </a:gridCol>
                <a:gridCol w="2086431">
                  <a:extLst>
                    <a:ext uri="{9D8B030D-6E8A-4147-A177-3AD203B41FA5}">
                      <a16:colId xmlns:a16="http://schemas.microsoft.com/office/drawing/2014/main" val="1731193671"/>
                    </a:ext>
                  </a:extLst>
                </a:gridCol>
              </a:tblGrid>
              <a:tr h="381000">
                <a:tc gridSpan="2">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dirty="0"/>
                    </a:p>
                  </a:txBody>
                  <a:tcPr/>
                </a:tc>
                <a:extLst>
                  <a:ext uri="{0D108BD9-81ED-4DB2-BD59-A6C34878D82A}">
                    <a16:rowId xmlns:a16="http://schemas.microsoft.com/office/drawing/2014/main" val="1829523214"/>
                  </a:ext>
                </a:extLst>
              </a:tr>
              <a:tr h="584200">
                <a:tc gridSpan="2">
                  <a:txBody>
                    <a:bodyPr/>
                    <a:lstStyle/>
                    <a:p>
                      <a:pPr algn="ctr"/>
                      <a:r>
                        <a:rPr lang="en-US" sz="1700" dirty="0" smtClean="0">
                          <a:latin typeface="Calibri" panose="020F0502020204030204" pitchFamily="34" charset="0"/>
                          <a:cs typeface="Calibri" panose="020F0502020204030204" pitchFamily="34" charset="0"/>
                        </a:rPr>
                        <a:t>Kidney</a:t>
                      </a:r>
                      <a:r>
                        <a:rPr lang="en-US" sz="1700" baseline="0" dirty="0" smtClean="0">
                          <a:latin typeface="Calibri" panose="020F0502020204030204" pitchFamily="34" charset="0"/>
                          <a:cs typeface="Calibri" panose="020F0502020204030204" pitchFamily="34" charset="0"/>
                        </a:rPr>
                        <a:t> damage </a:t>
                      </a:r>
                    </a:p>
                    <a:p>
                      <a:pPr algn="ctr"/>
                      <a:r>
                        <a:rPr lang="en-US" sz="1700" baseline="0" dirty="0" smtClean="0">
                          <a:latin typeface="Calibri" panose="020F0502020204030204" pitchFamily="34" charset="0"/>
                          <a:cs typeface="Calibri" panose="020F0502020204030204" pitchFamily="34" charset="0"/>
                        </a:rPr>
                        <a:t>↓ Magnesium </a:t>
                      </a:r>
                    </a:p>
                    <a:p>
                      <a:pPr algn="ctr"/>
                      <a:r>
                        <a:rPr lang="en-US" sz="1700" dirty="0" smtClean="0">
                          <a:latin typeface="Calibri" panose="020F0502020204030204" pitchFamily="34" charset="0"/>
                          <a:cs typeface="Calibri" panose="020F0502020204030204" pitchFamily="34" charset="0"/>
                        </a:rPr>
                        <a:t>↑</a:t>
                      </a:r>
                      <a:r>
                        <a:rPr lang="en-US" sz="1700" baseline="0" dirty="0" smtClean="0">
                          <a:latin typeface="Calibri" panose="020F0502020204030204" pitchFamily="34" charset="0"/>
                          <a:cs typeface="Calibri" panose="020F0502020204030204" pitchFamily="34" charset="0"/>
                        </a:rPr>
                        <a:t> Potassium</a:t>
                      </a:r>
                      <a:endParaRPr lang="en-US" sz="17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sz="1600" dirty="0"/>
                    </a:p>
                  </a:txBody>
                  <a:tcPr/>
                </a:tc>
                <a:extLst>
                  <a:ext uri="{0D108BD9-81ED-4DB2-BD59-A6C34878D82A}">
                    <a16:rowId xmlns:a16="http://schemas.microsoft.com/office/drawing/2014/main" val="489821008"/>
                  </a:ext>
                </a:extLst>
              </a:tr>
              <a:tr h="381000">
                <a:tc>
                  <a:txBody>
                    <a:bodyPr/>
                    <a:lstStyle/>
                    <a:p>
                      <a:pPr algn="ctr"/>
                      <a:r>
                        <a:rPr lang="en-US" sz="2000" dirty="0" smtClean="0">
                          <a:latin typeface="Calibri" panose="020F0502020204030204" pitchFamily="34" charset="0"/>
                          <a:cs typeface="Calibri" panose="020F0502020204030204" pitchFamily="34" charset="0"/>
                        </a:rPr>
                        <a:t>Tacrolimus</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tc>
                  <a:txBody>
                    <a:bodyPr/>
                    <a:lstStyle/>
                    <a:p>
                      <a:pPr algn="ctr"/>
                      <a:r>
                        <a:rPr lang="en-US" sz="2000" dirty="0" smtClean="0">
                          <a:latin typeface="Calibri" panose="020F0502020204030204" pitchFamily="34" charset="0"/>
                          <a:cs typeface="Calibri" panose="020F0502020204030204" pitchFamily="34" charset="0"/>
                        </a:rPr>
                        <a:t>Cyclosporine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extLst>
                  <a:ext uri="{0D108BD9-81ED-4DB2-BD59-A6C34878D82A}">
                    <a16:rowId xmlns:a16="http://schemas.microsoft.com/office/drawing/2014/main" val="3573285813"/>
                  </a:ext>
                </a:extLst>
              </a:tr>
              <a:tr h="1092200">
                <a:tc>
                  <a:txBody>
                    <a:bodyPr/>
                    <a:lstStyle/>
                    <a:p>
                      <a:pPr algn="ctr"/>
                      <a:r>
                        <a:rPr lang="en-US" sz="1700" dirty="0" smtClean="0">
                          <a:latin typeface="Calibri" panose="020F0502020204030204" pitchFamily="34" charset="0"/>
                          <a:cs typeface="Calibri" panose="020F0502020204030204" pitchFamily="34" charset="0"/>
                        </a:rPr>
                        <a:t>↑ Blood sugar</a:t>
                      </a:r>
                    </a:p>
                    <a:p>
                      <a:pPr algn="ctr"/>
                      <a:r>
                        <a:rPr lang="en-US" sz="1700" baseline="0" dirty="0" smtClean="0">
                          <a:latin typeface="Calibri" panose="020F0502020204030204" pitchFamily="34" charset="0"/>
                          <a:cs typeface="Calibri" panose="020F0502020204030204" pitchFamily="34" charset="0"/>
                        </a:rPr>
                        <a:t>Hair loss </a:t>
                      </a:r>
                    </a:p>
                    <a:p>
                      <a:pPr algn="ctr"/>
                      <a:r>
                        <a:rPr lang="en-US" sz="1700" baseline="0" dirty="0" smtClean="0">
                          <a:latin typeface="Calibri" panose="020F0502020204030204" pitchFamily="34" charset="0"/>
                          <a:cs typeface="Calibri" panose="020F0502020204030204" pitchFamily="34" charset="0"/>
                        </a:rPr>
                        <a:t>Tremors </a:t>
                      </a:r>
                      <a:endParaRPr lang="en-US" sz="1700" dirty="0" smtClean="0">
                        <a:latin typeface="Calibri" panose="020F0502020204030204" pitchFamily="34" charset="0"/>
                        <a:cs typeface="Calibri" panose="020F0502020204030204" pitchFamily="34" charset="0"/>
                      </a:endParaRPr>
                    </a:p>
                  </a:txBody>
                  <a:tcPr marL="76200" marR="76200" marT="38100" marB="38100" anchor="ctr"/>
                </a:tc>
                <a:tc>
                  <a:txBody>
                    <a:bodyPr/>
                    <a:lstStyle/>
                    <a:p>
                      <a:pPr algn="ctr"/>
                      <a:r>
                        <a:rPr lang="en-US" sz="1700" dirty="0" smtClean="0">
                          <a:latin typeface="Calibri" panose="020F0502020204030204" pitchFamily="34" charset="0"/>
                          <a:cs typeface="Calibri" panose="020F0502020204030204" pitchFamily="34" charset="0"/>
                        </a:rPr>
                        <a:t>↑ Cholesterol</a:t>
                      </a:r>
                    </a:p>
                    <a:p>
                      <a:pPr algn="ctr"/>
                      <a:r>
                        <a:rPr lang="en-US" sz="1700" dirty="0" smtClean="0">
                          <a:latin typeface="Calibri" panose="020F0502020204030204" pitchFamily="34" charset="0"/>
                          <a:cs typeface="Calibri" panose="020F0502020204030204" pitchFamily="34" charset="0"/>
                        </a:rPr>
                        <a:t>↑ Blood pressure</a:t>
                      </a:r>
                    </a:p>
                    <a:p>
                      <a:pPr algn="ctr"/>
                      <a:r>
                        <a:rPr lang="en-US" sz="1700" dirty="0" smtClean="0">
                          <a:latin typeface="Calibri" panose="020F0502020204030204" pitchFamily="34" charset="0"/>
                          <a:cs typeface="Calibri" panose="020F0502020204030204" pitchFamily="34" charset="0"/>
                        </a:rPr>
                        <a:t>Hair</a:t>
                      </a:r>
                      <a:r>
                        <a:rPr lang="en-US" sz="1700" baseline="0" dirty="0" smtClean="0">
                          <a:latin typeface="Calibri" panose="020F0502020204030204" pitchFamily="34" charset="0"/>
                          <a:cs typeface="Calibri" panose="020F0502020204030204" pitchFamily="34" charset="0"/>
                        </a:rPr>
                        <a:t> growth </a:t>
                      </a:r>
                    </a:p>
                    <a:p>
                      <a:pPr algn="ctr"/>
                      <a:r>
                        <a:rPr lang="en-US" sz="1700" baseline="0" dirty="0" smtClean="0">
                          <a:latin typeface="Calibri" panose="020F0502020204030204" pitchFamily="34" charset="0"/>
                          <a:cs typeface="Calibri" panose="020F0502020204030204" pitchFamily="34" charset="0"/>
                        </a:rPr>
                        <a:t>Gum swelling</a:t>
                      </a:r>
                      <a:endParaRPr lang="en-US" sz="17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86637165"/>
                  </a:ext>
                </a:extLst>
              </a:tr>
            </a:tbl>
          </a:graphicData>
        </a:graphic>
      </p:graphicFrame>
      <p:cxnSp>
        <p:nvCxnSpPr>
          <p:cNvPr id="5" name="Elbow Connector 4"/>
          <p:cNvCxnSpPr/>
          <p:nvPr/>
        </p:nvCxnSpPr>
        <p:spPr>
          <a:xfrm flipV="1">
            <a:off x="5041881" y="2038894"/>
            <a:ext cx="703385" cy="477293"/>
          </a:xfrm>
          <a:prstGeom prst="bentConnector3">
            <a:avLst>
              <a:gd name="adj1" fmla="val 47046"/>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21695" y="1692884"/>
            <a:ext cx="2432380" cy="830997"/>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Close monitoring of </a:t>
            </a:r>
            <a:endParaRPr lang="en-US" sz="1600" b="1" dirty="0" smtClean="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lab work</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Minimizing high levels </a:t>
            </a:r>
          </a:p>
        </p:txBody>
      </p:sp>
      <p:cxnSp>
        <p:nvCxnSpPr>
          <p:cNvPr id="8" name="Elbow Connector 7"/>
          <p:cNvCxnSpPr/>
          <p:nvPr/>
        </p:nvCxnSpPr>
        <p:spPr>
          <a:xfrm rot="5400000">
            <a:off x="2465433" y="4704240"/>
            <a:ext cx="786931" cy="291678"/>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92573" y="5302636"/>
            <a:ext cx="3257341" cy="584775"/>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Optimizing other medications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Switching to the other agent </a:t>
            </a:r>
          </a:p>
        </p:txBody>
      </p:sp>
      <p:pic>
        <p:nvPicPr>
          <p:cNvPr id="14" name="Picture 13"/>
          <p:cNvPicPr>
            <a:picLocks noChangeAspect="1"/>
          </p:cNvPicPr>
          <p:nvPr/>
        </p:nvPicPr>
        <p:blipFill>
          <a:blip r:embed="rId3"/>
          <a:stretch>
            <a:fillRect/>
          </a:stretch>
        </p:blipFill>
        <p:spPr>
          <a:xfrm>
            <a:off x="6037118" y="3766843"/>
            <a:ext cx="2018731" cy="2056941"/>
          </a:xfrm>
          <a:prstGeom prst="rect">
            <a:avLst/>
          </a:prstGeom>
        </p:spPr>
      </p:pic>
      <p:sp>
        <p:nvSpPr>
          <p:cNvPr id="11" name="Title 1"/>
          <p:cNvSpPr txBox="1">
            <a:spLocks/>
          </p:cNvSpPr>
          <p:nvPr/>
        </p:nvSpPr>
        <p:spPr>
          <a:xfrm>
            <a:off x="874797" y="625879"/>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smtClean="0"/>
              <a:t>Side-Effects of Tacrolimus and Cyclosporine </a:t>
            </a:r>
            <a:endParaRPr lang="en-US" dirty="0"/>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63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txBox="1">
            <a:spLocks/>
          </p:cNvSpPr>
          <p:nvPr/>
        </p:nvSpPr>
        <p:spPr>
          <a:xfrm>
            <a:off x="874797" y="601110"/>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t>Calcineurin Inhibitor Drug Interactions</a:t>
            </a:r>
            <a:endParaRPr lang="en-US" sz="4800" dirty="0"/>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Box 3"/>
          <p:cNvSpPr txBox="1">
            <a:spLocks noChangeArrowheads="1"/>
          </p:cNvSpPr>
          <p:nvPr/>
        </p:nvSpPr>
        <p:spPr bwMode="auto">
          <a:xfrm>
            <a:off x="1247998" y="3460222"/>
            <a:ext cx="6798391" cy="1569660"/>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2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Always contact your transplant team/coordinator or local pharmacist before starting any new medication!!</a:t>
            </a:r>
            <a:endParaRPr lang="en-US" sz="3200" dirty="0">
              <a:solidFill>
                <a:schemeClr val="bg1"/>
              </a:solidFill>
              <a:latin typeface="Calibri" panose="020F0502020204030204" pitchFamily="34" charset="0"/>
              <a:cs typeface="Calibri" panose="020F0502020204030204" pitchFamily="34" charset="0"/>
            </a:endParaRPr>
          </a:p>
        </p:txBody>
      </p:sp>
      <p:sp>
        <p:nvSpPr>
          <p:cNvPr id="16" name="Text Box 3"/>
          <p:cNvSpPr txBox="1">
            <a:spLocks noChangeArrowheads="1"/>
          </p:cNvSpPr>
          <p:nvPr/>
        </p:nvSpPr>
        <p:spPr bwMode="auto">
          <a:xfrm>
            <a:off x="2696848" y="1927641"/>
            <a:ext cx="3900693" cy="646331"/>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600" dirty="0" smtClean="0">
                <a:solidFill>
                  <a:schemeClr val="bg1"/>
                </a:solidFill>
                <a:latin typeface="Calibri" panose="020F0502020204030204" pitchFamily="34" charset="0"/>
                <a:cs typeface="Calibri" panose="020F0502020204030204" pitchFamily="34" charset="0"/>
              </a:rPr>
              <a:t>There are a LOT</a:t>
            </a:r>
            <a:r>
              <a:rPr lang="en-US" sz="36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t>
            </a:r>
            <a:endParaRPr lang="en-US" sz="3600" dirty="0">
              <a:solidFill>
                <a:schemeClr val="bg1"/>
              </a:solidFill>
              <a:latin typeface="Calibri" panose="020F0502020204030204" pitchFamily="34" charset="0"/>
              <a:cs typeface="Calibri" panose="020F0502020204030204" pitchFamily="34" charset="0"/>
            </a:endParaRPr>
          </a:p>
        </p:txBody>
      </p:sp>
      <p:sp>
        <p:nvSpPr>
          <p:cNvPr id="7" name="Down Arrow 6"/>
          <p:cNvSpPr/>
          <p:nvPr/>
        </p:nvSpPr>
        <p:spPr>
          <a:xfrm>
            <a:off x="4474514" y="2660315"/>
            <a:ext cx="345358" cy="7481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423474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txBox="1">
            <a:spLocks/>
          </p:cNvSpPr>
          <p:nvPr/>
        </p:nvSpPr>
        <p:spPr>
          <a:xfrm>
            <a:off x="874797" y="601110"/>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4000" dirty="0">
                <a:ea typeface="ＭＳ Ｐゴシック" panose="020B0600070205080204" pitchFamily="34" charset="-128"/>
              </a:rPr>
              <a:t>A few to be aware </a:t>
            </a:r>
            <a:r>
              <a:rPr lang="en-US" altLang="en-US" sz="4000" dirty="0" smtClean="0">
                <a:ea typeface="ＭＳ Ｐゴシック" panose="020B0600070205080204" pitchFamily="34" charset="-128"/>
              </a:rPr>
              <a:t>of</a:t>
            </a:r>
            <a:endParaRPr lang="en-US" altLang="en-US" sz="4000" dirty="0">
              <a:ea typeface="ＭＳ Ｐゴシック" panose="020B0600070205080204" pitchFamily="34" charset="-128"/>
            </a:endParaRPr>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3318441595"/>
              </p:ext>
            </p:extLst>
          </p:nvPr>
        </p:nvGraphicFramePr>
        <p:xfrm>
          <a:off x="837198" y="1712971"/>
          <a:ext cx="6820401" cy="43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ight Brace 1"/>
          <p:cNvSpPr/>
          <p:nvPr/>
        </p:nvSpPr>
        <p:spPr>
          <a:xfrm>
            <a:off x="7657599" y="2847109"/>
            <a:ext cx="260274" cy="3231574"/>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7937652" y="4232063"/>
            <a:ext cx="1206348" cy="461665"/>
          </a:xfrm>
          <a:prstGeom prst="rect">
            <a:avLst/>
          </a:prstGeom>
          <a:noFill/>
        </p:spPr>
        <p:txBody>
          <a:bodyPr wrap="square" rtlCol="0">
            <a:spAutoFit/>
          </a:bodyPr>
          <a:lstStyle/>
          <a:p>
            <a:r>
              <a:rPr lang="en-US" sz="2400" dirty="0" smtClean="0">
                <a:solidFill>
                  <a:srgbClr val="FF0000"/>
                </a:solidFill>
              </a:rPr>
              <a:t>AVOID</a:t>
            </a:r>
            <a:endParaRPr lang="en-US" sz="2400" dirty="0">
              <a:solidFill>
                <a:srgbClr val="FF0000"/>
              </a:solidFill>
            </a:endParaRPr>
          </a:p>
        </p:txBody>
      </p:sp>
      <p:sp>
        <p:nvSpPr>
          <p:cNvPr id="9" name="TextBox 8"/>
          <p:cNvSpPr txBox="1"/>
          <p:nvPr/>
        </p:nvSpPr>
        <p:spPr>
          <a:xfrm>
            <a:off x="7937652" y="4955963"/>
            <a:ext cx="1206348" cy="1200329"/>
          </a:xfrm>
          <a:prstGeom prst="rect">
            <a:avLst/>
          </a:prstGeom>
          <a:noFill/>
        </p:spPr>
        <p:txBody>
          <a:bodyPr wrap="square" rtlCol="0">
            <a:spAutoFit/>
          </a:bodyPr>
          <a:lstStyle/>
          <a:p>
            <a:r>
              <a:rPr lang="en-US" sz="2400" dirty="0" smtClean="0">
                <a:solidFill>
                  <a:srgbClr val="FF0000"/>
                </a:solidFill>
              </a:rPr>
              <a:t>Baby aspirin okay</a:t>
            </a:r>
            <a:endParaRPr lang="en-US" sz="2400" dirty="0">
              <a:solidFill>
                <a:srgbClr val="FF0000"/>
              </a:solidFill>
            </a:endParaRPr>
          </a:p>
        </p:txBody>
      </p:sp>
    </p:spTree>
    <p:extLst>
      <p:ext uri="{BB962C8B-B14F-4D97-AF65-F5344CB8AC3E}">
        <p14:creationId xmlns:p14="http://schemas.microsoft.com/office/powerpoint/2010/main" val="3169985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41947"/>
            <a:ext cx="6000750" cy="636672"/>
          </a:xfrm>
        </p:spPr>
        <p:txBody>
          <a:bodyPr>
            <a:noAutofit/>
          </a:bodyPr>
          <a:lstStyle/>
          <a:p>
            <a:r>
              <a:rPr lang="en-US" dirty="0" smtClean="0"/>
              <a:t>Anti-proliferatives</a:t>
            </a:r>
            <a:endParaRPr lang="en-US" sz="60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4241413634"/>
              </p:ext>
            </p:extLst>
          </p:nvPr>
        </p:nvGraphicFramePr>
        <p:xfrm>
          <a:off x="761998" y="2140006"/>
          <a:ext cx="7620001" cy="3420357"/>
        </p:xfrm>
        <a:graphic>
          <a:graphicData uri="http://schemas.openxmlformats.org/drawingml/2006/table">
            <a:tbl>
              <a:tblPr firstRow="1" bandRow="1">
                <a:tableStyleId>{073A0DAA-6AF3-43AB-8588-CEC1D06C72B9}</a:tableStyleId>
              </a:tblPr>
              <a:tblGrid>
                <a:gridCol w="1618343">
                  <a:extLst>
                    <a:ext uri="{9D8B030D-6E8A-4147-A177-3AD203B41FA5}">
                      <a16:colId xmlns:a16="http://schemas.microsoft.com/office/drawing/2014/main" val="3471683850"/>
                    </a:ext>
                  </a:extLst>
                </a:gridCol>
                <a:gridCol w="1776435">
                  <a:extLst>
                    <a:ext uri="{9D8B030D-6E8A-4147-A177-3AD203B41FA5}">
                      <a16:colId xmlns:a16="http://schemas.microsoft.com/office/drawing/2014/main" val="691806060"/>
                    </a:ext>
                  </a:extLst>
                </a:gridCol>
                <a:gridCol w="1776436">
                  <a:extLst>
                    <a:ext uri="{9D8B030D-6E8A-4147-A177-3AD203B41FA5}">
                      <a16:colId xmlns:a16="http://schemas.microsoft.com/office/drawing/2014/main" val="2212081491"/>
                    </a:ext>
                  </a:extLst>
                </a:gridCol>
                <a:gridCol w="2448787">
                  <a:extLst>
                    <a:ext uri="{9D8B030D-6E8A-4147-A177-3AD203B41FA5}">
                      <a16:colId xmlns:a16="http://schemas.microsoft.com/office/drawing/2014/main" val="125225233"/>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gridSpan="2">
                  <a:txBody>
                    <a:bodyPr/>
                    <a:lstStyle/>
                    <a:p>
                      <a:pPr algn="ctr"/>
                      <a:r>
                        <a:rPr lang="en-US" sz="2000" dirty="0" smtClean="0">
                          <a:latin typeface="Calibri" panose="020F0502020204030204" pitchFamily="34" charset="0"/>
                          <a:cs typeface="Calibri" panose="020F0502020204030204" pitchFamily="34" charset="0"/>
                        </a:rPr>
                        <a:t>Mycophenolate</a:t>
                      </a:r>
                      <a:endParaRPr lang="en-US" sz="2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a:txBody>
                    <a:bodyPr/>
                    <a:lstStyle/>
                    <a:p>
                      <a:pPr algn="ctr"/>
                      <a:r>
                        <a:rPr lang="en-US" sz="2000" dirty="0" smtClean="0">
                          <a:latin typeface="Calibri" panose="020F0502020204030204" pitchFamily="34" charset="0"/>
                          <a:cs typeface="Calibri" panose="020F0502020204030204" pitchFamily="34" charset="0"/>
                        </a:rPr>
                        <a:t>Azathioprine</a:t>
                      </a: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Cellcept</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Myfortic </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Imuran</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3">
                  <a:txBody>
                    <a:bodyPr/>
                    <a:lstStyle/>
                    <a:p>
                      <a:pPr algn="ctr"/>
                      <a:r>
                        <a:rPr lang="en-US" sz="1800" dirty="0" smtClean="0">
                          <a:latin typeface="Calibri" panose="020F0502020204030204" pitchFamily="34" charset="0"/>
                          <a:cs typeface="Calibri" panose="020F0502020204030204" pitchFamily="34" charset="0"/>
                        </a:rPr>
                        <a:t>Prevents the replication of immune cells </a:t>
                      </a:r>
                    </a:p>
                  </a:txBody>
                  <a:tcPr anchor="ctr"/>
                </a:tc>
                <a:tc hMerge="1">
                  <a:txBody>
                    <a:bodyPr/>
                    <a:lstStyle/>
                    <a:p>
                      <a:pPr algn="ctr"/>
                      <a:endParaRPr lang="en-US" sz="1400" dirty="0">
                        <a:latin typeface="Calibri" panose="020F050202020403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Twice Daily (slow release)</a:t>
                      </a:r>
                      <a:endParaRPr lang="en-US" sz="18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a:t>
                      </a:r>
                      <a:r>
                        <a:rPr lang="en-US" sz="1800" baseline="0" dirty="0" smtClean="0">
                          <a:latin typeface="Calibri" panose="020F0502020204030204" pitchFamily="34" charset="0"/>
                          <a:cs typeface="Calibri" panose="020F0502020204030204" pitchFamily="34" charset="0"/>
                        </a:rPr>
                        <a:t> Daily</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3">
                  <a:txBody>
                    <a:bodyPr/>
                    <a:lstStyle/>
                    <a:p>
                      <a:pPr lvl="0" algn="ctr"/>
                      <a:r>
                        <a:rPr lang="en-US" sz="1800" dirty="0" smtClean="0">
                          <a:latin typeface="Calibri" panose="020F0502020204030204" pitchFamily="34" charset="0"/>
                          <a:cs typeface="Calibri" panose="020F0502020204030204" pitchFamily="34" charset="0"/>
                        </a:rPr>
                        <a:t>Not needed for these medications</a:t>
                      </a:r>
                    </a:p>
                  </a:txBody>
                  <a:tcPr/>
                </a:tc>
                <a:tc hMerge="1">
                  <a:txBody>
                    <a:bodyPr/>
                    <a:lstStyle/>
                    <a:p>
                      <a:pPr algn="ctr"/>
                      <a:endParaRPr lang="en-US" dirty="0"/>
                    </a:p>
                  </a:txBody>
                  <a:tcPr/>
                </a:tc>
                <a:tc hMerge="1">
                  <a:txBody>
                    <a:bodyPr/>
                    <a:lstStyle/>
                    <a:p>
                      <a:pPr lvl="0" algn="ct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80076807"/>
                  </a:ext>
                </a:extLst>
              </a:tr>
              <a:tr h="365760">
                <a:tc rowSpan="2">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INTERCHANGEABLE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Contraindicated in pregnant women</a:t>
                      </a:r>
                    </a:p>
                  </a:txBody>
                  <a:tcPr anchor="ctr"/>
                </a:tc>
                <a:tc hMerge="1">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INTERCHANGEABLE</a:t>
                      </a:r>
                      <a:endParaRPr lang="en-US" sz="1800" b="1"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8459653"/>
                  </a:ext>
                </a:extLst>
              </a:tr>
              <a:tr h="365760">
                <a:tc vMerge="1">
                  <a:txBody>
                    <a:bodyPr/>
                    <a:lstStyle/>
                    <a:p>
                      <a:endParaRPr lang="en-US" sz="1400" b="1" dirty="0">
                        <a:latin typeface="Calibri" panose="020F0502020204030204" pitchFamily="34" charset="0"/>
                        <a:cs typeface="Calibri" panose="020F050202020403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Do NOT</a:t>
                      </a:r>
                      <a:r>
                        <a:rPr lang="en-US" sz="1800" b="0" baseline="0" dirty="0" smtClean="0">
                          <a:latin typeface="Calibri" panose="020F0502020204030204" pitchFamily="34" charset="0"/>
                          <a:cs typeface="Calibri" panose="020F0502020204030204" pitchFamily="34" charset="0"/>
                        </a:rPr>
                        <a:t> crush, cut or chew</a:t>
                      </a:r>
                      <a:endParaRPr lang="en-US" sz="1800" b="0"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tc>
                  <a:txBody>
                    <a:bodyPr/>
                    <a:lstStyle/>
                    <a:p>
                      <a:pPr algn="ctr"/>
                      <a:r>
                        <a:rPr lang="en-US" sz="1800" dirty="0" smtClean="0">
                          <a:latin typeface="Calibri" panose="020F0502020204030204" pitchFamily="34" charset="0"/>
                          <a:cs typeface="Calibri" panose="020F0502020204030204" pitchFamily="34" charset="0"/>
                        </a:rPr>
                        <a:t>CAN</a:t>
                      </a:r>
                      <a:r>
                        <a:rPr lang="en-US" sz="1800" baseline="0" dirty="0" smtClean="0">
                          <a:latin typeface="Calibri" panose="020F0502020204030204" pitchFamily="34" charset="0"/>
                          <a:cs typeface="Calibri" panose="020F0502020204030204" pitchFamily="34" charset="0"/>
                        </a:rPr>
                        <a:t> cut or crush</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28977606"/>
                  </a:ext>
                </a:extLst>
              </a:tr>
            </a:tbl>
          </a:graphicData>
        </a:graphic>
      </p:graphicFrame>
      <p:sp>
        <p:nvSpPr>
          <p:cNvPr id="3" name="Rectangle 2"/>
          <p:cNvSpPr/>
          <p:nvPr/>
        </p:nvSpPr>
        <p:spPr>
          <a:xfrm>
            <a:off x="761998" y="1624431"/>
            <a:ext cx="7619999" cy="400110"/>
          </a:xfrm>
          <a:prstGeom prst="rect">
            <a:avLst/>
          </a:prstGeom>
        </p:spPr>
        <p:txBody>
          <a:bodyPr wrap="square">
            <a:spAutoFit/>
          </a:bodyPr>
          <a:lstStyle/>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Second most </a:t>
            </a:r>
            <a:r>
              <a:rPr lang="en-US" sz="2000" dirty="0">
                <a:latin typeface="Calibri" panose="020F0502020204030204" pitchFamily="34" charset="0"/>
                <a:cs typeface="Calibri" panose="020F0502020204030204" pitchFamily="34" charset="0"/>
              </a:rPr>
              <a:t>common post-transplant </a:t>
            </a:r>
            <a:r>
              <a:rPr lang="en-US" sz="2000" dirty="0" smtClean="0">
                <a:latin typeface="Calibri" panose="020F0502020204030204" pitchFamily="34" charset="0"/>
                <a:cs typeface="Calibri" panose="020F0502020204030204" pitchFamily="34" charset="0"/>
              </a:rPr>
              <a:t>immunosuppressant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873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14"/>
        <p:cNvGrpSpPr/>
        <p:nvPr/>
      </p:nvGrpSpPr>
      <p:grpSpPr>
        <a:xfrm>
          <a:off x="0" y="0"/>
          <a:ext cx="0" cy="0"/>
          <a:chOff x="0" y="0"/>
          <a:chExt cx="0" cy="0"/>
        </a:xfrm>
      </p:grpSpPr>
      <p:pic>
        <p:nvPicPr>
          <p:cNvPr id="117" name="Google Shape;117;p16"/>
          <p:cNvPicPr preferRelativeResize="0"/>
          <p:nvPr/>
        </p:nvPicPr>
        <p:blipFill>
          <a:blip r:embed="rId3">
            <a:alphaModFix/>
          </a:blip>
          <a:stretch>
            <a:fillRect/>
          </a:stretch>
        </p:blipFill>
        <p:spPr>
          <a:xfrm>
            <a:off x="7574972" y="4384964"/>
            <a:ext cx="1345823" cy="1792774"/>
          </a:xfrm>
          <a:prstGeom prst="rect">
            <a:avLst/>
          </a:prstGeom>
          <a:noFill/>
          <a:ln>
            <a:noFill/>
          </a:ln>
        </p:spPr>
      </p:pic>
      <p:sp>
        <p:nvSpPr>
          <p:cNvPr id="115" name="Google Shape;115;p16"/>
          <p:cNvSpPr txBox="1">
            <a:spLocks noGrp="1"/>
          </p:cNvSpPr>
          <p:nvPr>
            <p:ph type="body" idx="1"/>
          </p:nvPr>
        </p:nvSpPr>
        <p:spPr>
          <a:xfrm>
            <a:off x="762000" y="1604769"/>
            <a:ext cx="7588800" cy="42051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500"/>
              </a:spcBef>
              <a:spcAft>
                <a:spcPts val="0"/>
              </a:spcAft>
              <a:buSzPts val="2000"/>
              <a:buChar char="●"/>
            </a:pPr>
            <a:r>
              <a:rPr lang="en-US" sz="2400" dirty="0" smtClean="0">
                <a:latin typeface="Calibri" panose="020F0502020204030204" pitchFamily="34" charset="0"/>
                <a:cs typeface="Calibri" panose="020F0502020204030204" pitchFamily="34" charset="0"/>
              </a:rPr>
              <a:t>Mycophenolate </a:t>
            </a:r>
            <a:r>
              <a:rPr lang="en-US" sz="2400" dirty="0">
                <a:latin typeface="Calibri" panose="020F0502020204030204" pitchFamily="34" charset="0"/>
                <a:cs typeface="Calibri" panose="020F0502020204030204" pitchFamily="34" charset="0"/>
              </a:rPr>
              <a:t>increases the risk of birth defects and pregnancy loss in the first trimester</a:t>
            </a:r>
            <a:endParaRPr sz="2400" dirty="0">
              <a:latin typeface="Calibri" panose="020F0502020204030204" pitchFamily="34" charset="0"/>
              <a:cs typeface="Calibri" panose="020F0502020204030204" pitchFamily="34" charset="0"/>
            </a:endParaRPr>
          </a:p>
          <a:p>
            <a:pPr marL="0" lvl="0" indent="0" algn="l" rtl="0">
              <a:lnSpc>
                <a:spcPct val="115000"/>
              </a:lnSpc>
              <a:spcBef>
                <a:spcPts val="300"/>
              </a:spcBef>
              <a:spcAft>
                <a:spcPts val="0"/>
              </a:spcAft>
              <a:buClr>
                <a:schemeClr val="dk1"/>
              </a:buClr>
              <a:buSzPts val="1100"/>
              <a:buFont typeface="Arial"/>
              <a:buNone/>
            </a:pPr>
            <a:endParaRPr sz="1400" dirty="0">
              <a:latin typeface="Calibri" panose="020F0502020204030204" pitchFamily="34" charset="0"/>
              <a:ea typeface="Arial"/>
              <a:cs typeface="Calibri" panose="020F0502020204030204" pitchFamily="34" charset="0"/>
              <a:sym typeface="Arial"/>
            </a:endParaRPr>
          </a:p>
          <a:p>
            <a:pPr lvl="0" indent="-355600">
              <a:lnSpc>
                <a:spcPct val="115000"/>
              </a:lnSpc>
              <a:spcBef>
                <a:spcPts val="500"/>
              </a:spcBef>
              <a:buSzPts val="2000"/>
              <a:buChar char="●"/>
            </a:pPr>
            <a:r>
              <a:rPr lang="en-US" sz="2400" dirty="0" smtClean="0">
                <a:latin typeface="Calibri" panose="020F0502020204030204" pitchFamily="34" charset="0"/>
                <a:cs typeface="Calibri" panose="020F0502020204030204" pitchFamily="34" charset="0"/>
              </a:rPr>
              <a:t>Prevention </a:t>
            </a:r>
            <a:r>
              <a:rPr lang="en-US" sz="2400" dirty="0">
                <a:latin typeface="Calibri" panose="020F0502020204030204" pitchFamily="34" charset="0"/>
                <a:cs typeface="Calibri" panose="020F0502020204030204" pitchFamily="34" charset="0"/>
              </a:rPr>
              <a:t>and </a:t>
            </a:r>
            <a:r>
              <a:rPr lang="en-US" sz="2400" dirty="0" smtClean="0">
                <a:latin typeface="Calibri" panose="020F0502020204030204" pitchFamily="34" charset="0"/>
                <a:cs typeface="Calibri" panose="020F0502020204030204" pitchFamily="34" charset="0"/>
              </a:rPr>
              <a:t>planning are key!</a:t>
            </a:r>
            <a:endParaRPr sz="2400" dirty="0">
              <a:latin typeface="Calibri" panose="020F0502020204030204" pitchFamily="34" charset="0"/>
              <a:cs typeface="Calibri" panose="020F0502020204030204" pitchFamily="34" charset="0"/>
            </a:endParaRPr>
          </a:p>
          <a:p>
            <a:pPr marL="0" lvl="0" indent="0" algn="l" rtl="0">
              <a:lnSpc>
                <a:spcPct val="115000"/>
              </a:lnSpc>
              <a:spcBef>
                <a:spcPts val="300"/>
              </a:spcBef>
              <a:spcAft>
                <a:spcPts val="0"/>
              </a:spcAft>
              <a:buClr>
                <a:schemeClr val="dk1"/>
              </a:buClr>
              <a:buSzPts val="1100"/>
              <a:buFont typeface="Arial"/>
              <a:buNone/>
            </a:pPr>
            <a:endParaRPr sz="1400" dirty="0">
              <a:latin typeface="Calibri" panose="020F0502020204030204" pitchFamily="34" charset="0"/>
              <a:ea typeface="Arial"/>
              <a:cs typeface="Calibri" panose="020F0502020204030204" pitchFamily="34" charset="0"/>
              <a:sym typeface="Arial"/>
            </a:endParaRPr>
          </a:p>
          <a:p>
            <a:pPr lvl="0" indent="-355600">
              <a:lnSpc>
                <a:spcPct val="115000"/>
              </a:lnSpc>
              <a:spcBef>
                <a:spcPts val="500"/>
              </a:spcBef>
              <a:buSzPts val="2000"/>
              <a:buChar char="●"/>
            </a:pPr>
            <a:r>
              <a:rPr lang="en-US" sz="2400" dirty="0">
                <a:latin typeface="Calibri" panose="020F0502020204030204" pitchFamily="34" charset="0"/>
                <a:cs typeface="Calibri" panose="020F0502020204030204" pitchFamily="34" charset="0"/>
              </a:rPr>
              <a:t>If you become pregnant or are thinking of becoming </a:t>
            </a:r>
            <a:r>
              <a:rPr lang="en-US" sz="2400" dirty="0" smtClean="0">
                <a:latin typeface="Calibri" panose="020F0502020204030204" pitchFamily="34" charset="0"/>
                <a:cs typeface="Calibri" panose="020F0502020204030204" pitchFamily="34" charset="0"/>
              </a:rPr>
              <a:t>pregnant,</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let </a:t>
            </a:r>
            <a:r>
              <a:rPr lang="en-US" sz="2400" dirty="0">
                <a:latin typeface="Calibri" panose="020F0502020204030204" pitchFamily="34" charset="0"/>
                <a:cs typeface="Calibri" panose="020F0502020204030204" pitchFamily="34" charset="0"/>
              </a:rPr>
              <a:t>your transplant </a:t>
            </a:r>
            <a:r>
              <a:rPr lang="en-US" sz="2400" dirty="0" smtClean="0">
                <a:latin typeface="Calibri" panose="020F0502020204030204" pitchFamily="34" charset="0"/>
                <a:cs typeface="Calibri" panose="020F0502020204030204" pitchFamily="34" charset="0"/>
              </a:rPr>
              <a:t>team/coordinator </a:t>
            </a:r>
            <a:r>
              <a:rPr lang="en-US" sz="2400" dirty="0">
                <a:latin typeface="Calibri" panose="020F0502020204030204" pitchFamily="34" charset="0"/>
                <a:cs typeface="Calibri" panose="020F0502020204030204" pitchFamily="34" charset="0"/>
              </a:rPr>
              <a:t>know immediately!</a:t>
            </a:r>
            <a:endParaRPr sz="2400" dirty="0">
              <a:latin typeface="Calibri" panose="020F0502020204030204" pitchFamily="34" charset="0"/>
              <a:cs typeface="Calibri" panose="020F0502020204030204" pitchFamily="34" charset="0"/>
            </a:endParaRPr>
          </a:p>
        </p:txBody>
      </p:sp>
      <p:sp>
        <p:nvSpPr>
          <p:cNvPr id="116" name="Google Shape;116;p16"/>
          <p:cNvSpPr txBox="1">
            <a:spLocks noGrp="1"/>
          </p:cNvSpPr>
          <p:nvPr>
            <p:ph type="title"/>
          </p:nvPr>
        </p:nvSpPr>
        <p:spPr>
          <a:xfrm>
            <a:off x="691562" y="904202"/>
            <a:ext cx="7776300" cy="513435"/>
          </a:xfrm>
          <a:prstGeom prst="rect">
            <a:avLst/>
          </a:prstGeom>
          <a:noFill/>
          <a:ln>
            <a:noFill/>
          </a:ln>
        </p:spPr>
        <p:txBody>
          <a:bodyPr spcFirstLastPara="1" wrap="square" lIns="91425" tIns="45700" rIns="91425" bIns="45700" anchor="ctr" anchorCtr="0">
            <a:noAutofit/>
          </a:bodyPr>
          <a:lstStyle/>
          <a:p>
            <a:pPr>
              <a:buSzPts val="4000"/>
            </a:pPr>
            <a:r>
              <a:rPr lang="en-US" sz="3600" dirty="0">
                <a:latin typeface="Calibri" panose="020F0502020204030204" pitchFamily="34" charset="0"/>
                <a:cs typeface="Calibri" panose="020F0502020204030204" pitchFamily="34" charset="0"/>
              </a:rPr>
              <a:t>For women who may become </a:t>
            </a:r>
            <a:r>
              <a:rPr lang="en-US" sz="3600" dirty="0" smtClean="0">
                <a:latin typeface="Calibri" panose="020F0502020204030204" pitchFamily="34" charset="0"/>
                <a:cs typeface="Calibri" panose="020F0502020204030204" pitchFamily="34" charset="0"/>
              </a:rPr>
              <a:t>pregnant </a:t>
            </a:r>
            <a:r>
              <a:rPr lang="en-US" sz="3600" dirty="0">
                <a:latin typeface="Calibri" panose="020F0502020204030204" pitchFamily="34" charset="0"/>
                <a:cs typeface="Calibri" panose="020F0502020204030204" pitchFamily="34" charset="0"/>
              </a:rPr>
              <a:t/>
            </a:r>
            <a:br>
              <a:rPr lang="en-US" sz="3600" dirty="0">
                <a:latin typeface="Calibri" panose="020F0502020204030204" pitchFamily="34" charset="0"/>
                <a:cs typeface="Calibri" panose="020F0502020204030204" pitchFamily="34" charset="0"/>
              </a:rPr>
            </a:br>
            <a:endParaRPr sz="4000" b="1" strike="noStrike" cap="none" baseline="30000" dirty="0">
              <a:solidFill>
                <a:schemeClr val="dk1"/>
              </a:solidFill>
              <a:sym typeface="Calibri"/>
            </a:endParaRP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3444417" y="4852556"/>
            <a:ext cx="3400855" cy="1203594"/>
          </a:xfrm>
          <a:prstGeom prst="rect">
            <a:avLst/>
          </a:prstGeom>
          <a:ln>
            <a:solidFill>
              <a:schemeClr val="tx1"/>
            </a:solidFill>
          </a:ln>
        </p:spPr>
      </p:pic>
    </p:spTree>
    <p:extLst>
      <p:ext uri="{BB962C8B-B14F-4D97-AF65-F5344CB8AC3E}">
        <p14:creationId xmlns:p14="http://schemas.microsoft.com/office/powerpoint/2010/main" val="43529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19"/>
          <p:cNvSpPr txBox="1"/>
          <p:nvPr/>
        </p:nvSpPr>
        <p:spPr>
          <a:xfrm>
            <a:off x="6593929" y="1821439"/>
            <a:ext cx="1355116" cy="920493"/>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endParaRPr lang="en-US" b="1" dirty="0"/>
          </a:p>
        </p:txBody>
      </p:sp>
      <p:sp>
        <p:nvSpPr>
          <p:cNvPr id="2" name="Title 1"/>
          <p:cNvSpPr>
            <a:spLocks noGrp="1"/>
          </p:cNvSpPr>
          <p:nvPr>
            <p:ph type="title"/>
          </p:nvPr>
        </p:nvSpPr>
        <p:spPr>
          <a:xfrm>
            <a:off x="837198" y="741947"/>
            <a:ext cx="7544802" cy="587563"/>
          </a:xfrm>
        </p:spPr>
        <p:txBody>
          <a:bodyPr>
            <a:noAutofit/>
          </a:bodyPr>
          <a:lstStyle/>
          <a:p>
            <a:r>
              <a:rPr lang="en-US" sz="3600" dirty="0"/>
              <a:t>Side-Effects of </a:t>
            </a:r>
            <a:r>
              <a:rPr lang="en-US" sz="3600" dirty="0" smtClean="0"/>
              <a:t>Anti-proliferatives</a:t>
            </a:r>
            <a:endParaRPr lang="en-US" sz="48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331894638"/>
              </p:ext>
            </p:extLst>
          </p:nvPr>
        </p:nvGraphicFramePr>
        <p:xfrm>
          <a:off x="1437468" y="1836149"/>
          <a:ext cx="4172862" cy="975360"/>
        </p:xfrm>
        <a:graphic>
          <a:graphicData uri="http://schemas.openxmlformats.org/drawingml/2006/table">
            <a:tbl>
              <a:tblPr firstRow="1" bandRow="1">
                <a:tableStyleId>{073A0DAA-6AF3-43AB-8588-CEC1D06C72B9}</a:tableStyleId>
              </a:tblPr>
              <a:tblGrid>
                <a:gridCol w="4172862">
                  <a:extLst>
                    <a:ext uri="{9D8B030D-6E8A-4147-A177-3AD203B41FA5}">
                      <a16:colId xmlns:a16="http://schemas.microsoft.com/office/drawing/2014/main" val="3731876897"/>
                    </a:ext>
                  </a:extLst>
                </a:gridCol>
              </a:tblGrid>
              <a:tr h="381000">
                <a:tc>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1829523214"/>
                  </a:ext>
                </a:extLst>
              </a:tr>
              <a:tr h="584200">
                <a:tc>
                  <a:txBody>
                    <a:bodyPr/>
                    <a:lstStyle/>
                    <a:p>
                      <a:pPr algn="ctr"/>
                      <a:r>
                        <a:rPr lang="en-US" sz="1700" dirty="0" smtClean="0">
                          <a:latin typeface="Calibri" panose="020F0502020204030204" pitchFamily="34" charset="0"/>
                          <a:cs typeface="Calibri" panose="020F0502020204030204" pitchFamily="34" charset="0"/>
                        </a:rPr>
                        <a:t>Low White Blood Cells</a:t>
                      </a:r>
                    </a:p>
                    <a:p>
                      <a:pPr algn="ctr"/>
                      <a:r>
                        <a:rPr lang="en-US" sz="1700" dirty="0" smtClean="0">
                          <a:latin typeface="Calibri" panose="020F0502020204030204" pitchFamily="34" charset="0"/>
                          <a:cs typeface="Calibri" panose="020F0502020204030204" pitchFamily="34" charset="0"/>
                        </a:rPr>
                        <a:t>Low Platelets </a:t>
                      </a:r>
                      <a:endParaRPr lang="en-US" sz="17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489821008"/>
                  </a:ext>
                </a:extLst>
              </a:tr>
            </a:tbl>
          </a:graphicData>
        </a:graphic>
      </p:graphicFrame>
      <p:sp>
        <p:nvSpPr>
          <p:cNvPr id="14" name="TextBox 13"/>
          <p:cNvSpPr txBox="1"/>
          <p:nvPr/>
        </p:nvSpPr>
        <p:spPr>
          <a:xfrm>
            <a:off x="7086209" y="2039256"/>
            <a:ext cx="1016850" cy="523220"/>
          </a:xfrm>
          <a:prstGeom prst="rect">
            <a:avLst/>
          </a:prstGeom>
          <a:noFill/>
        </p:spPr>
        <p:txBody>
          <a:bodyPr wrap="square" rtlCol="0">
            <a:spAutoFit/>
          </a:bodyPr>
          <a:lstStyle/>
          <a:p>
            <a:r>
              <a:rPr lang="en-US" sz="2800" dirty="0" smtClean="0">
                <a:solidFill>
                  <a:schemeClr val="tx1"/>
                </a:solidFill>
                <a:latin typeface="Calibri" panose="020F0502020204030204" pitchFamily="34" charset="0"/>
                <a:cs typeface="Calibri" panose="020F0502020204030204" pitchFamily="34" charset="0"/>
              </a:rPr>
              <a:t>dose</a:t>
            </a:r>
            <a:endParaRPr lang="en-US" sz="2800" dirty="0">
              <a:solidFill>
                <a:schemeClr val="tx1"/>
              </a:solidFill>
              <a:latin typeface="Calibri" panose="020F0502020204030204" pitchFamily="34" charset="0"/>
              <a:cs typeface="Calibri" panose="020F0502020204030204" pitchFamily="34" charset="0"/>
            </a:endParaRPr>
          </a:p>
        </p:txBody>
      </p:sp>
      <p:cxnSp>
        <p:nvCxnSpPr>
          <p:cNvPr id="16" name="Elbow Connector 15"/>
          <p:cNvCxnSpPr/>
          <p:nvPr/>
        </p:nvCxnSpPr>
        <p:spPr>
          <a:xfrm flipV="1">
            <a:off x="5681565" y="2230310"/>
            <a:ext cx="841129" cy="328431"/>
          </a:xfrm>
          <a:prstGeom prst="bentConnector3">
            <a:avLst>
              <a:gd name="adj1" fmla="val 50000"/>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a:off x="6666133" y="1972435"/>
            <a:ext cx="343629" cy="6568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4504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nvPr>
        </p:nvGraphicFramePr>
        <p:xfrm>
          <a:off x="1437468" y="1836149"/>
          <a:ext cx="4172862" cy="2194560"/>
        </p:xfrm>
        <a:graphic>
          <a:graphicData uri="http://schemas.openxmlformats.org/drawingml/2006/table">
            <a:tbl>
              <a:tblPr firstRow="1" bandRow="1">
                <a:tableStyleId>{073A0DAA-6AF3-43AB-8588-CEC1D06C72B9}</a:tableStyleId>
              </a:tblPr>
              <a:tblGrid>
                <a:gridCol w="2086431">
                  <a:extLst>
                    <a:ext uri="{9D8B030D-6E8A-4147-A177-3AD203B41FA5}">
                      <a16:colId xmlns:a16="http://schemas.microsoft.com/office/drawing/2014/main" val="3731876897"/>
                    </a:ext>
                  </a:extLst>
                </a:gridCol>
                <a:gridCol w="2086431">
                  <a:extLst>
                    <a:ext uri="{9D8B030D-6E8A-4147-A177-3AD203B41FA5}">
                      <a16:colId xmlns:a16="http://schemas.microsoft.com/office/drawing/2014/main" val="1731193671"/>
                    </a:ext>
                  </a:extLst>
                </a:gridCol>
              </a:tblGrid>
              <a:tr h="381000">
                <a:tc gridSpan="2">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dirty="0"/>
                    </a:p>
                  </a:txBody>
                  <a:tcPr/>
                </a:tc>
                <a:extLst>
                  <a:ext uri="{0D108BD9-81ED-4DB2-BD59-A6C34878D82A}">
                    <a16:rowId xmlns:a16="http://schemas.microsoft.com/office/drawing/2014/main" val="1829523214"/>
                  </a:ext>
                </a:extLst>
              </a:tr>
              <a:tr h="584200">
                <a:tc gridSpan="2">
                  <a:txBody>
                    <a:bodyPr/>
                    <a:lstStyle/>
                    <a:p>
                      <a:pPr algn="ctr"/>
                      <a:r>
                        <a:rPr lang="en-US" sz="1700" dirty="0" smtClean="0">
                          <a:latin typeface="Calibri" panose="020F0502020204030204" pitchFamily="34" charset="0"/>
                          <a:cs typeface="Calibri" panose="020F0502020204030204" pitchFamily="34" charset="0"/>
                        </a:rPr>
                        <a:t>Low White Blood Cells</a:t>
                      </a:r>
                    </a:p>
                    <a:p>
                      <a:pPr algn="ctr"/>
                      <a:r>
                        <a:rPr lang="en-US" sz="1700" dirty="0" smtClean="0">
                          <a:latin typeface="Calibri" panose="020F0502020204030204" pitchFamily="34" charset="0"/>
                          <a:cs typeface="Calibri" panose="020F0502020204030204" pitchFamily="34" charset="0"/>
                        </a:rPr>
                        <a:t>Low Platelets </a:t>
                      </a:r>
                      <a:endParaRPr lang="en-US" sz="17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sz="1600" dirty="0"/>
                    </a:p>
                  </a:txBody>
                  <a:tcPr/>
                </a:tc>
                <a:extLst>
                  <a:ext uri="{0D108BD9-81ED-4DB2-BD59-A6C34878D82A}">
                    <a16:rowId xmlns:a16="http://schemas.microsoft.com/office/drawing/2014/main" val="489821008"/>
                  </a:ext>
                </a:extLst>
              </a:tr>
              <a:tr h="381000">
                <a:tc>
                  <a:txBody>
                    <a:bodyPr/>
                    <a:lstStyle/>
                    <a:p>
                      <a:pPr algn="ctr"/>
                      <a:r>
                        <a:rPr lang="en-US" sz="2000" dirty="0" smtClean="0">
                          <a:latin typeface="Calibri" panose="020F0502020204030204" pitchFamily="34" charset="0"/>
                          <a:cs typeface="Calibri" panose="020F0502020204030204" pitchFamily="34" charset="0"/>
                        </a:rPr>
                        <a:t>Mycophenolate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tc>
                  <a:txBody>
                    <a:bodyPr/>
                    <a:lstStyle/>
                    <a:p>
                      <a:pPr algn="ctr"/>
                      <a:r>
                        <a:rPr lang="en-US" sz="2000" dirty="0" smtClean="0">
                          <a:latin typeface="Calibri" panose="020F0502020204030204" pitchFamily="34" charset="0"/>
                          <a:cs typeface="Calibri" panose="020F0502020204030204" pitchFamily="34" charset="0"/>
                        </a:rPr>
                        <a:t>Azathioprine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extLst>
                  <a:ext uri="{0D108BD9-81ED-4DB2-BD59-A6C34878D82A}">
                    <a16:rowId xmlns:a16="http://schemas.microsoft.com/office/drawing/2014/main" val="3573285813"/>
                  </a:ext>
                </a:extLst>
              </a:tr>
              <a:tr h="838200">
                <a:tc>
                  <a:txBody>
                    <a:bodyPr/>
                    <a:lstStyle/>
                    <a:p>
                      <a:pPr algn="ctr"/>
                      <a:r>
                        <a:rPr lang="en-US" sz="1700" dirty="0" smtClean="0">
                          <a:latin typeface="Calibri" panose="020F0502020204030204" pitchFamily="34" charset="0"/>
                          <a:cs typeface="Calibri" panose="020F0502020204030204" pitchFamily="34" charset="0"/>
                        </a:rPr>
                        <a:t>Diarrhea</a:t>
                      </a:r>
                    </a:p>
                    <a:p>
                      <a:pPr algn="ctr"/>
                      <a:r>
                        <a:rPr lang="en-US" sz="1700" dirty="0" smtClean="0">
                          <a:latin typeface="Calibri" panose="020F0502020204030204" pitchFamily="34" charset="0"/>
                          <a:cs typeface="Calibri" panose="020F0502020204030204" pitchFamily="34" charset="0"/>
                        </a:rPr>
                        <a:t>Nausea &amp; Vomiting </a:t>
                      </a:r>
                    </a:p>
                  </a:txBody>
                  <a:tcPr marL="76200" marR="76200" marT="38100" marB="38100" anchor="ctr"/>
                </a:tc>
                <a:tc>
                  <a:txBody>
                    <a:bodyPr/>
                    <a:lstStyle/>
                    <a:p>
                      <a:pPr algn="ctr"/>
                      <a:r>
                        <a:rPr lang="en-US" sz="1700" dirty="0" smtClean="0">
                          <a:latin typeface="Calibri" panose="020F0502020204030204" pitchFamily="34" charset="0"/>
                          <a:cs typeface="Calibri" panose="020F0502020204030204" pitchFamily="34" charset="0"/>
                        </a:rPr>
                        <a:t>Hair loss</a:t>
                      </a:r>
                    </a:p>
                    <a:p>
                      <a:pPr algn="ctr"/>
                      <a:r>
                        <a:rPr lang="en-US" sz="1700" baseline="0" dirty="0" smtClean="0">
                          <a:latin typeface="Calibri" panose="020F0502020204030204" pitchFamily="34" charset="0"/>
                          <a:cs typeface="Calibri" panose="020F0502020204030204" pitchFamily="34" charset="0"/>
                        </a:rPr>
                        <a:t>Upset stomach</a:t>
                      </a:r>
                      <a:endParaRPr lang="en-US" sz="1700" dirty="0">
                        <a:latin typeface="Calibri" panose="020F0502020204030204" pitchFamily="34" charset="0"/>
                        <a:cs typeface="Calibri" panose="020F0502020204030204" pitchFamily="34" charset="0"/>
                      </a:endParaRPr>
                    </a:p>
                  </a:txBody>
                  <a:tcPr marL="76200" marR="76200" marT="38100" marB="38100" anchor="ctr"/>
                </a:tc>
                <a:extLst>
                  <a:ext uri="{0D108BD9-81ED-4DB2-BD59-A6C34878D82A}">
                    <a16:rowId xmlns:a16="http://schemas.microsoft.com/office/drawing/2014/main" val="86637165"/>
                  </a:ext>
                </a:extLst>
              </a:tr>
            </a:tbl>
          </a:graphicData>
        </a:graphic>
      </p:graphicFrame>
      <p:cxnSp>
        <p:nvCxnSpPr>
          <p:cNvPr id="6" name="Elbow Connector 5"/>
          <p:cNvCxnSpPr/>
          <p:nvPr/>
        </p:nvCxnSpPr>
        <p:spPr>
          <a:xfrm rot="5400000">
            <a:off x="2066247" y="4148634"/>
            <a:ext cx="623727" cy="502418"/>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2" y="4763679"/>
            <a:ext cx="3955472" cy="1323439"/>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slow release </a:t>
            </a:r>
            <a:r>
              <a:rPr lang="en-US" sz="1600" b="1" dirty="0" smtClean="0">
                <a:latin typeface="Calibri" panose="020F0502020204030204" pitchFamily="34" charset="0"/>
                <a:cs typeface="Calibri" panose="020F0502020204030204" pitchFamily="34" charset="0"/>
              </a:rPr>
              <a:t>tablets (Myfortic)</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Take smaller doses </a:t>
            </a:r>
            <a:r>
              <a:rPr lang="en-US" sz="1600" b="1" dirty="0">
                <a:latin typeface="Calibri" panose="020F0502020204030204" pitchFamily="34" charset="0"/>
                <a:cs typeface="Calibri" panose="020F0502020204030204" pitchFamily="34" charset="0"/>
              </a:rPr>
              <a:t>more </a:t>
            </a:r>
            <a:r>
              <a:rPr lang="en-US" sz="1600" b="1" dirty="0" smtClean="0">
                <a:latin typeface="Calibri" panose="020F0502020204030204" pitchFamily="34" charset="0"/>
                <a:cs typeface="Calibri" panose="020F0502020204030204" pitchFamily="34" charset="0"/>
              </a:rPr>
              <a:t>frequently</a:t>
            </a:r>
          </a:p>
          <a:p>
            <a:pPr lvl="6" defTabSz="457200"/>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a:t>
            </a:r>
            <a:r>
              <a:rPr lang="en-US" sz="1600" b="1" u="sng" dirty="0" smtClean="0">
                <a:latin typeface="Calibri" panose="020F0502020204030204" pitchFamily="34" charset="0"/>
                <a:cs typeface="Calibri" panose="020F0502020204030204" pitchFamily="34" charset="0"/>
              </a:rPr>
              <a:t>Ex</a:t>
            </a:r>
            <a:r>
              <a:rPr lang="en-US" sz="1600" b="1" dirty="0" smtClean="0">
                <a:latin typeface="Calibri" panose="020F0502020204030204" pitchFamily="34" charset="0"/>
                <a:cs typeface="Calibri" panose="020F0502020204030204" pitchFamily="34" charset="0"/>
              </a:rPr>
              <a:t>: 360 mg 2x/day </a:t>
            </a:r>
            <a:r>
              <a:rPr lang="en-US" sz="1600" b="1" dirty="0" smtClean="0">
                <a:latin typeface="Calibri" panose="020F0502020204030204" pitchFamily="34" charset="0"/>
                <a:cs typeface="Calibri" panose="020F0502020204030204" pitchFamily="34" charset="0"/>
                <a:sym typeface="Wingdings" panose="05000000000000000000" pitchFamily="2" charset="2"/>
              </a:rPr>
              <a:t> 180 mg 4x/day</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dose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azathioprine</a:t>
            </a:r>
          </a:p>
        </p:txBody>
      </p:sp>
      <p:sp>
        <p:nvSpPr>
          <p:cNvPr id="14" name="TextBox 13"/>
          <p:cNvSpPr txBox="1"/>
          <p:nvPr/>
        </p:nvSpPr>
        <p:spPr>
          <a:xfrm>
            <a:off x="7086209" y="2039256"/>
            <a:ext cx="1016850" cy="523220"/>
          </a:xfrm>
          <a:prstGeom prst="rect">
            <a:avLst/>
          </a:prstGeom>
          <a:noFill/>
        </p:spPr>
        <p:txBody>
          <a:bodyPr wrap="square" rtlCol="0">
            <a:spAutoFit/>
          </a:bodyPr>
          <a:lstStyle/>
          <a:p>
            <a:r>
              <a:rPr lang="en-US" sz="2800" dirty="0" smtClean="0">
                <a:solidFill>
                  <a:schemeClr val="tx1"/>
                </a:solidFill>
                <a:latin typeface="Calibri" panose="020F0502020204030204" pitchFamily="34" charset="0"/>
                <a:cs typeface="Calibri" panose="020F0502020204030204" pitchFamily="34" charset="0"/>
              </a:rPr>
              <a:t>dose</a:t>
            </a:r>
            <a:endParaRPr lang="en-US" sz="2800" dirty="0">
              <a:solidFill>
                <a:schemeClr val="tx1"/>
              </a:solidFill>
              <a:latin typeface="Calibri" panose="020F0502020204030204" pitchFamily="34" charset="0"/>
              <a:cs typeface="Calibri" panose="020F0502020204030204" pitchFamily="34" charset="0"/>
            </a:endParaRPr>
          </a:p>
        </p:txBody>
      </p:sp>
      <p:cxnSp>
        <p:nvCxnSpPr>
          <p:cNvPr id="16" name="Elbow Connector 15"/>
          <p:cNvCxnSpPr/>
          <p:nvPr/>
        </p:nvCxnSpPr>
        <p:spPr>
          <a:xfrm flipV="1">
            <a:off x="5681565" y="2230310"/>
            <a:ext cx="841129" cy="328431"/>
          </a:xfrm>
          <a:prstGeom prst="bentConnector3">
            <a:avLst>
              <a:gd name="adj1" fmla="val 50000"/>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a:off x="6666133" y="1972435"/>
            <a:ext cx="343629" cy="6568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3"/>
          <a:stretch>
            <a:fillRect/>
          </a:stretch>
        </p:blipFill>
        <p:spPr>
          <a:xfrm>
            <a:off x="4802034" y="4711707"/>
            <a:ext cx="2286923" cy="1612963"/>
          </a:xfrm>
          <a:prstGeom prst="rect">
            <a:avLst/>
          </a:prstGeom>
        </p:spPr>
      </p:pic>
      <p:sp>
        <p:nvSpPr>
          <p:cNvPr id="20" name="TextBox 19"/>
          <p:cNvSpPr txBox="1"/>
          <p:nvPr/>
        </p:nvSpPr>
        <p:spPr>
          <a:xfrm>
            <a:off x="6593929" y="1821439"/>
            <a:ext cx="1355116" cy="920493"/>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endParaRPr lang="en-US" b="1" dirty="0"/>
          </a:p>
        </p:txBody>
      </p:sp>
      <p:sp>
        <p:nvSpPr>
          <p:cNvPr id="18" name="Title 1"/>
          <p:cNvSpPr txBox="1">
            <a:spLocks/>
          </p:cNvSpPr>
          <p:nvPr/>
        </p:nvSpPr>
        <p:spPr>
          <a:xfrm>
            <a:off x="837198" y="741947"/>
            <a:ext cx="7544802" cy="5875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smtClean="0"/>
              <a:t>Side-Effects of Anti-proliferatives</a:t>
            </a:r>
            <a:endParaRPr lang="en-US" sz="4800" dirty="0"/>
          </a:p>
        </p:txBody>
      </p:sp>
    </p:spTree>
    <p:extLst>
      <p:ext uri="{BB962C8B-B14F-4D97-AF65-F5344CB8AC3E}">
        <p14:creationId xmlns:p14="http://schemas.microsoft.com/office/powerpoint/2010/main" val="1270430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775632086"/>
              </p:ext>
            </p:extLst>
          </p:nvPr>
        </p:nvGraphicFramePr>
        <p:xfrm>
          <a:off x="1437468" y="1836149"/>
          <a:ext cx="4172862" cy="2194560"/>
        </p:xfrm>
        <a:graphic>
          <a:graphicData uri="http://schemas.openxmlformats.org/drawingml/2006/table">
            <a:tbl>
              <a:tblPr firstRow="1" bandRow="1">
                <a:tableStyleId>{073A0DAA-6AF3-43AB-8588-CEC1D06C72B9}</a:tableStyleId>
              </a:tblPr>
              <a:tblGrid>
                <a:gridCol w="2086431">
                  <a:extLst>
                    <a:ext uri="{9D8B030D-6E8A-4147-A177-3AD203B41FA5}">
                      <a16:colId xmlns:a16="http://schemas.microsoft.com/office/drawing/2014/main" val="3731876897"/>
                    </a:ext>
                  </a:extLst>
                </a:gridCol>
                <a:gridCol w="2086431">
                  <a:extLst>
                    <a:ext uri="{9D8B030D-6E8A-4147-A177-3AD203B41FA5}">
                      <a16:colId xmlns:a16="http://schemas.microsoft.com/office/drawing/2014/main" val="1731193671"/>
                    </a:ext>
                  </a:extLst>
                </a:gridCol>
              </a:tblGrid>
              <a:tr h="381000">
                <a:tc gridSpan="2">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dirty="0"/>
                    </a:p>
                  </a:txBody>
                  <a:tcPr/>
                </a:tc>
                <a:extLst>
                  <a:ext uri="{0D108BD9-81ED-4DB2-BD59-A6C34878D82A}">
                    <a16:rowId xmlns:a16="http://schemas.microsoft.com/office/drawing/2014/main" val="1829523214"/>
                  </a:ext>
                </a:extLst>
              </a:tr>
              <a:tr h="584200">
                <a:tc gridSpan="2">
                  <a:txBody>
                    <a:bodyPr/>
                    <a:lstStyle/>
                    <a:p>
                      <a:pPr algn="ctr"/>
                      <a:r>
                        <a:rPr lang="en-US" sz="1700" dirty="0" smtClean="0">
                          <a:latin typeface="Calibri" panose="020F0502020204030204" pitchFamily="34" charset="0"/>
                          <a:cs typeface="Calibri" panose="020F0502020204030204" pitchFamily="34" charset="0"/>
                        </a:rPr>
                        <a:t>Low White Blood Cells</a:t>
                      </a:r>
                    </a:p>
                    <a:p>
                      <a:pPr algn="ctr"/>
                      <a:r>
                        <a:rPr lang="en-US" sz="1700" dirty="0" smtClean="0">
                          <a:latin typeface="Calibri" panose="020F0502020204030204" pitchFamily="34" charset="0"/>
                          <a:cs typeface="Calibri" panose="020F0502020204030204" pitchFamily="34" charset="0"/>
                        </a:rPr>
                        <a:t>Low Platelets </a:t>
                      </a:r>
                      <a:endParaRPr lang="en-US" sz="17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sz="1600" dirty="0"/>
                    </a:p>
                  </a:txBody>
                  <a:tcPr/>
                </a:tc>
                <a:extLst>
                  <a:ext uri="{0D108BD9-81ED-4DB2-BD59-A6C34878D82A}">
                    <a16:rowId xmlns:a16="http://schemas.microsoft.com/office/drawing/2014/main" val="489821008"/>
                  </a:ext>
                </a:extLst>
              </a:tr>
              <a:tr h="381000">
                <a:tc>
                  <a:txBody>
                    <a:bodyPr/>
                    <a:lstStyle/>
                    <a:p>
                      <a:pPr algn="ctr"/>
                      <a:r>
                        <a:rPr lang="en-US" sz="2000" dirty="0" smtClean="0">
                          <a:latin typeface="Calibri" panose="020F0502020204030204" pitchFamily="34" charset="0"/>
                          <a:cs typeface="Calibri" panose="020F0502020204030204" pitchFamily="34" charset="0"/>
                        </a:rPr>
                        <a:t>Mycophenolate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tc>
                  <a:txBody>
                    <a:bodyPr/>
                    <a:lstStyle/>
                    <a:p>
                      <a:pPr algn="ctr"/>
                      <a:r>
                        <a:rPr lang="en-US" sz="2000" dirty="0" smtClean="0">
                          <a:latin typeface="Calibri" panose="020F0502020204030204" pitchFamily="34" charset="0"/>
                          <a:cs typeface="Calibri" panose="020F0502020204030204" pitchFamily="34" charset="0"/>
                        </a:rPr>
                        <a:t>Azathioprine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extLst>
                  <a:ext uri="{0D108BD9-81ED-4DB2-BD59-A6C34878D82A}">
                    <a16:rowId xmlns:a16="http://schemas.microsoft.com/office/drawing/2014/main" val="3573285813"/>
                  </a:ext>
                </a:extLst>
              </a:tr>
              <a:tr h="838200">
                <a:tc>
                  <a:txBody>
                    <a:bodyPr/>
                    <a:lstStyle/>
                    <a:p>
                      <a:pPr algn="ctr"/>
                      <a:r>
                        <a:rPr lang="en-US" sz="1700" dirty="0" smtClean="0">
                          <a:latin typeface="Calibri" panose="020F0502020204030204" pitchFamily="34" charset="0"/>
                          <a:cs typeface="Calibri" panose="020F0502020204030204" pitchFamily="34" charset="0"/>
                        </a:rPr>
                        <a:t>Diarrhea</a:t>
                      </a:r>
                    </a:p>
                    <a:p>
                      <a:pPr algn="ctr"/>
                      <a:r>
                        <a:rPr lang="en-US" sz="1700" dirty="0" smtClean="0">
                          <a:latin typeface="Calibri" panose="020F0502020204030204" pitchFamily="34" charset="0"/>
                          <a:cs typeface="Calibri" panose="020F0502020204030204" pitchFamily="34" charset="0"/>
                        </a:rPr>
                        <a:t>Nausea &amp; Vomiting </a:t>
                      </a:r>
                    </a:p>
                  </a:txBody>
                  <a:tcPr marL="76200" marR="76200" marT="38100" marB="38100" anchor="ctr"/>
                </a:tc>
                <a:tc>
                  <a:txBody>
                    <a:bodyPr/>
                    <a:lstStyle/>
                    <a:p>
                      <a:pPr algn="ctr"/>
                      <a:r>
                        <a:rPr lang="en-US" sz="1700" dirty="0" smtClean="0">
                          <a:latin typeface="Calibri" panose="020F0502020204030204" pitchFamily="34" charset="0"/>
                          <a:cs typeface="Calibri" panose="020F0502020204030204" pitchFamily="34" charset="0"/>
                        </a:rPr>
                        <a:t>Hair loss</a:t>
                      </a:r>
                    </a:p>
                    <a:p>
                      <a:pPr algn="ctr"/>
                      <a:r>
                        <a:rPr lang="en-US" sz="1700" baseline="0" dirty="0" smtClean="0">
                          <a:latin typeface="Calibri" panose="020F0502020204030204" pitchFamily="34" charset="0"/>
                          <a:cs typeface="Calibri" panose="020F0502020204030204" pitchFamily="34" charset="0"/>
                        </a:rPr>
                        <a:t>Upset stomach</a:t>
                      </a:r>
                      <a:endParaRPr lang="en-US" sz="1700" dirty="0">
                        <a:latin typeface="Calibri" panose="020F0502020204030204" pitchFamily="34" charset="0"/>
                        <a:cs typeface="Calibri" panose="020F0502020204030204" pitchFamily="34" charset="0"/>
                      </a:endParaRPr>
                    </a:p>
                  </a:txBody>
                  <a:tcPr marL="76200" marR="76200" marT="38100" marB="38100" anchor="ctr"/>
                </a:tc>
                <a:extLst>
                  <a:ext uri="{0D108BD9-81ED-4DB2-BD59-A6C34878D82A}">
                    <a16:rowId xmlns:a16="http://schemas.microsoft.com/office/drawing/2014/main" val="86637165"/>
                  </a:ext>
                </a:extLst>
              </a:tr>
            </a:tbl>
          </a:graphicData>
        </a:graphic>
      </p:graphicFrame>
      <p:cxnSp>
        <p:nvCxnSpPr>
          <p:cNvPr id="6" name="Elbow Connector 5"/>
          <p:cNvCxnSpPr/>
          <p:nvPr/>
        </p:nvCxnSpPr>
        <p:spPr>
          <a:xfrm rot="5400000">
            <a:off x="2066247" y="4148634"/>
            <a:ext cx="623727" cy="502418"/>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2" y="4763679"/>
            <a:ext cx="3955472" cy="1323439"/>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slow release </a:t>
            </a:r>
            <a:r>
              <a:rPr lang="en-US" sz="1600" b="1" dirty="0" smtClean="0">
                <a:latin typeface="Calibri" panose="020F0502020204030204" pitchFamily="34" charset="0"/>
                <a:cs typeface="Calibri" panose="020F0502020204030204" pitchFamily="34" charset="0"/>
              </a:rPr>
              <a:t>tablets (Myfortic)</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Take smaller doses </a:t>
            </a:r>
            <a:r>
              <a:rPr lang="en-US" sz="1600" b="1" dirty="0">
                <a:latin typeface="Calibri" panose="020F0502020204030204" pitchFamily="34" charset="0"/>
                <a:cs typeface="Calibri" panose="020F0502020204030204" pitchFamily="34" charset="0"/>
              </a:rPr>
              <a:t>more </a:t>
            </a:r>
            <a:r>
              <a:rPr lang="en-US" sz="1600" b="1" dirty="0" smtClean="0">
                <a:latin typeface="Calibri" panose="020F0502020204030204" pitchFamily="34" charset="0"/>
                <a:cs typeface="Calibri" panose="020F0502020204030204" pitchFamily="34" charset="0"/>
              </a:rPr>
              <a:t>frequently</a:t>
            </a:r>
          </a:p>
          <a:p>
            <a:pPr lvl="6" defTabSz="457200"/>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a:t>
            </a:r>
            <a:r>
              <a:rPr lang="en-US" sz="1600" b="1" u="sng" dirty="0" smtClean="0">
                <a:latin typeface="Calibri" panose="020F0502020204030204" pitchFamily="34" charset="0"/>
                <a:cs typeface="Calibri" panose="020F0502020204030204" pitchFamily="34" charset="0"/>
              </a:rPr>
              <a:t>Ex</a:t>
            </a:r>
            <a:r>
              <a:rPr lang="en-US" sz="1600" b="1" dirty="0" smtClean="0">
                <a:latin typeface="Calibri" panose="020F0502020204030204" pitchFamily="34" charset="0"/>
                <a:cs typeface="Calibri" panose="020F0502020204030204" pitchFamily="34" charset="0"/>
              </a:rPr>
              <a:t>: 360 mg 2x/day </a:t>
            </a:r>
            <a:r>
              <a:rPr lang="en-US" sz="1600" b="1" dirty="0" smtClean="0">
                <a:latin typeface="Calibri" panose="020F0502020204030204" pitchFamily="34" charset="0"/>
                <a:cs typeface="Calibri" panose="020F0502020204030204" pitchFamily="34" charset="0"/>
                <a:sym typeface="Wingdings" panose="05000000000000000000" pitchFamily="2" charset="2"/>
              </a:rPr>
              <a:t> 180 mg 4x/day</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dose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azathioprine</a:t>
            </a:r>
          </a:p>
        </p:txBody>
      </p:sp>
      <p:cxnSp>
        <p:nvCxnSpPr>
          <p:cNvPr id="22" name="Straight Arrow Connector 21"/>
          <p:cNvCxnSpPr/>
          <p:nvPr/>
        </p:nvCxnSpPr>
        <p:spPr>
          <a:xfrm>
            <a:off x="6596610" y="3435966"/>
            <a:ext cx="0" cy="522006"/>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84451" y="3460534"/>
            <a:ext cx="945823" cy="3498"/>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861687" y="4030709"/>
            <a:ext cx="1732947" cy="584775"/>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Take with food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dose </a:t>
            </a:r>
          </a:p>
        </p:txBody>
      </p:sp>
      <p:sp>
        <p:nvSpPr>
          <p:cNvPr id="14" name="TextBox 13"/>
          <p:cNvSpPr txBox="1"/>
          <p:nvPr/>
        </p:nvSpPr>
        <p:spPr>
          <a:xfrm>
            <a:off x="7086209" y="2039256"/>
            <a:ext cx="1016850" cy="523220"/>
          </a:xfrm>
          <a:prstGeom prst="rect">
            <a:avLst/>
          </a:prstGeom>
          <a:noFill/>
        </p:spPr>
        <p:txBody>
          <a:bodyPr wrap="square" rtlCol="0">
            <a:spAutoFit/>
          </a:bodyPr>
          <a:lstStyle/>
          <a:p>
            <a:r>
              <a:rPr lang="en-US" sz="2800" dirty="0" smtClean="0">
                <a:solidFill>
                  <a:schemeClr val="tx1"/>
                </a:solidFill>
                <a:latin typeface="Calibri" panose="020F0502020204030204" pitchFamily="34" charset="0"/>
                <a:cs typeface="Calibri" panose="020F0502020204030204" pitchFamily="34" charset="0"/>
              </a:rPr>
              <a:t>dose</a:t>
            </a:r>
            <a:endParaRPr lang="en-US" sz="2800" dirty="0">
              <a:solidFill>
                <a:schemeClr val="tx1"/>
              </a:solidFill>
              <a:latin typeface="Calibri" panose="020F0502020204030204" pitchFamily="34" charset="0"/>
              <a:cs typeface="Calibri" panose="020F0502020204030204" pitchFamily="34" charset="0"/>
            </a:endParaRPr>
          </a:p>
        </p:txBody>
      </p:sp>
      <p:cxnSp>
        <p:nvCxnSpPr>
          <p:cNvPr id="16" name="Elbow Connector 15"/>
          <p:cNvCxnSpPr/>
          <p:nvPr/>
        </p:nvCxnSpPr>
        <p:spPr>
          <a:xfrm flipV="1">
            <a:off x="5681565" y="2230310"/>
            <a:ext cx="841129" cy="328431"/>
          </a:xfrm>
          <a:prstGeom prst="bentConnector3">
            <a:avLst>
              <a:gd name="adj1" fmla="val 50000"/>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a:off x="6666133" y="1972435"/>
            <a:ext cx="343629" cy="6568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3"/>
          <a:stretch>
            <a:fillRect/>
          </a:stretch>
        </p:blipFill>
        <p:spPr>
          <a:xfrm>
            <a:off x="7684460" y="3576771"/>
            <a:ext cx="1280246" cy="1145380"/>
          </a:xfrm>
          <a:prstGeom prst="rect">
            <a:avLst/>
          </a:prstGeom>
        </p:spPr>
      </p:pic>
      <p:pic>
        <p:nvPicPr>
          <p:cNvPr id="8" name="Picture 7"/>
          <p:cNvPicPr>
            <a:picLocks noChangeAspect="1"/>
          </p:cNvPicPr>
          <p:nvPr/>
        </p:nvPicPr>
        <p:blipFill>
          <a:blip r:embed="rId4"/>
          <a:stretch>
            <a:fillRect/>
          </a:stretch>
        </p:blipFill>
        <p:spPr>
          <a:xfrm>
            <a:off x="4802034" y="4711707"/>
            <a:ext cx="2286923" cy="1612963"/>
          </a:xfrm>
          <a:prstGeom prst="rect">
            <a:avLst/>
          </a:prstGeom>
        </p:spPr>
      </p:pic>
      <p:sp>
        <p:nvSpPr>
          <p:cNvPr id="20" name="TextBox 19"/>
          <p:cNvSpPr txBox="1"/>
          <p:nvPr/>
        </p:nvSpPr>
        <p:spPr>
          <a:xfrm>
            <a:off x="6593929" y="1821439"/>
            <a:ext cx="1355116" cy="920493"/>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endParaRPr lang="en-US" b="1" dirty="0"/>
          </a:p>
        </p:txBody>
      </p:sp>
      <p:sp>
        <p:nvSpPr>
          <p:cNvPr id="23" name="Title 1"/>
          <p:cNvSpPr>
            <a:spLocks noGrp="1"/>
          </p:cNvSpPr>
          <p:nvPr>
            <p:ph type="title"/>
          </p:nvPr>
        </p:nvSpPr>
        <p:spPr>
          <a:xfrm>
            <a:off x="833963" y="750592"/>
            <a:ext cx="7544802" cy="587563"/>
          </a:xfrm>
        </p:spPr>
        <p:txBody>
          <a:bodyPr>
            <a:noAutofit/>
          </a:bodyPr>
          <a:lstStyle/>
          <a:p>
            <a:r>
              <a:rPr lang="en-US" sz="3600" dirty="0"/>
              <a:t>Side-Effects of </a:t>
            </a:r>
            <a:r>
              <a:rPr lang="en-US" sz="3600" dirty="0" smtClean="0"/>
              <a:t>Anti-proliferatives</a:t>
            </a:r>
            <a:endParaRPr lang="en-US" sz="4800" dirty="0"/>
          </a:p>
        </p:txBody>
      </p:sp>
    </p:spTree>
    <p:extLst>
      <p:ext uri="{BB962C8B-B14F-4D97-AF65-F5344CB8AC3E}">
        <p14:creationId xmlns:p14="http://schemas.microsoft.com/office/powerpoint/2010/main" val="121187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6C51-ED4F-564B-A233-B8538681DC1F}"/>
              </a:ext>
            </a:extLst>
          </p:cNvPr>
          <p:cNvSpPr>
            <a:spLocks noGrp="1"/>
          </p:cNvSpPr>
          <p:nvPr>
            <p:ph type="title"/>
          </p:nvPr>
        </p:nvSpPr>
        <p:spPr>
          <a:xfrm>
            <a:off x="0" y="686630"/>
            <a:ext cx="9060873" cy="857250"/>
          </a:xfrm>
        </p:spPr>
        <p:txBody>
          <a:bodyPr>
            <a:noAutofit/>
          </a:bodyPr>
          <a:lstStyle/>
          <a:p>
            <a:r>
              <a:rPr lang="en-US" sz="3600" dirty="0"/>
              <a:t>Considerations for </a:t>
            </a:r>
            <a:r>
              <a:rPr lang="en-US" sz="3600" dirty="0" smtClean="0"/>
              <a:t>Immunosuppression</a:t>
            </a:r>
            <a:endParaRPr lang="en-US" sz="3600" dirty="0"/>
          </a:p>
        </p:txBody>
      </p:sp>
      <p:cxnSp>
        <p:nvCxnSpPr>
          <p:cNvPr id="5" name="Straight Connector 4"/>
          <p:cNvCxnSpPr/>
          <p:nvPr/>
        </p:nvCxnSpPr>
        <p:spPr>
          <a:xfrm>
            <a:off x="730827" y="1685612"/>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p:cNvGraphicFramePr/>
          <p:nvPr>
            <p:extLst>
              <p:ext uri="{D42A27DB-BD31-4B8C-83A1-F6EECF244321}">
                <p14:modId xmlns:p14="http://schemas.microsoft.com/office/powerpoint/2010/main" val="1520596970"/>
              </p:ext>
            </p:extLst>
          </p:nvPr>
        </p:nvGraphicFramePr>
        <p:xfrm>
          <a:off x="695613" y="1685612"/>
          <a:ext cx="7690428" cy="454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4194166"/>
      </p:ext>
    </p:extLst>
  </p:cSld>
  <p:clrMapOvr>
    <a:masterClrMapping/>
  </p:clrMapOvr>
  <mc:AlternateContent xmlns:mc="http://schemas.openxmlformats.org/markup-compatibility/2006" xmlns:p14="http://schemas.microsoft.com/office/powerpoint/2010/main">
    <mc:Choice Requires="p14">
      <p:transition spd="slow" p14:dur="2000" advTm="72764"/>
    </mc:Choice>
    <mc:Fallback xmlns="">
      <p:transition spd="slow" advTm="72764"/>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41947"/>
            <a:ext cx="6000750" cy="546526"/>
          </a:xfrm>
        </p:spPr>
        <p:txBody>
          <a:bodyPr>
            <a:noAutofit/>
          </a:bodyPr>
          <a:lstStyle/>
          <a:p>
            <a:r>
              <a:rPr lang="en-US" sz="4000" dirty="0" smtClean="0"/>
              <a:t>Steroids</a:t>
            </a:r>
            <a:endParaRPr lang="en-US" sz="54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641738973"/>
              </p:ext>
            </p:extLst>
          </p:nvPr>
        </p:nvGraphicFramePr>
        <p:xfrm>
          <a:off x="761998" y="2620115"/>
          <a:ext cx="7620001" cy="2499360"/>
        </p:xfrm>
        <a:graphic>
          <a:graphicData uri="http://schemas.openxmlformats.org/drawingml/2006/table">
            <a:tbl>
              <a:tblPr firstRow="1" bandRow="1">
                <a:tableStyleId>{073A0DAA-6AF3-43AB-8588-CEC1D06C72B9}</a:tableStyleId>
              </a:tblPr>
              <a:tblGrid>
                <a:gridCol w="1794166">
                  <a:extLst>
                    <a:ext uri="{9D8B030D-6E8A-4147-A177-3AD203B41FA5}">
                      <a16:colId xmlns:a16="http://schemas.microsoft.com/office/drawing/2014/main" val="3471683850"/>
                    </a:ext>
                  </a:extLst>
                </a:gridCol>
                <a:gridCol w="5825835">
                  <a:extLst>
                    <a:ext uri="{9D8B030D-6E8A-4147-A177-3AD203B41FA5}">
                      <a16:colId xmlns:a16="http://schemas.microsoft.com/office/drawing/2014/main" val="691806060"/>
                    </a:ext>
                  </a:extLst>
                </a:gridCol>
              </a:tblGrid>
              <a:tr h="372357">
                <a:tc gridSpan="2">
                  <a:txBody>
                    <a:bodyPr/>
                    <a:lstStyle/>
                    <a:p>
                      <a:pPr algn="ctr"/>
                      <a:r>
                        <a:rPr lang="en-US" sz="2000" dirty="0" smtClean="0">
                          <a:latin typeface="Calibri" panose="020F0502020204030204" pitchFamily="34" charset="0"/>
                          <a:cs typeface="Calibri" panose="020F0502020204030204" pitchFamily="34" charset="0"/>
                        </a:rPr>
                        <a:t>Prednisone, Prednisolone, Methylprednisolone</a:t>
                      </a:r>
                      <a:endParaRPr lang="en-US" sz="2000" dirty="0">
                        <a:latin typeface="Calibri" panose="020F0502020204030204" pitchFamily="34" charset="0"/>
                        <a:cs typeface="Calibri" panose="020F0502020204030204" pitchFamily="34" charset="0"/>
                      </a:endParaRPr>
                    </a:p>
                  </a:txBody>
                  <a:tcPr/>
                </a:tc>
                <a:tc hMerge="1">
                  <a:txBody>
                    <a:bodyPr/>
                    <a:lstStyle/>
                    <a:p>
                      <a:pPr algn="ct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they work</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Affects almost every part of the immune system</a:t>
                      </a:r>
                    </a:p>
                  </a:txBody>
                  <a:tcPr anchor="ct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a:t>
                      </a:r>
                      <a:r>
                        <a:rPr lang="en-US" sz="1800" baseline="0" dirty="0" smtClean="0">
                          <a:latin typeface="Calibri" panose="020F0502020204030204" pitchFamily="34" charset="0"/>
                          <a:cs typeface="Calibri" panose="020F0502020204030204" pitchFamily="34" charset="0"/>
                        </a:rPr>
                        <a:t> Daily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High doses post-surgery and then decreased over time</a:t>
                      </a: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lvl="0" algn="ctr"/>
                      <a:r>
                        <a:rPr lang="en-US" sz="1800" dirty="0" smtClean="0">
                          <a:latin typeface="Calibri" panose="020F0502020204030204" pitchFamily="34" charset="0"/>
                          <a:cs typeface="Calibri" panose="020F0502020204030204" pitchFamily="34" charset="0"/>
                        </a:rPr>
                        <a:t>Not needed for these medications</a:t>
                      </a:r>
                    </a:p>
                  </a:txBody>
                  <a:tcPr/>
                </a:tc>
                <a:extLst>
                  <a:ext uri="{0D108BD9-81ED-4DB2-BD59-A6C34878D82A}">
                    <a16:rowId xmlns:a16="http://schemas.microsoft.com/office/drawing/2014/main" val="3580076807"/>
                  </a:ext>
                </a:extLst>
              </a:tr>
              <a:tr h="731520">
                <a:tc>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CAN crush or cut tablets </a:t>
                      </a:r>
                    </a:p>
                    <a:p>
                      <a:pPr algn="ctr"/>
                      <a:r>
                        <a:rPr lang="en-US" sz="1800" dirty="0" smtClean="0">
                          <a:latin typeface="Calibri" panose="020F0502020204030204" pitchFamily="34" charset="0"/>
                          <a:cs typeface="Calibri" panose="020F0502020204030204" pitchFamily="34" charset="0"/>
                        </a:rPr>
                        <a:t>Taking with food can help prevent stomach upset </a:t>
                      </a:r>
                    </a:p>
                  </a:txBody>
                  <a:tcPr anchor="ctr"/>
                </a:tc>
                <a:extLst>
                  <a:ext uri="{0D108BD9-81ED-4DB2-BD59-A6C34878D82A}">
                    <a16:rowId xmlns:a16="http://schemas.microsoft.com/office/drawing/2014/main" val="1758459653"/>
                  </a:ext>
                </a:extLst>
              </a:tr>
            </a:tbl>
          </a:graphicData>
        </a:graphic>
      </p:graphicFrame>
      <p:sp>
        <p:nvSpPr>
          <p:cNvPr id="3" name="Rectangle 2"/>
          <p:cNvSpPr/>
          <p:nvPr/>
        </p:nvSpPr>
        <p:spPr>
          <a:xfrm>
            <a:off x="761998" y="1624431"/>
            <a:ext cx="7619999"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a:t>
            </a:r>
            <a:r>
              <a:rPr lang="en-US" sz="2000" dirty="0" smtClean="0">
                <a:latin typeface="Calibri" panose="020F0502020204030204" pitchFamily="34" charset="0"/>
                <a:cs typeface="Calibri" panose="020F0502020204030204" pitchFamily="34" charset="0"/>
              </a:rPr>
              <a:t>first </a:t>
            </a:r>
            <a:r>
              <a:rPr lang="en-US" sz="2000" dirty="0">
                <a:latin typeface="Calibri" panose="020F0502020204030204" pitchFamily="34" charset="0"/>
                <a:cs typeface="Calibri" panose="020F0502020204030204" pitchFamily="34" charset="0"/>
              </a:rPr>
              <a:t>used </a:t>
            </a:r>
            <a:r>
              <a:rPr lang="en-US" sz="2000" dirty="0" smtClean="0">
                <a:latin typeface="Calibri" panose="020F0502020204030204" pitchFamily="34" charset="0"/>
                <a:cs typeface="Calibri" panose="020F0502020204030204" pitchFamily="34" charset="0"/>
              </a:rPr>
              <a:t>immunosuppressant in </a:t>
            </a:r>
            <a:r>
              <a:rPr lang="en-US" sz="2000" dirty="0">
                <a:latin typeface="Calibri" panose="020F0502020204030204" pitchFamily="34" charset="0"/>
                <a:cs typeface="Calibri" panose="020F0502020204030204" pitchFamily="34" charset="0"/>
              </a:rPr>
              <a:t>organ </a:t>
            </a:r>
            <a:r>
              <a:rPr lang="en-US" sz="2000" dirty="0" smtClean="0">
                <a:latin typeface="Calibri" panose="020F0502020204030204" pitchFamily="34" charset="0"/>
                <a:cs typeface="Calibri" panose="020F0502020204030204" pitchFamily="34" charset="0"/>
              </a:rPr>
              <a:t>transplant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 part of most immunosuppression regimens</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7744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571625" y="696425"/>
            <a:ext cx="6000750" cy="636672"/>
          </a:xfrm>
        </p:spPr>
        <p:txBody>
          <a:bodyPr>
            <a:noAutofit/>
          </a:bodyPr>
          <a:lstStyle/>
          <a:p>
            <a:r>
              <a:rPr lang="en-US" sz="4000" dirty="0"/>
              <a:t>Side-Effects of Steroids </a:t>
            </a:r>
          </a:p>
        </p:txBody>
      </p:sp>
      <p:pic>
        <p:nvPicPr>
          <p:cNvPr id="16" name="Picture 15"/>
          <p:cNvPicPr>
            <a:picLocks noChangeAspect="1"/>
          </p:cNvPicPr>
          <p:nvPr/>
        </p:nvPicPr>
        <p:blipFill>
          <a:blip r:embed="rId3"/>
          <a:stretch>
            <a:fillRect/>
          </a:stretch>
        </p:blipFill>
        <p:spPr>
          <a:xfrm>
            <a:off x="2294142" y="1988702"/>
            <a:ext cx="4555715" cy="3531562"/>
          </a:xfrm>
          <a:prstGeom prst="rect">
            <a:avLst/>
          </a:prstGeom>
        </p:spPr>
      </p:pic>
    </p:spTree>
    <p:extLst>
      <p:ext uri="{BB962C8B-B14F-4D97-AF65-F5344CB8AC3E}">
        <p14:creationId xmlns:p14="http://schemas.microsoft.com/office/powerpoint/2010/main" val="947372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996136277"/>
              </p:ext>
            </p:extLst>
          </p:nvPr>
        </p:nvGraphicFramePr>
        <p:xfrm>
          <a:off x="1932709" y="1941987"/>
          <a:ext cx="2639291" cy="2011680"/>
        </p:xfrm>
        <a:graphic>
          <a:graphicData uri="http://schemas.openxmlformats.org/drawingml/2006/table">
            <a:tbl>
              <a:tblPr firstRow="1" bandRow="1">
                <a:tableStyleId>{073A0DAA-6AF3-43AB-8588-CEC1D06C72B9}</a:tableStyleId>
              </a:tblPr>
              <a:tblGrid>
                <a:gridCol w="2639291">
                  <a:extLst>
                    <a:ext uri="{9D8B030D-6E8A-4147-A177-3AD203B41FA5}">
                      <a16:colId xmlns:a16="http://schemas.microsoft.com/office/drawing/2014/main" val="3731876897"/>
                    </a:ext>
                  </a:extLst>
                </a:gridCol>
              </a:tblGrid>
              <a:tr h="3810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smtClean="0"/>
                        <a:t>Short-term</a:t>
                      </a:r>
                      <a:r>
                        <a:rPr lang="en-US" sz="2000" dirty="0" smtClean="0"/>
                        <a:t> </a:t>
                      </a:r>
                      <a:endParaRPr lang="en-US" sz="2000" dirty="0"/>
                    </a:p>
                  </a:txBody>
                  <a:tcPr marL="76200" marR="76200" marT="38100" marB="38100"/>
                </a:tc>
                <a:extLst>
                  <a:ext uri="{0D108BD9-81ED-4DB2-BD59-A6C34878D82A}">
                    <a16:rowId xmlns:a16="http://schemas.microsoft.com/office/drawing/2014/main" val="1829523214"/>
                  </a:ext>
                </a:extLst>
              </a:tr>
              <a:tr h="1600200">
                <a:tc>
                  <a:txBody>
                    <a:bodyPr/>
                    <a:lstStyle/>
                    <a:p>
                      <a:pPr algn="ctr"/>
                      <a:r>
                        <a:rPr lang="en-US" sz="1700" dirty="0" smtClean="0"/>
                        <a:t>↑ Blood pressure</a:t>
                      </a:r>
                    </a:p>
                    <a:p>
                      <a:pPr algn="ctr"/>
                      <a:r>
                        <a:rPr lang="en-US" sz="1700" dirty="0" smtClean="0"/>
                        <a:t>↑ Blood sugar</a:t>
                      </a:r>
                    </a:p>
                    <a:p>
                      <a:pPr algn="ctr"/>
                      <a:r>
                        <a:rPr lang="en-US" sz="1700" dirty="0" smtClean="0"/>
                        <a:t>Trouble</a:t>
                      </a:r>
                      <a:r>
                        <a:rPr lang="en-US" sz="1700" baseline="0" dirty="0" smtClean="0"/>
                        <a:t> sleeping </a:t>
                      </a:r>
                    </a:p>
                    <a:p>
                      <a:pPr algn="ctr"/>
                      <a:r>
                        <a:rPr lang="en-US" sz="1700" baseline="0" dirty="0" smtClean="0"/>
                        <a:t>Confusion</a:t>
                      </a:r>
                    </a:p>
                    <a:p>
                      <a:pPr algn="ctr"/>
                      <a:r>
                        <a:rPr lang="en-US" sz="1700" baseline="0" dirty="0" smtClean="0"/>
                        <a:t>Face swelling </a:t>
                      </a:r>
                    </a:p>
                    <a:p>
                      <a:pPr algn="ctr"/>
                      <a:r>
                        <a:rPr lang="en-US" sz="1700" baseline="0" dirty="0" smtClean="0"/>
                        <a:t>Stomach ulcer</a:t>
                      </a:r>
                      <a:endParaRPr lang="en-US" sz="1700" dirty="0" smtClean="0"/>
                    </a:p>
                  </a:txBody>
                  <a:tcPr marL="76200" marR="76200" marT="38100" marB="38100"/>
                </a:tc>
                <a:extLst>
                  <a:ext uri="{0D108BD9-81ED-4DB2-BD59-A6C34878D82A}">
                    <a16:rowId xmlns:a16="http://schemas.microsoft.com/office/drawing/2014/main" val="86637165"/>
                  </a:ext>
                </a:extLst>
              </a:tr>
            </a:tbl>
          </a:graphicData>
        </a:graphic>
      </p:graphicFrame>
      <p:cxnSp>
        <p:nvCxnSpPr>
          <p:cNvPr id="5" name="Elbow Connector 4"/>
          <p:cNvCxnSpPr/>
          <p:nvPr/>
        </p:nvCxnSpPr>
        <p:spPr>
          <a:xfrm rot="5400000">
            <a:off x="2507642" y="4110195"/>
            <a:ext cx="778554" cy="660731"/>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00736" y="4898442"/>
            <a:ext cx="2696300" cy="1323439"/>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Remove excess fluid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Insulin therapy</a:t>
            </a: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Optimize </a:t>
            </a:r>
            <a:r>
              <a:rPr lang="en-US" sz="1600" b="1" dirty="0">
                <a:latin typeface="Calibri" panose="020F0502020204030204" pitchFamily="34" charset="0"/>
                <a:cs typeface="Calibri" panose="020F0502020204030204" pitchFamily="34" charset="0"/>
              </a:rPr>
              <a:t>other medications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Reduce </a:t>
            </a:r>
            <a:r>
              <a:rPr lang="en-US" sz="1600" b="1" dirty="0" smtClean="0">
                <a:latin typeface="Calibri" panose="020F0502020204030204" pitchFamily="34" charset="0"/>
                <a:cs typeface="Calibri" panose="020F0502020204030204" pitchFamily="34" charset="0"/>
              </a:rPr>
              <a:t>dose if </a:t>
            </a:r>
            <a:r>
              <a:rPr lang="en-US" sz="1600" b="1" dirty="0">
                <a:latin typeface="Calibri" panose="020F0502020204030204" pitchFamily="34" charset="0"/>
                <a:cs typeface="Calibri" panose="020F0502020204030204" pitchFamily="34" charset="0"/>
              </a:rPr>
              <a:t>able</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Acid reducing medications </a:t>
            </a:r>
          </a:p>
        </p:txBody>
      </p:sp>
      <p:cxnSp>
        <p:nvCxnSpPr>
          <p:cNvPr id="8" name="Elbow Connector 7"/>
          <p:cNvCxnSpPr/>
          <p:nvPr/>
        </p:nvCxnSpPr>
        <p:spPr>
          <a:xfrm rot="16200000" flipH="1">
            <a:off x="5841600" y="4052429"/>
            <a:ext cx="778554" cy="776264"/>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05917" y="4898442"/>
            <a:ext cx="3226184" cy="830997"/>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Cholesterol </a:t>
            </a:r>
            <a:r>
              <a:rPr lang="en-US" sz="1600" b="1" dirty="0" smtClean="0">
                <a:latin typeface="Calibri" panose="020F0502020204030204" pitchFamily="34" charset="0"/>
                <a:cs typeface="Calibri" panose="020F0502020204030204" pitchFamily="34" charset="0"/>
              </a:rPr>
              <a:t>lowering </a:t>
            </a:r>
            <a:r>
              <a:rPr lang="en-US" sz="1600" b="1" dirty="0">
                <a:latin typeface="Calibri" panose="020F0502020204030204" pitchFamily="34" charset="0"/>
                <a:cs typeface="Calibri" panose="020F0502020204030204" pitchFamily="34" charset="0"/>
              </a:rPr>
              <a:t>medications</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Vitamin D + Calcium</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Reduce dose or stop medication</a:t>
            </a:r>
          </a:p>
        </p:txBody>
      </p:sp>
      <p:sp>
        <p:nvSpPr>
          <p:cNvPr id="11" name="Title 1"/>
          <p:cNvSpPr>
            <a:spLocks noGrp="1"/>
          </p:cNvSpPr>
          <p:nvPr>
            <p:ph type="title"/>
          </p:nvPr>
        </p:nvSpPr>
        <p:spPr>
          <a:xfrm>
            <a:off x="1571625" y="696425"/>
            <a:ext cx="6000750" cy="636672"/>
          </a:xfrm>
        </p:spPr>
        <p:txBody>
          <a:bodyPr>
            <a:noAutofit/>
          </a:bodyPr>
          <a:lstStyle/>
          <a:p>
            <a:r>
              <a:rPr lang="en-US" sz="4000" dirty="0"/>
              <a:t>Side-Effects of Steroids </a:t>
            </a:r>
          </a:p>
        </p:txBody>
      </p:sp>
      <p:graphicFrame>
        <p:nvGraphicFramePr>
          <p:cNvPr id="13" name="Table 12"/>
          <p:cNvGraphicFramePr>
            <a:graphicFrameLocks noGrp="1"/>
          </p:cNvGraphicFramePr>
          <p:nvPr>
            <p:extLst>
              <p:ext uri="{D42A27DB-BD31-4B8C-83A1-F6EECF244321}">
                <p14:modId xmlns:p14="http://schemas.microsoft.com/office/powerpoint/2010/main" val="2435391238"/>
              </p:ext>
            </p:extLst>
          </p:nvPr>
        </p:nvGraphicFramePr>
        <p:xfrm>
          <a:off x="4571999" y="1941987"/>
          <a:ext cx="2712027" cy="2011680"/>
        </p:xfrm>
        <a:graphic>
          <a:graphicData uri="http://schemas.openxmlformats.org/drawingml/2006/table">
            <a:tbl>
              <a:tblPr firstRow="1" bandRow="1">
                <a:tableStyleId>{073A0DAA-6AF3-43AB-8588-CEC1D06C72B9}</a:tableStyleId>
              </a:tblPr>
              <a:tblGrid>
                <a:gridCol w="2712027">
                  <a:extLst>
                    <a:ext uri="{9D8B030D-6E8A-4147-A177-3AD203B41FA5}">
                      <a16:colId xmlns:a16="http://schemas.microsoft.com/office/drawing/2014/main" val="1731193671"/>
                    </a:ext>
                  </a:extLst>
                </a:gridCol>
              </a:tblGrid>
              <a:tr h="381000">
                <a:tc>
                  <a:txBody>
                    <a:bodyPr/>
                    <a:lstStyle/>
                    <a:p>
                      <a:pPr algn="ctr"/>
                      <a:r>
                        <a:rPr lang="en-US" sz="2000" b="1" dirty="0" smtClean="0"/>
                        <a:t>Long-term</a:t>
                      </a:r>
                      <a:endParaRPr lang="en-US" sz="2000" dirty="0"/>
                    </a:p>
                  </a:txBody>
                  <a:tcPr marL="76200" marR="76200" marT="38100" marB="38100"/>
                </a:tc>
                <a:extLst>
                  <a:ext uri="{0D108BD9-81ED-4DB2-BD59-A6C34878D82A}">
                    <a16:rowId xmlns:a16="http://schemas.microsoft.com/office/drawing/2014/main" val="1829523214"/>
                  </a:ext>
                </a:extLst>
              </a:tr>
              <a:tr h="16002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dirty="0" smtClean="0"/>
                        <a:t>↑ Cholesterol</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dirty="0" smtClean="0"/>
                        <a:t>Growth suppression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dirty="0" smtClean="0"/>
                        <a:t>↓ Bone growth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baseline="0" dirty="0" smtClean="0"/>
                        <a:t>Weight gain </a:t>
                      </a:r>
                      <a:endParaRPr lang="en-US" sz="1700" dirty="0" smtClean="0"/>
                    </a:p>
                    <a:p>
                      <a:pPr algn="ctr"/>
                      <a:endParaRPr lang="en-US" sz="1700" baseline="0" dirty="0" smtClean="0"/>
                    </a:p>
                    <a:p>
                      <a:pPr algn="ctr"/>
                      <a:endParaRPr lang="en-US" sz="1700" dirty="0"/>
                    </a:p>
                  </a:txBody>
                  <a:tcPr marL="76200" marR="76200" marT="38100" marB="38100"/>
                </a:tc>
                <a:extLst>
                  <a:ext uri="{0D108BD9-81ED-4DB2-BD59-A6C34878D82A}">
                    <a16:rowId xmlns:a16="http://schemas.microsoft.com/office/drawing/2014/main" val="86637165"/>
                  </a:ext>
                </a:extLst>
              </a:tr>
            </a:tbl>
          </a:graphicData>
        </a:graphic>
      </p:graphicFrame>
    </p:spTree>
    <p:extLst>
      <p:ext uri="{BB962C8B-B14F-4D97-AF65-F5344CB8AC3E}">
        <p14:creationId xmlns:p14="http://schemas.microsoft.com/office/powerpoint/2010/main" val="421855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02042"/>
            <a:ext cx="6000750" cy="636672"/>
          </a:xfrm>
        </p:spPr>
        <p:txBody>
          <a:bodyPr>
            <a:noAutofit/>
          </a:bodyPr>
          <a:lstStyle/>
          <a:p>
            <a:r>
              <a:rPr lang="en-US" sz="4000" dirty="0" err="1"/>
              <a:t>mTOR</a:t>
            </a:r>
            <a:r>
              <a:rPr lang="en-US" sz="4000" dirty="0"/>
              <a:t> Inhibitors </a:t>
            </a:r>
            <a:endParaRPr lang="en-US" sz="54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3724627457"/>
              </p:ext>
            </p:extLst>
          </p:nvPr>
        </p:nvGraphicFramePr>
        <p:xfrm>
          <a:off x="761994" y="2343871"/>
          <a:ext cx="7620003" cy="2597397"/>
        </p:xfrm>
        <a:graphic>
          <a:graphicData uri="http://schemas.openxmlformats.org/drawingml/2006/table">
            <a:tbl>
              <a:tblPr firstRow="1" bandRow="1">
                <a:tableStyleId>{073A0DAA-6AF3-43AB-8588-CEC1D06C72B9}</a:tableStyleId>
              </a:tblPr>
              <a:tblGrid>
                <a:gridCol w="1618343">
                  <a:extLst>
                    <a:ext uri="{9D8B030D-6E8A-4147-A177-3AD203B41FA5}">
                      <a16:colId xmlns:a16="http://schemas.microsoft.com/office/drawing/2014/main" val="3471683850"/>
                    </a:ext>
                  </a:extLst>
                </a:gridCol>
                <a:gridCol w="3000830">
                  <a:extLst>
                    <a:ext uri="{9D8B030D-6E8A-4147-A177-3AD203B41FA5}">
                      <a16:colId xmlns:a16="http://schemas.microsoft.com/office/drawing/2014/main" val="691806060"/>
                    </a:ext>
                  </a:extLst>
                </a:gridCol>
                <a:gridCol w="3000830">
                  <a:extLst>
                    <a:ext uri="{9D8B030D-6E8A-4147-A177-3AD203B41FA5}">
                      <a16:colId xmlns:a16="http://schemas.microsoft.com/office/drawing/2014/main" val="125225233"/>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Sirolimus</a:t>
                      </a:r>
                      <a:endParaRPr lang="en-US" sz="2000" dirty="0">
                        <a:latin typeface="Calibri" panose="020F0502020204030204" pitchFamily="34" charset="0"/>
                        <a:cs typeface="Calibri" panose="020F0502020204030204" pitchFamily="34" charset="0"/>
                      </a:endParaRPr>
                    </a:p>
                  </a:txBody>
                  <a:tcPr anchor="ctr"/>
                </a:tc>
                <a:tc>
                  <a:txBody>
                    <a:bodyPr/>
                    <a:lstStyle/>
                    <a:p>
                      <a:pPr algn="ctr"/>
                      <a:r>
                        <a:rPr lang="en-US" sz="2000" dirty="0" smtClean="0">
                          <a:latin typeface="Calibri" panose="020F0502020204030204" pitchFamily="34" charset="0"/>
                          <a:cs typeface="Calibri" panose="020F0502020204030204" pitchFamily="34" charset="0"/>
                        </a:rPr>
                        <a:t>Everolimus</a:t>
                      </a: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Rapamune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err="1" smtClean="0">
                          <a:latin typeface="Calibri" panose="020F0502020204030204" pitchFamily="34" charset="0"/>
                          <a:cs typeface="Calibri" panose="020F0502020204030204" pitchFamily="34" charset="0"/>
                        </a:rPr>
                        <a:t>Zortress</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algn="ctr"/>
                      <a:r>
                        <a:rPr lang="en-US" sz="1800" dirty="0" smtClean="0">
                          <a:latin typeface="Calibri" panose="020F0502020204030204" pitchFamily="34" charset="0"/>
                          <a:cs typeface="Calibri" panose="020F0502020204030204" pitchFamily="34" charset="0"/>
                        </a:rPr>
                        <a:t>Prevents the replication of the immune cells </a:t>
                      </a:r>
                    </a:p>
                  </a:txBody>
                  <a:tcPr anchor="ctr"/>
                </a:tc>
                <a:tc hMerge="1">
                  <a:txBody>
                    <a:bodyPr/>
                    <a:lstStyle/>
                    <a:p>
                      <a:endParaRPr lang="en-US"/>
                    </a:p>
                  </a:txBody>
                  <a:tcP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a:t>
                      </a:r>
                      <a:r>
                        <a:rPr lang="en-US" sz="1800" baseline="0" dirty="0" smtClean="0">
                          <a:latin typeface="Calibri" panose="020F0502020204030204" pitchFamily="34" charset="0"/>
                          <a:cs typeface="Calibri" panose="020F0502020204030204" pitchFamily="34" charset="0"/>
                        </a:rPr>
                        <a:t> Daily</a:t>
                      </a:r>
                      <a:endParaRPr lang="en-US" sz="1800" dirty="0" smtClean="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24-hour trough</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12-hour trough</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80076807"/>
                  </a:ext>
                </a:extLst>
              </a:tr>
              <a:tr h="731520">
                <a:tc>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Do NOT</a:t>
                      </a:r>
                      <a:r>
                        <a:rPr lang="en-US" sz="1800" b="0" baseline="0" dirty="0" smtClean="0">
                          <a:latin typeface="Calibri" panose="020F0502020204030204" pitchFamily="34" charset="0"/>
                          <a:cs typeface="Calibri" panose="020F0502020204030204" pitchFamily="34" charset="0"/>
                        </a:rPr>
                        <a:t> crush, cut or chew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latin typeface="Calibri" panose="020F0502020204030204" pitchFamily="34" charset="0"/>
                          <a:cs typeface="Calibri" panose="020F0502020204030204" pitchFamily="34" charset="0"/>
                        </a:rPr>
                        <a:t>May reduce the risk of certain cancers</a:t>
                      </a:r>
                      <a:endParaRPr lang="en-US" sz="1800" b="0" dirty="0" smtClean="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8459653"/>
                  </a:ext>
                </a:extLst>
              </a:tr>
            </a:tbl>
          </a:graphicData>
        </a:graphic>
      </p:graphicFrame>
      <p:sp>
        <p:nvSpPr>
          <p:cNvPr id="8" name="Rectangle 7"/>
          <p:cNvSpPr/>
          <p:nvPr/>
        </p:nvSpPr>
        <p:spPr>
          <a:xfrm>
            <a:off x="761994" y="1679219"/>
            <a:ext cx="7737766" cy="400110"/>
          </a:xfrm>
          <a:prstGeom prst="rect">
            <a:avLst/>
          </a:prstGeom>
        </p:spPr>
        <p:txBody>
          <a:bodyPr wrap="square">
            <a:spAutoFit/>
          </a:bodyPr>
          <a:lstStyle/>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Primarily used to decrease the kidney effects of calcineurin inhibitors</a:t>
            </a:r>
          </a:p>
        </p:txBody>
      </p:sp>
    </p:spTree>
    <p:extLst>
      <p:ext uri="{BB962C8B-B14F-4D97-AF65-F5344CB8AC3E}">
        <p14:creationId xmlns:p14="http://schemas.microsoft.com/office/powerpoint/2010/main" val="1225926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618582"/>
            <a:ext cx="8229600" cy="687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ea typeface="ＭＳ Ｐゴシック" panose="020B0600070205080204" pitchFamily="34" charset="-128"/>
                <a:cs typeface="Arial" panose="020B0604020202020204" pitchFamily="34" charset="0"/>
              </a:rPr>
              <a:t> mTOR Inhibitor Monitoring</a:t>
            </a:r>
          </a:p>
        </p:txBody>
      </p:sp>
      <p:sp>
        <p:nvSpPr>
          <p:cNvPr id="75779" name="Rectangle 3"/>
          <p:cNvSpPr>
            <a:spLocks noGrp="1" noChangeArrowheads="1"/>
          </p:cNvSpPr>
          <p:nvPr>
            <p:ph idx="1"/>
          </p:nvPr>
        </p:nvSpPr>
        <p:spPr bwMode="auto">
          <a:xfrm>
            <a:off x="762000" y="1600200"/>
            <a:ext cx="409055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buFont typeface="Arial" panose="020B0604020202020204" pitchFamily="34" charset="0"/>
              <a:buChar char="•"/>
            </a:pPr>
            <a:r>
              <a:rPr lang="en-US" altLang="en-US" sz="2400" dirty="0" smtClean="0">
                <a:ea typeface="ＭＳ Ｐゴシック" panose="020B0600070205080204" pitchFamily="34" charset="-128"/>
              </a:rPr>
              <a:t>Goal level is dependent on:</a:t>
            </a:r>
            <a:endParaRPr lang="en-US" altLang="en-US" sz="24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Time </a:t>
            </a:r>
            <a:r>
              <a:rPr lang="en-US" altLang="en-US" sz="2000" dirty="0">
                <a:ea typeface="ＭＳ Ｐゴシック" panose="020B0600070205080204" pitchFamily="34" charset="-128"/>
              </a:rPr>
              <a:t>since </a:t>
            </a:r>
            <a:r>
              <a:rPr lang="en-US" altLang="en-US" sz="2000" dirty="0" smtClean="0">
                <a:ea typeface="ＭＳ Ｐゴシック" panose="020B0600070205080204" pitchFamily="34" charset="-128"/>
              </a:rPr>
              <a:t>transplant</a:t>
            </a:r>
          </a:p>
          <a:p>
            <a:pPr lvl="1" eaLnBrk="1" hangingPunct="1"/>
            <a:r>
              <a:rPr lang="en-US" altLang="en-US" sz="2000" dirty="0" smtClean="0">
                <a:ea typeface="ＭＳ Ｐゴシック" panose="020B0600070205080204" pitchFamily="34" charset="-128"/>
              </a:rPr>
              <a:t>Type of transplant</a:t>
            </a:r>
            <a:endParaRPr lang="en-US" altLang="en-US" sz="20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Transplant center protocols</a:t>
            </a:r>
          </a:p>
          <a:p>
            <a:pPr lvl="1" eaLnBrk="1" hangingPunct="1"/>
            <a:r>
              <a:rPr lang="en-US" altLang="en-US" sz="2000" dirty="0" smtClean="0">
                <a:ea typeface="ＭＳ Ｐゴシック" panose="020B0600070205080204" pitchFamily="34" charset="-128"/>
              </a:rPr>
              <a:t>Other immunosuppression medications being used</a:t>
            </a:r>
          </a:p>
          <a:p>
            <a:pPr lvl="1"/>
            <a:r>
              <a:rPr lang="en-US" altLang="en-US" sz="2000" dirty="0" smtClean="0">
                <a:ea typeface="ＭＳ Ｐゴシック" panose="020B0600070205080204" pitchFamily="34" charset="-128"/>
              </a:rPr>
              <a:t>Other medical conditions</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5018809" y="2034427"/>
            <a:ext cx="3667991" cy="3657508"/>
          </a:xfrm>
          <a:prstGeom prst="rect">
            <a:avLst/>
          </a:prstGeom>
        </p:spPr>
      </p:pic>
    </p:spTree>
    <p:extLst>
      <p:ext uri="{BB962C8B-B14F-4D97-AF65-F5344CB8AC3E}">
        <p14:creationId xmlns:p14="http://schemas.microsoft.com/office/powerpoint/2010/main" val="226656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txBox="1">
            <a:spLocks/>
          </p:cNvSpPr>
          <p:nvPr/>
        </p:nvSpPr>
        <p:spPr>
          <a:xfrm>
            <a:off x="874792" y="652703"/>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4000" dirty="0">
                <a:ea typeface="ＭＳ Ｐゴシック" panose="020B0600070205080204" pitchFamily="34" charset="-128"/>
                <a:cs typeface="Arial" panose="020B0604020202020204" pitchFamily="34" charset="0"/>
              </a:rPr>
              <a:t>mTOR</a:t>
            </a:r>
            <a:r>
              <a:rPr lang="en-US" sz="4000" dirty="0" smtClean="0"/>
              <a:t> Inhibitor Drug Interactions</a:t>
            </a:r>
            <a:endParaRPr lang="en-US" sz="5400" dirty="0"/>
          </a:p>
        </p:txBody>
      </p:sp>
      <p:cxnSp>
        <p:nvCxnSpPr>
          <p:cNvPr id="15" name="Straight Connector 14"/>
          <p:cNvCxnSpPr/>
          <p:nvPr/>
        </p:nvCxnSpPr>
        <p:spPr>
          <a:xfrm>
            <a:off x="768426" y="1502130"/>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Box 3"/>
          <p:cNvSpPr txBox="1">
            <a:spLocks noChangeArrowheads="1"/>
          </p:cNvSpPr>
          <p:nvPr/>
        </p:nvSpPr>
        <p:spPr bwMode="auto">
          <a:xfrm>
            <a:off x="1247998" y="3460222"/>
            <a:ext cx="6798391" cy="1569660"/>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2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Always contact your transplant team/coordinator or local pharmacist before starting any new medication!!</a:t>
            </a:r>
            <a:endParaRPr lang="en-US" sz="3200" dirty="0">
              <a:solidFill>
                <a:schemeClr val="bg1"/>
              </a:solidFill>
              <a:latin typeface="Calibri" panose="020F0502020204030204" pitchFamily="34" charset="0"/>
              <a:cs typeface="Calibri" panose="020F0502020204030204" pitchFamily="34" charset="0"/>
            </a:endParaRPr>
          </a:p>
        </p:txBody>
      </p:sp>
      <p:sp>
        <p:nvSpPr>
          <p:cNvPr id="16" name="Text Box 3"/>
          <p:cNvSpPr txBox="1">
            <a:spLocks noChangeArrowheads="1"/>
          </p:cNvSpPr>
          <p:nvPr/>
        </p:nvSpPr>
        <p:spPr bwMode="auto">
          <a:xfrm>
            <a:off x="2696848" y="1927641"/>
            <a:ext cx="3900693" cy="646331"/>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600" dirty="0" smtClean="0">
                <a:solidFill>
                  <a:schemeClr val="bg1"/>
                </a:solidFill>
                <a:latin typeface="Calibri" panose="020F0502020204030204" pitchFamily="34" charset="0"/>
                <a:cs typeface="Calibri" panose="020F0502020204030204" pitchFamily="34" charset="0"/>
              </a:rPr>
              <a:t>There are a LOT</a:t>
            </a:r>
            <a:r>
              <a:rPr lang="en-US" sz="36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t>
            </a:r>
            <a:endParaRPr lang="en-US" sz="3600" dirty="0">
              <a:solidFill>
                <a:schemeClr val="bg1"/>
              </a:solidFill>
              <a:latin typeface="Calibri" panose="020F0502020204030204" pitchFamily="34" charset="0"/>
              <a:cs typeface="Calibri" panose="020F0502020204030204" pitchFamily="34" charset="0"/>
            </a:endParaRPr>
          </a:p>
        </p:txBody>
      </p:sp>
      <p:sp>
        <p:nvSpPr>
          <p:cNvPr id="7" name="Down Arrow 6"/>
          <p:cNvSpPr/>
          <p:nvPr/>
        </p:nvSpPr>
        <p:spPr>
          <a:xfrm>
            <a:off x="4474514" y="2660315"/>
            <a:ext cx="345358" cy="7481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3731882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10589"/>
            <a:ext cx="7620000" cy="636672"/>
          </a:xfrm>
        </p:spPr>
        <p:txBody>
          <a:bodyPr>
            <a:noAutofit/>
          </a:bodyPr>
          <a:lstStyle/>
          <a:p>
            <a:r>
              <a:rPr lang="en-US" sz="4000" dirty="0"/>
              <a:t>Side-Effects</a:t>
            </a:r>
            <a:r>
              <a:rPr lang="en-US" dirty="0"/>
              <a:t> </a:t>
            </a:r>
            <a:r>
              <a:rPr lang="en-US" dirty="0" smtClean="0"/>
              <a:t>of mTOR Inhibitors</a:t>
            </a:r>
            <a:endParaRPr lang="en-US" sz="60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633563376"/>
              </p:ext>
            </p:extLst>
          </p:nvPr>
        </p:nvGraphicFramePr>
        <p:xfrm>
          <a:off x="1082599" y="1810233"/>
          <a:ext cx="3101038" cy="2377440"/>
        </p:xfrm>
        <a:graphic>
          <a:graphicData uri="http://schemas.openxmlformats.org/drawingml/2006/table">
            <a:tbl>
              <a:tblPr firstRow="1" bandRow="1">
                <a:tableStyleId>{073A0DAA-6AF3-43AB-8588-CEC1D06C72B9}</a:tableStyleId>
              </a:tblPr>
              <a:tblGrid>
                <a:gridCol w="3101038">
                  <a:extLst>
                    <a:ext uri="{9D8B030D-6E8A-4147-A177-3AD203B41FA5}">
                      <a16:colId xmlns:a16="http://schemas.microsoft.com/office/drawing/2014/main" val="3731876897"/>
                    </a:ext>
                  </a:extLst>
                </a:gridCol>
              </a:tblGrid>
              <a:tr h="381000">
                <a:tc>
                  <a:txBody>
                    <a:bodyPr/>
                    <a:lstStyle/>
                    <a:p>
                      <a:pPr algn="ctr"/>
                      <a:r>
                        <a:rPr lang="en-US" sz="2000" dirty="0" smtClean="0"/>
                        <a:t>Both</a:t>
                      </a:r>
                      <a:r>
                        <a:rPr lang="en-US" sz="2000" baseline="0" dirty="0" smtClean="0"/>
                        <a:t> Medications</a:t>
                      </a:r>
                      <a:endParaRPr lang="en-US" sz="20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1829523214"/>
                  </a:ext>
                </a:extLst>
              </a:tr>
              <a:tr h="1600200">
                <a:tc>
                  <a:txBody>
                    <a:bodyPr/>
                    <a:lstStyle/>
                    <a:p>
                      <a:pPr algn="ctr"/>
                      <a:r>
                        <a:rPr lang="en-US" sz="1800" dirty="0" smtClean="0"/>
                        <a:t>↑ Cholesterol</a:t>
                      </a:r>
                    </a:p>
                    <a:p>
                      <a:pPr algn="ctr"/>
                      <a:r>
                        <a:rPr lang="en-US" sz="1800" dirty="0" smtClean="0"/>
                        <a:t>Impaired wound healing</a:t>
                      </a:r>
                    </a:p>
                    <a:p>
                      <a:pPr algn="ctr"/>
                      <a:r>
                        <a:rPr lang="en-US" sz="1800" dirty="0" smtClean="0"/>
                        <a:t>Mouth sores</a:t>
                      </a:r>
                    </a:p>
                    <a:p>
                      <a:pPr algn="ctr"/>
                      <a:r>
                        <a:rPr lang="en-US" sz="1800" dirty="0" smtClean="0"/>
                        <a:t>Acne</a:t>
                      </a:r>
                    </a:p>
                    <a:p>
                      <a:pPr algn="ctr"/>
                      <a:r>
                        <a:rPr lang="en-US" sz="1800" dirty="0" smtClean="0"/>
                        <a:t>Swelling/Edema</a:t>
                      </a:r>
                      <a:endParaRPr lang="en-US" sz="1800" baseline="0" dirty="0" smtClean="0"/>
                    </a:p>
                    <a:p>
                      <a:pPr algn="ctr"/>
                      <a:r>
                        <a:rPr lang="en-US" sz="1800" baseline="0" dirty="0" smtClean="0"/>
                        <a:t>↑ Protein in the urine</a:t>
                      </a:r>
                    </a:p>
                    <a:p>
                      <a:pPr algn="ctr"/>
                      <a:r>
                        <a:rPr lang="en-US" sz="1800" dirty="0" smtClean="0"/>
                        <a:t>↓ White Blood Cells/Platelets </a:t>
                      </a:r>
                      <a:endParaRPr lang="en-US" sz="1800" dirty="0" smtClean="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489821008"/>
                  </a:ext>
                </a:extLst>
              </a:tr>
            </a:tbl>
          </a:graphicData>
        </a:graphic>
      </p:graphicFrame>
      <p:cxnSp>
        <p:nvCxnSpPr>
          <p:cNvPr id="10" name="Straight Connector 9"/>
          <p:cNvCxnSpPr/>
          <p:nvPr/>
        </p:nvCxnSpPr>
        <p:spPr>
          <a:xfrm>
            <a:off x="2500760" y="4287426"/>
            <a:ext cx="1547" cy="884778"/>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14655" y="4667537"/>
            <a:ext cx="3721328" cy="1323439"/>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Cholesterol </a:t>
            </a:r>
            <a:r>
              <a:rPr lang="en-US" sz="1600" b="1" dirty="0" smtClean="0">
                <a:latin typeface="Calibri" panose="020F0502020204030204" pitchFamily="34" charset="0"/>
                <a:cs typeface="Calibri" panose="020F0502020204030204" pitchFamily="34" charset="0"/>
              </a:rPr>
              <a:t>lowering </a:t>
            </a:r>
            <a:r>
              <a:rPr lang="en-US" sz="1600" b="1" dirty="0">
                <a:latin typeface="Calibri" panose="020F0502020204030204" pitchFamily="34" charset="0"/>
                <a:cs typeface="Calibri" panose="020F0502020204030204" pitchFamily="34" charset="0"/>
              </a:rPr>
              <a:t>m</a:t>
            </a:r>
            <a:r>
              <a:rPr lang="en-US" sz="1600" b="1" dirty="0" smtClean="0">
                <a:latin typeface="Calibri" panose="020F0502020204030204" pitchFamily="34" charset="0"/>
                <a:cs typeface="Calibri" panose="020F0502020204030204" pitchFamily="34" charset="0"/>
              </a:rPr>
              <a:t>edications</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a:t>
            </a:r>
            <a:r>
              <a:rPr lang="en-US" sz="1600" b="1" dirty="0" smtClean="0">
                <a:latin typeface="Calibri" panose="020F0502020204030204" pitchFamily="34" charset="0"/>
                <a:cs typeface="Calibri" panose="020F0502020204030204" pitchFamily="34" charset="0"/>
              </a:rPr>
              <a:t>dose</a:t>
            </a: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Decrease goal level</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Limit </a:t>
            </a:r>
            <a:r>
              <a:rPr lang="en-US" sz="1600" b="1" dirty="0">
                <a:latin typeface="Calibri" panose="020F0502020204030204" pitchFamily="34" charset="0"/>
                <a:cs typeface="Calibri" panose="020F0502020204030204" pitchFamily="34" charset="0"/>
              </a:rPr>
              <a:t>use in </a:t>
            </a:r>
            <a:r>
              <a:rPr lang="en-US" sz="1600" b="1" dirty="0" smtClean="0">
                <a:latin typeface="Calibri" panose="020F0502020204030204" pitchFamily="34" charset="0"/>
                <a:cs typeface="Calibri" panose="020F0502020204030204" pitchFamily="34" charset="0"/>
              </a:rPr>
              <a:t>certain patients</a:t>
            </a: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Switch to alternate medication</a:t>
            </a:r>
            <a:endParaRPr lang="en-US" sz="1600" b="1" dirty="0">
              <a:latin typeface="Calibri" panose="020F0502020204030204" pitchFamily="34" charset="0"/>
              <a:cs typeface="Calibri" panose="020F0502020204030204" pitchFamily="34" charset="0"/>
            </a:endParaRPr>
          </a:p>
        </p:txBody>
      </p:sp>
      <p:cxnSp>
        <p:nvCxnSpPr>
          <p:cNvPr id="15" name="Straight Arrow Connector 14"/>
          <p:cNvCxnSpPr/>
          <p:nvPr/>
        </p:nvCxnSpPr>
        <p:spPr>
          <a:xfrm>
            <a:off x="2475641" y="5172203"/>
            <a:ext cx="1013785" cy="0"/>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516884" y="1869810"/>
            <a:ext cx="2317863" cy="2317863"/>
          </a:xfrm>
          <a:prstGeom prst="rect">
            <a:avLst/>
          </a:prstGeom>
        </p:spPr>
      </p:pic>
    </p:spTree>
    <p:extLst>
      <p:ext uri="{BB962C8B-B14F-4D97-AF65-F5344CB8AC3E}">
        <p14:creationId xmlns:p14="http://schemas.microsoft.com/office/powerpoint/2010/main" val="176522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0" y="667156"/>
            <a:ext cx="6000750" cy="636672"/>
          </a:xfrm>
        </p:spPr>
        <p:txBody>
          <a:bodyPr>
            <a:noAutofit/>
          </a:bodyPr>
          <a:lstStyle/>
          <a:p>
            <a:r>
              <a:rPr lang="en-US" sz="4000" dirty="0"/>
              <a:t>Co-Stimulation </a:t>
            </a:r>
            <a:r>
              <a:rPr lang="en-US" sz="4000" dirty="0" smtClean="0"/>
              <a:t>Blocker </a:t>
            </a:r>
            <a:endParaRPr lang="en-US" sz="54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1021743358"/>
              </p:ext>
            </p:extLst>
          </p:nvPr>
        </p:nvGraphicFramePr>
        <p:xfrm>
          <a:off x="761994" y="2529484"/>
          <a:ext cx="5228286" cy="3511797"/>
        </p:xfrm>
        <a:graphic>
          <a:graphicData uri="http://schemas.openxmlformats.org/drawingml/2006/table">
            <a:tbl>
              <a:tblPr firstRow="1" bandRow="1">
                <a:tableStyleId>{073A0DAA-6AF3-43AB-8588-CEC1D06C72B9}</a:tableStyleId>
              </a:tblPr>
              <a:tblGrid>
                <a:gridCol w="1831748">
                  <a:extLst>
                    <a:ext uri="{9D8B030D-6E8A-4147-A177-3AD203B41FA5}">
                      <a16:colId xmlns:a16="http://schemas.microsoft.com/office/drawing/2014/main" val="3471683850"/>
                    </a:ext>
                  </a:extLst>
                </a:gridCol>
                <a:gridCol w="3396538">
                  <a:extLst>
                    <a:ext uri="{9D8B030D-6E8A-4147-A177-3AD203B41FA5}">
                      <a16:colId xmlns:a16="http://schemas.microsoft.com/office/drawing/2014/main" val="691806060"/>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Belatacept</a:t>
                      </a: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err="1" smtClean="0">
                          <a:latin typeface="Calibri" panose="020F0502020204030204" pitchFamily="34" charset="0"/>
                          <a:cs typeface="Calibri" panose="020F0502020204030204" pitchFamily="34" charset="0"/>
                        </a:rPr>
                        <a:t>Nulojix</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Prevents the activation of various immune cells</a:t>
                      </a:r>
                    </a:p>
                  </a:txBody>
                  <a:tcPr anchor="ct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 Monthly infusion</a:t>
                      </a:r>
                      <a:r>
                        <a:rPr lang="en-US" sz="1800" baseline="0" dirty="0" smtClean="0">
                          <a:latin typeface="Calibri" panose="020F0502020204030204" pitchFamily="34" charset="0"/>
                          <a:cs typeface="Calibri" panose="020F0502020204030204" pitchFamily="34" charset="0"/>
                        </a:rPr>
                        <a:t> (after initial loading doses)</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Not needed for this medication</a:t>
                      </a:r>
                    </a:p>
                  </a:txBody>
                  <a:tcPr anchor="ctr"/>
                </a:tc>
                <a:extLst>
                  <a:ext uri="{0D108BD9-81ED-4DB2-BD59-A6C34878D82A}">
                    <a16:rowId xmlns:a16="http://schemas.microsoft.com/office/drawing/2014/main" val="3580076807"/>
                  </a:ext>
                </a:extLst>
              </a:tr>
              <a:tr h="365760">
                <a:tc>
                  <a:txBody>
                    <a:bodyPr/>
                    <a:lstStyle/>
                    <a:p>
                      <a:r>
                        <a:rPr lang="en-US" sz="1800" b="1" dirty="0" smtClean="0">
                          <a:latin typeface="Calibri" panose="020F0502020204030204" pitchFamily="34" charset="0"/>
                          <a:cs typeface="Calibri" panose="020F0502020204030204" pitchFamily="34" charset="0"/>
                        </a:rPr>
                        <a:t>Side Effects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Very</a:t>
                      </a:r>
                      <a:r>
                        <a:rPr lang="en-US" sz="1800" baseline="0" dirty="0" smtClean="0">
                          <a:latin typeface="Calibri" panose="020F0502020204030204" pitchFamily="34" charset="0"/>
                          <a:cs typeface="Calibri" panose="020F0502020204030204" pitchFamily="34" charset="0"/>
                        </a:rPr>
                        <a:t> well tolerated</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954980465"/>
                  </a:ext>
                </a:extLst>
              </a:tr>
              <a:tr h="731520">
                <a:tc>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Increased risk of certain cancers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Helps improve</a:t>
                      </a:r>
                      <a:r>
                        <a:rPr lang="en-US" sz="1800" b="0" baseline="0" dirty="0" smtClean="0">
                          <a:latin typeface="Calibri" panose="020F0502020204030204" pitchFamily="34" charset="0"/>
                          <a:cs typeface="Calibri" panose="020F0502020204030204" pitchFamily="34" charset="0"/>
                        </a:rPr>
                        <a:t> adherence</a:t>
                      </a:r>
                      <a:endParaRPr lang="en-US" sz="1800" b="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8459653"/>
                  </a:ext>
                </a:extLst>
              </a:tr>
            </a:tbl>
          </a:graphicData>
        </a:graphic>
      </p:graphicFrame>
      <p:sp>
        <p:nvSpPr>
          <p:cNvPr id="8" name="Rectangle 7"/>
          <p:cNvSpPr/>
          <p:nvPr/>
        </p:nvSpPr>
        <p:spPr>
          <a:xfrm>
            <a:off x="761994" y="1645804"/>
            <a:ext cx="7737766" cy="707886"/>
          </a:xfrm>
          <a:prstGeom prst="rect">
            <a:avLst/>
          </a:prstGeom>
        </p:spPr>
        <p:txBody>
          <a:bodyPr wrap="square">
            <a:spAutoFit/>
          </a:bodyPr>
          <a:lstStyle/>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Newest immunosuppressant on the market</a:t>
            </a:r>
          </a:p>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Also used to decrease the kidney effects of calcineurin inhibitors</a:t>
            </a:r>
          </a:p>
        </p:txBody>
      </p:sp>
      <p:pic>
        <p:nvPicPr>
          <p:cNvPr id="4" name="Picture 3"/>
          <p:cNvPicPr>
            <a:picLocks noChangeAspect="1"/>
          </p:cNvPicPr>
          <p:nvPr/>
        </p:nvPicPr>
        <p:blipFill>
          <a:blip r:embed="rId3"/>
          <a:stretch>
            <a:fillRect/>
          </a:stretch>
        </p:blipFill>
        <p:spPr>
          <a:xfrm>
            <a:off x="6244936" y="3054925"/>
            <a:ext cx="2460913" cy="2460913"/>
          </a:xfrm>
          <a:prstGeom prst="rect">
            <a:avLst/>
          </a:prstGeom>
        </p:spPr>
      </p:pic>
    </p:spTree>
    <p:extLst>
      <p:ext uri="{BB962C8B-B14F-4D97-AF65-F5344CB8AC3E}">
        <p14:creationId xmlns:p14="http://schemas.microsoft.com/office/powerpoint/2010/main" val="162485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1059" y="665670"/>
            <a:ext cx="8821882" cy="636672"/>
          </a:xfrm>
        </p:spPr>
        <p:txBody>
          <a:bodyPr>
            <a:noAutofit/>
          </a:bodyPr>
          <a:lstStyle/>
          <a:p>
            <a:r>
              <a:rPr lang="en-US" sz="3600" dirty="0"/>
              <a:t>Final </a:t>
            </a:r>
            <a:r>
              <a:rPr lang="en-US" sz="3600" dirty="0" smtClean="0"/>
              <a:t>Reminders on Immunosuppression</a:t>
            </a:r>
            <a:endParaRPr lang="en-US" sz="48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2284414442"/>
              </p:ext>
            </p:extLst>
          </p:nvPr>
        </p:nvGraphicFramePr>
        <p:xfrm>
          <a:off x="680605" y="1715591"/>
          <a:ext cx="8562108" cy="423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695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4564"/>
          <a:stretch/>
        </p:blipFill>
        <p:spPr>
          <a:xfrm>
            <a:off x="6438071" y="4078515"/>
            <a:ext cx="1924664" cy="2240641"/>
          </a:xfrm>
          <a:prstGeom prst="rect">
            <a:avLst/>
          </a:prstGeom>
        </p:spPr>
      </p:pic>
      <p:sp>
        <p:nvSpPr>
          <p:cNvPr id="2" name="Title 1"/>
          <p:cNvSpPr>
            <a:spLocks noGrp="1"/>
          </p:cNvSpPr>
          <p:nvPr>
            <p:ph type="title"/>
          </p:nvPr>
        </p:nvSpPr>
        <p:spPr>
          <a:xfrm>
            <a:off x="482138" y="596900"/>
            <a:ext cx="8229600" cy="773748"/>
          </a:xfrm>
        </p:spPr>
        <p:txBody>
          <a:bodyPr>
            <a:noAutofit/>
          </a:bodyPr>
          <a:lstStyle/>
          <a:p>
            <a:r>
              <a:rPr lang="en-US" altLang="en-US" sz="4000" dirty="0" smtClean="0"/>
              <a:t>Tools </a:t>
            </a:r>
            <a:r>
              <a:rPr lang="en-US" altLang="en-US" sz="4000" dirty="0"/>
              <a:t>to Help You </a:t>
            </a:r>
            <a:r>
              <a:rPr lang="en-US" altLang="en-US" sz="4000" dirty="0" smtClean="0"/>
              <a:t>Succeed</a:t>
            </a:r>
            <a:endParaRPr lang="en-US" sz="40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579" b="6991"/>
          <a:stretch/>
        </p:blipFill>
        <p:spPr>
          <a:xfrm>
            <a:off x="1081562" y="1602867"/>
            <a:ext cx="3809999" cy="2475648"/>
          </a:xfrm>
          <a:prstGeom prst="rect">
            <a:avLst/>
          </a:prstGeom>
        </p:spPr>
      </p:pic>
      <p:pic>
        <p:nvPicPr>
          <p:cNvPr id="8" name="Picture 7"/>
          <p:cNvPicPr>
            <a:picLocks noChangeAspect="1"/>
          </p:cNvPicPr>
          <p:nvPr/>
        </p:nvPicPr>
        <p:blipFill rotWithShape="1">
          <a:blip r:embed="rId5"/>
          <a:srcRect b="7846"/>
          <a:stretch/>
        </p:blipFill>
        <p:spPr>
          <a:xfrm>
            <a:off x="762000" y="4187370"/>
            <a:ext cx="1993900" cy="2095499"/>
          </a:xfrm>
          <a:prstGeom prst="rect">
            <a:avLst/>
          </a:prstGeom>
        </p:spPr>
      </p:pic>
      <p:cxnSp>
        <p:nvCxnSpPr>
          <p:cNvPr id="9" name="Straight Connector 8"/>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stretch>
            <a:fillRect/>
          </a:stretch>
        </p:blipFill>
        <p:spPr>
          <a:xfrm>
            <a:off x="5815363" y="1602867"/>
            <a:ext cx="2201807" cy="2482471"/>
          </a:xfrm>
          <a:prstGeom prst="rect">
            <a:avLst/>
          </a:prstGeom>
        </p:spPr>
      </p:pic>
      <p:pic>
        <p:nvPicPr>
          <p:cNvPr id="1026" name="Picture 2" descr="Pharmacy Servi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436" y="4223655"/>
            <a:ext cx="2022927" cy="202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21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82" y="444886"/>
            <a:ext cx="8229600" cy="996175"/>
          </a:xfrm>
        </p:spPr>
        <p:txBody>
          <a:bodyPr/>
          <a:lstStyle/>
          <a:p>
            <a:r>
              <a:rPr lang="en-US" dirty="0" smtClean="0"/>
              <a:t>All Organs Are Not Created Equal</a:t>
            </a:r>
            <a:endParaRPr lang="en-US" dirty="0"/>
          </a:p>
        </p:txBody>
      </p:sp>
      <p:cxnSp>
        <p:nvCxnSpPr>
          <p:cNvPr id="8" name="Straight Connector 7"/>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4"/>
          <p:cNvGraphicFramePr>
            <a:graphicFrameLocks/>
          </p:cNvGraphicFramePr>
          <p:nvPr>
            <p:extLst>
              <p:ext uri="{D42A27DB-BD31-4B8C-83A1-F6EECF244321}">
                <p14:modId xmlns:p14="http://schemas.microsoft.com/office/powerpoint/2010/main" val="2653215468"/>
              </p:ext>
            </p:extLst>
          </p:nvPr>
        </p:nvGraphicFramePr>
        <p:xfrm>
          <a:off x="63500" y="596900"/>
          <a:ext cx="9017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63500" y="3986772"/>
            <a:ext cx="4380731" cy="830997"/>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More Rejection = Greater Immunosuppression Needs                                                                                   </a:t>
            </a:r>
            <a:endParaRPr lang="en-US" sz="2400" b="1" dirty="0">
              <a:latin typeface="Calibri" panose="020F0502020204030204" pitchFamily="34" charset="0"/>
              <a:cs typeface="Calibri" panose="020F0502020204030204" pitchFamily="34" charset="0"/>
            </a:endParaRPr>
          </a:p>
        </p:txBody>
      </p:sp>
      <p:sp>
        <p:nvSpPr>
          <p:cNvPr id="13" name="TextBox 12"/>
          <p:cNvSpPr txBox="1"/>
          <p:nvPr/>
        </p:nvSpPr>
        <p:spPr>
          <a:xfrm>
            <a:off x="4794989" y="3987286"/>
            <a:ext cx="4285511" cy="830997"/>
          </a:xfrm>
          <a:prstGeom prst="rect">
            <a:avLst/>
          </a:prstGeom>
          <a:noFill/>
        </p:spPr>
        <p:txBody>
          <a:bodyPr wrap="square" rtlCol="0">
            <a:spAutoFit/>
          </a:bodyPr>
          <a:lstStyle/>
          <a:p>
            <a:pPr algn="r"/>
            <a:r>
              <a:rPr lang="en-US" sz="2400" b="1" dirty="0" smtClean="0">
                <a:latin typeface="Calibri" panose="020F0502020204030204" pitchFamily="34" charset="0"/>
                <a:cs typeface="Calibri" panose="020F0502020204030204" pitchFamily="34" charset="0"/>
              </a:rPr>
              <a:t>Less Rejection = Lower Immunosuppression Needs                                                                                   </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403209"/>
      </p:ext>
    </p:extLst>
  </p:cSld>
  <p:clrMapOvr>
    <a:masterClrMapping/>
  </p:clrMapOvr>
  <mc:AlternateContent xmlns:mc="http://schemas.openxmlformats.org/markup-compatibility/2006" xmlns:p14="http://schemas.microsoft.com/office/powerpoint/2010/main">
    <mc:Choice Requires="p14">
      <p:transition spd="slow" p14:dur="2000" advTm="50575"/>
    </mc:Choice>
    <mc:Fallback xmlns="">
      <p:transition spd="slow" advTm="50575"/>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11" t="5202" r="3513"/>
          <a:stretch/>
        </p:blipFill>
        <p:spPr>
          <a:xfrm>
            <a:off x="6021124" y="1647285"/>
            <a:ext cx="3006760" cy="2685143"/>
          </a:xfrm>
          <a:prstGeom prst="rect">
            <a:avLst/>
          </a:prstGeom>
          <a:solidFill>
            <a:schemeClr val="tx1"/>
          </a:solid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69" t="2798" b="5923"/>
          <a:stretch/>
        </p:blipFill>
        <p:spPr>
          <a:xfrm>
            <a:off x="355600" y="1672053"/>
            <a:ext cx="3323575" cy="2371824"/>
          </a:xfrm>
          <a:prstGeom prst="rect">
            <a:avLst/>
          </a:prstGeom>
        </p:spPr>
      </p:pic>
      <p:sp>
        <p:nvSpPr>
          <p:cNvPr id="6" name="Title 1"/>
          <p:cNvSpPr txBox="1">
            <a:spLocks/>
          </p:cNvSpPr>
          <p:nvPr/>
        </p:nvSpPr>
        <p:spPr>
          <a:xfrm>
            <a:off x="482138" y="596900"/>
            <a:ext cx="8229600" cy="7737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4000" dirty="0" smtClean="0"/>
              <a:t>More Tools to Help You Succeed</a:t>
            </a:r>
            <a:endParaRPr lang="en-US" sz="4000" dirty="0"/>
          </a:p>
        </p:txBody>
      </p:sp>
      <p:cxnSp>
        <p:nvCxnSpPr>
          <p:cNvPr id="7" name="Straight Connector 6"/>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3079203" y="3846286"/>
            <a:ext cx="3486774" cy="2318841"/>
          </a:xfrm>
          <a:prstGeom prst="rect">
            <a:avLst/>
          </a:prstGeom>
        </p:spPr>
      </p:pic>
    </p:spTree>
    <p:extLst>
      <p:ext uri="{BB962C8B-B14F-4D97-AF65-F5344CB8AC3E}">
        <p14:creationId xmlns:p14="http://schemas.microsoft.com/office/powerpoint/2010/main" val="267986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sp>
        <p:nvSpPr>
          <p:cNvPr id="202" name="Google Shape;202;p29"/>
          <p:cNvSpPr txBox="1">
            <a:spLocks noGrp="1"/>
          </p:cNvSpPr>
          <p:nvPr>
            <p:ph type="body" idx="1"/>
          </p:nvPr>
        </p:nvSpPr>
        <p:spPr>
          <a:xfrm>
            <a:off x="685800" y="1676656"/>
            <a:ext cx="7594600" cy="4266627"/>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KNOW your medications</a:t>
            </a:r>
            <a:endParaRPr sz="28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Names, doses, indication</a:t>
            </a:r>
            <a:endParaRPr dirty="0"/>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Common side effects</a:t>
            </a:r>
            <a:endParaRPr dirty="0"/>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Questions to ask about your medicines:</a:t>
            </a:r>
            <a:endParaRPr dirty="0"/>
          </a:p>
          <a:p>
            <a:pPr marL="1143000" marR="0" lvl="2" indent="-2286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Do I take it with or without food?</a:t>
            </a:r>
            <a:endParaRPr dirty="0"/>
          </a:p>
          <a:p>
            <a:pPr marL="1143000" marR="0" lvl="2" indent="-2286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What if I </a:t>
            </a:r>
            <a:r>
              <a:rPr lang="en-US" sz="2400" b="0" i="0" u="none" strike="noStrike" cap="none" dirty="0" smtClean="0">
                <a:solidFill>
                  <a:schemeClr val="dk1"/>
                </a:solidFill>
                <a:latin typeface="Calibri"/>
                <a:ea typeface="Calibri"/>
                <a:cs typeface="Calibri"/>
                <a:sym typeface="Calibri"/>
              </a:rPr>
              <a:t>forget to take </a:t>
            </a:r>
            <a:r>
              <a:rPr lang="en-US" sz="2400" b="0" i="0" u="none" strike="noStrike" cap="none" dirty="0">
                <a:solidFill>
                  <a:schemeClr val="dk1"/>
                </a:solidFill>
                <a:latin typeface="Calibri"/>
                <a:ea typeface="Calibri"/>
                <a:cs typeface="Calibri"/>
                <a:sym typeface="Calibri"/>
              </a:rPr>
              <a:t>a dose</a:t>
            </a:r>
            <a:r>
              <a:rPr lang="en-US" sz="2400" b="0" i="0" u="none" strike="noStrike" cap="none" dirty="0" smtClean="0">
                <a:solidFill>
                  <a:schemeClr val="dk1"/>
                </a:solidFill>
                <a:latin typeface="Calibri"/>
                <a:ea typeface="Calibri"/>
                <a:cs typeface="Calibri"/>
                <a:sym typeface="Calibri"/>
              </a:rPr>
              <a:t>?</a:t>
            </a:r>
          </a:p>
          <a:p>
            <a:pPr marL="1143000" marR="0" lvl="2" indent="-228600" algn="l" rtl="0">
              <a:lnSpc>
                <a:spcPct val="90000"/>
              </a:lnSpc>
              <a:spcBef>
                <a:spcPts val="480"/>
              </a:spcBef>
              <a:spcAft>
                <a:spcPts val="0"/>
              </a:spcAft>
              <a:buClr>
                <a:schemeClr val="dk1"/>
              </a:buClr>
              <a:buSzPts val="2400"/>
              <a:buFont typeface="Arial"/>
              <a:buChar char="•"/>
            </a:pPr>
            <a:r>
              <a:rPr lang="en-US" dirty="0" smtClean="0"/>
              <a:t>What happens if I run out of my medication?</a:t>
            </a:r>
            <a:endParaRPr dirty="0"/>
          </a:p>
          <a:p>
            <a:pPr marL="1143000" lvl="2" indent="-228600">
              <a:lnSpc>
                <a:spcPct val="90000"/>
              </a:lnSpc>
            </a:pPr>
            <a:r>
              <a:rPr lang="en-US" dirty="0"/>
              <a:t>What if I cannot afford my medication</a:t>
            </a:r>
            <a:r>
              <a:rPr lang="en-US" dirty="0" smtClean="0"/>
              <a:t>?</a:t>
            </a:r>
          </a:p>
          <a:p>
            <a:pPr marL="1143000" lvl="2" indent="-228600">
              <a:lnSpc>
                <a:spcPct val="90000"/>
              </a:lnSpc>
            </a:pPr>
            <a:r>
              <a:rPr lang="en-US" dirty="0" smtClean="0"/>
              <a:t>Can </a:t>
            </a:r>
            <a:r>
              <a:rPr lang="en-US" sz="2400" b="0" i="0" u="none" strike="noStrike" cap="none" dirty="0">
                <a:solidFill>
                  <a:schemeClr val="dk1"/>
                </a:solidFill>
                <a:latin typeface="Calibri"/>
                <a:ea typeface="Calibri"/>
                <a:cs typeface="Calibri"/>
                <a:sym typeface="Calibri"/>
              </a:rPr>
              <a:t>I take certain medicines at the same time? </a:t>
            </a:r>
            <a:endParaRPr lang="en-US" sz="2400" b="0" i="0" u="none" strike="noStrike" cap="none" dirty="0" smtClean="0">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ts val="32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203" name="Google Shape;203;p29"/>
          <p:cNvSpPr txBox="1">
            <a:spLocks noGrp="1"/>
          </p:cNvSpPr>
          <p:nvPr>
            <p:ph type="title"/>
          </p:nvPr>
        </p:nvSpPr>
        <p:spPr>
          <a:xfrm>
            <a:off x="685800" y="533400"/>
            <a:ext cx="7789689" cy="8842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Calibri"/>
              <a:buNone/>
            </a:pPr>
            <a:r>
              <a:rPr lang="en-US" sz="4000" i="0" u="none" strike="noStrike" cap="none" dirty="0">
                <a:solidFill>
                  <a:schemeClr val="dk1"/>
                </a:solidFill>
                <a:sym typeface="Calibri"/>
              </a:rPr>
              <a:t>Take an Active Role</a:t>
            </a:r>
            <a:endParaRPr dirty="0"/>
          </a:p>
        </p:txBody>
      </p:sp>
      <p:pic>
        <p:nvPicPr>
          <p:cNvPr id="204" name="Google Shape;204;p29" descr="C:\Users\SrijanaJonchhe\AppData\Local\Microsoft\Windows\Temporary Internet Files\Content.IE5\S4E0PAE2\smile[1].gif"/>
          <p:cNvPicPr preferRelativeResize="0"/>
          <p:nvPr/>
        </p:nvPicPr>
        <p:blipFill rotWithShape="1">
          <a:blip r:embed="rId3">
            <a:alphaModFix/>
          </a:blip>
          <a:srcRect/>
          <a:stretch/>
        </p:blipFill>
        <p:spPr>
          <a:xfrm>
            <a:off x="6934327" y="1767985"/>
            <a:ext cx="2239662" cy="1657350"/>
          </a:xfrm>
          <a:prstGeom prst="rect">
            <a:avLst/>
          </a:prstGeom>
          <a:noFill/>
          <a:ln>
            <a:noFill/>
          </a:ln>
        </p:spPr>
      </p:pic>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6176" t="1868"/>
          <a:stretch/>
        </p:blipFill>
        <p:spPr>
          <a:xfrm>
            <a:off x="157561" y="4097272"/>
            <a:ext cx="1415197" cy="2105029"/>
          </a:xfrm>
          <a:prstGeom prst="rect">
            <a:avLst/>
          </a:prstGeom>
        </p:spPr>
      </p:pic>
    </p:spTree>
    <p:extLst>
      <p:ext uri="{BB962C8B-B14F-4D97-AF65-F5344CB8AC3E}">
        <p14:creationId xmlns:p14="http://schemas.microsoft.com/office/powerpoint/2010/main" val="137723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925" t="4957"/>
          <a:stretch/>
        </p:blipFill>
        <p:spPr>
          <a:xfrm>
            <a:off x="43542" y="700452"/>
            <a:ext cx="1161143" cy="1091496"/>
          </a:xfrm>
          <a:prstGeom prst="rect">
            <a:avLst/>
          </a:prstGeom>
        </p:spPr>
      </p:pic>
      <p:sp>
        <p:nvSpPr>
          <p:cNvPr id="2" name="Title 1"/>
          <p:cNvSpPr>
            <a:spLocks noGrp="1"/>
          </p:cNvSpPr>
          <p:nvPr>
            <p:ph type="title"/>
          </p:nvPr>
        </p:nvSpPr>
        <p:spPr>
          <a:xfrm>
            <a:off x="457200" y="593953"/>
            <a:ext cx="8229600" cy="1143000"/>
          </a:xfrm>
        </p:spPr>
        <p:txBody>
          <a:bodyPr/>
          <a:lstStyle/>
          <a:p>
            <a:r>
              <a:rPr lang="en-US" dirty="0"/>
              <a:t>Do I take </a:t>
            </a:r>
            <a:r>
              <a:rPr lang="en-US" dirty="0" smtClean="0"/>
              <a:t>my medication </a:t>
            </a:r>
            <a:r>
              <a:rPr lang="en-US" dirty="0"/>
              <a:t>with </a:t>
            </a:r>
            <a:r>
              <a:rPr lang="en-US" dirty="0" smtClean="0"/>
              <a:t/>
            </a:r>
            <a:br>
              <a:rPr lang="en-US" dirty="0" smtClean="0"/>
            </a:br>
            <a:r>
              <a:rPr lang="en-US" dirty="0" smtClean="0"/>
              <a:t>or </a:t>
            </a:r>
            <a:r>
              <a:rPr lang="en-US" dirty="0"/>
              <a:t>without food</a:t>
            </a:r>
            <a:r>
              <a:rPr lang="en-US" dirty="0" smtClean="0"/>
              <a:t>? </a:t>
            </a:r>
            <a:endParaRPr lang="en-US" dirty="0"/>
          </a:p>
        </p:txBody>
      </p:sp>
      <p:sp>
        <p:nvSpPr>
          <p:cNvPr id="3" name="Text Placeholder 2"/>
          <p:cNvSpPr>
            <a:spLocks noGrp="1"/>
          </p:cNvSpPr>
          <p:nvPr>
            <p:ph type="body" idx="1"/>
          </p:nvPr>
        </p:nvSpPr>
        <p:spPr>
          <a:xfrm>
            <a:off x="457200" y="1958909"/>
            <a:ext cx="8229600" cy="4167254"/>
          </a:xfrm>
        </p:spPr>
        <p:txBody>
          <a:bodyPr/>
          <a:lstStyle/>
          <a:p>
            <a:r>
              <a:rPr lang="en-US" sz="2400" b="1" dirty="0" smtClean="0"/>
              <a:t>Why??</a:t>
            </a:r>
          </a:p>
          <a:p>
            <a:pPr lvl="1"/>
            <a:r>
              <a:rPr lang="en-US" sz="2200" u="sng" dirty="0" smtClean="0"/>
              <a:t>Lower/Slowed </a:t>
            </a:r>
            <a:r>
              <a:rPr lang="en-US" sz="2200" u="sng" dirty="0"/>
              <a:t>absorption</a:t>
            </a:r>
            <a:r>
              <a:rPr lang="en-US" sz="2200" dirty="0"/>
              <a:t>: Food can </a:t>
            </a:r>
            <a:r>
              <a:rPr lang="en-US" sz="2200" dirty="0" smtClean="0"/>
              <a:t>lower the amount/delay </a:t>
            </a:r>
            <a:r>
              <a:rPr lang="en-US" sz="2200" dirty="0"/>
              <a:t>the time it takes for certain medications to be absorbed by your </a:t>
            </a:r>
            <a:r>
              <a:rPr lang="en-US" sz="2200" dirty="0" smtClean="0"/>
              <a:t>body</a:t>
            </a:r>
          </a:p>
          <a:p>
            <a:pPr lvl="1"/>
            <a:r>
              <a:rPr lang="en-US" sz="2200" u="sng" dirty="0" smtClean="0"/>
              <a:t>Faster </a:t>
            </a:r>
            <a:r>
              <a:rPr lang="en-US" sz="2200" u="sng" dirty="0"/>
              <a:t>or slower break down</a:t>
            </a:r>
            <a:r>
              <a:rPr lang="en-US" sz="2200" dirty="0"/>
              <a:t>: Some </a:t>
            </a:r>
            <a:r>
              <a:rPr lang="en-US" sz="2200" dirty="0" smtClean="0"/>
              <a:t>food/juices can </a:t>
            </a:r>
            <a:r>
              <a:rPr lang="en-US" sz="2200" dirty="0"/>
              <a:t>cause certain medications to get broken down faster in your </a:t>
            </a:r>
            <a:r>
              <a:rPr lang="en-US" sz="2200" dirty="0" smtClean="0"/>
              <a:t>body</a:t>
            </a:r>
          </a:p>
          <a:p>
            <a:r>
              <a:rPr lang="en-US" sz="2400" dirty="0" smtClean="0"/>
              <a:t>If an empty stomach is needed, take medication 1 </a:t>
            </a:r>
            <a:r>
              <a:rPr lang="en-US" sz="2400" dirty="0"/>
              <a:t>hour before or 2 hours after </a:t>
            </a:r>
            <a:r>
              <a:rPr lang="en-US" sz="2400" dirty="0" smtClean="0"/>
              <a:t>a meal</a:t>
            </a:r>
          </a:p>
          <a:p>
            <a:r>
              <a:rPr lang="en-US" sz="2400" dirty="0" smtClean="0"/>
              <a:t>Always check with your local pharmacist!!</a:t>
            </a:r>
          </a:p>
          <a:p>
            <a:r>
              <a:rPr lang="en-US" sz="2400" dirty="0" smtClean="0"/>
              <a:t>Be consistent!!</a:t>
            </a:r>
            <a:endParaRPr lang="en-US" sz="2400" dirty="0"/>
          </a:p>
        </p:txBody>
      </p:sp>
      <p:cxnSp>
        <p:nvCxnSpPr>
          <p:cNvPr id="4" name="Straight Connector 3"/>
          <p:cNvCxnSpPr/>
          <p:nvPr/>
        </p:nvCxnSpPr>
        <p:spPr>
          <a:xfrm>
            <a:off x="762000" y="1958909"/>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srcRect l="28110" t="5304" r="24442" b="49184"/>
          <a:stretch/>
        </p:blipFill>
        <p:spPr>
          <a:xfrm>
            <a:off x="7993709" y="728664"/>
            <a:ext cx="1077721" cy="1033735"/>
          </a:xfrm>
          <a:prstGeom prst="rect">
            <a:avLst/>
          </a:prstGeom>
        </p:spPr>
      </p:pic>
      <p:pic>
        <p:nvPicPr>
          <p:cNvPr id="7" name="Picture 6"/>
          <p:cNvPicPr>
            <a:picLocks noChangeAspect="1"/>
          </p:cNvPicPr>
          <p:nvPr/>
        </p:nvPicPr>
        <p:blipFill rotWithShape="1">
          <a:blip r:embed="rId4"/>
          <a:srcRect l="1212" t="2882" r="877"/>
          <a:stretch/>
        </p:blipFill>
        <p:spPr>
          <a:xfrm>
            <a:off x="6442364" y="5545143"/>
            <a:ext cx="2629066" cy="712634"/>
          </a:xfrm>
          <a:prstGeom prst="rect">
            <a:avLst/>
          </a:prstGeom>
        </p:spPr>
      </p:pic>
    </p:spTree>
    <p:extLst>
      <p:ext uri="{BB962C8B-B14F-4D97-AF65-F5344CB8AC3E}">
        <p14:creationId xmlns:p14="http://schemas.microsoft.com/office/powerpoint/2010/main" val="414820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526241"/>
            <a:ext cx="9144000" cy="1306287"/>
          </a:xfrm>
        </p:spPr>
        <p:txBody>
          <a:bodyPr>
            <a:normAutofit fontScale="90000"/>
          </a:bodyPr>
          <a:lstStyle/>
          <a:p>
            <a:pPr algn="ctr"/>
            <a:r>
              <a:rPr lang="en-US" sz="4800" dirty="0"/>
              <a:t>What happens if I forget </a:t>
            </a:r>
            <a:r>
              <a:rPr lang="en-US" sz="4800" dirty="0" smtClean="0"/>
              <a:t/>
            </a:r>
            <a:br>
              <a:rPr lang="en-US" sz="4800" dirty="0" smtClean="0"/>
            </a:br>
            <a:r>
              <a:rPr lang="en-US" sz="4800" dirty="0" smtClean="0"/>
              <a:t>to </a:t>
            </a:r>
            <a:r>
              <a:rPr lang="en-US" sz="4800" dirty="0"/>
              <a:t>take a dose?</a:t>
            </a:r>
          </a:p>
        </p:txBody>
      </p:sp>
      <p:sp>
        <p:nvSpPr>
          <p:cNvPr id="8" name="TextBox 7"/>
          <p:cNvSpPr txBox="1"/>
          <p:nvPr/>
        </p:nvSpPr>
        <p:spPr>
          <a:xfrm>
            <a:off x="762000" y="2085291"/>
            <a:ext cx="7620000" cy="3454792"/>
          </a:xfrm>
          <a:prstGeom prst="rect">
            <a:avLst/>
          </a:prstGeom>
          <a:noFill/>
        </p:spPr>
        <p:txBody>
          <a:bodyPr wrap="square" lIns="68580" tIns="34290" rIns="68580" bIns="34290" rtlCol="0">
            <a:spAutoFit/>
          </a:bodyPr>
          <a:lstStyle/>
          <a:p>
            <a:pPr marL="257175" indent="-257175">
              <a:spcBef>
                <a:spcPts val="1200"/>
              </a:spcBef>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Take </a:t>
            </a:r>
            <a:r>
              <a:rPr lang="en-US" sz="2800" dirty="0">
                <a:latin typeface="Calibri" panose="020F0502020204030204" pitchFamily="34" charset="0"/>
                <a:cs typeface="Calibri" panose="020F0502020204030204" pitchFamily="34" charset="0"/>
              </a:rPr>
              <a:t>the missed dose as soon as </a:t>
            </a:r>
            <a:r>
              <a:rPr lang="en-US" sz="2800" dirty="0" smtClean="0">
                <a:latin typeface="Calibri" panose="020F0502020204030204" pitchFamily="34" charset="0"/>
                <a:cs typeface="Calibri" panose="020F0502020204030204" pitchFamily="34" charset="0"/>
              </a:rPr>
              <a:t>you remember, </a:t>
            </a:r>
            <a:r>
              <a:rPr lang="en-US" sz="2800" dirty="0">
                <a:latin typeface="Calibri" panose="020F0502020204030204" pitchFamily="34" charset="0"/>
                <a:cs typeface="Calibri" panose="020F0502020204030204" pitchFamily="34" charset="0"/>
              </a:rPr>
              <a:t>unless the next dose is due within a few </a:t>
            </a:r>
            <a:r>
              <a:rPr lang="en-US" sz="2800" dirty="0" smtClean="0">
                <a:latin typeface="Calibri" panose="020F0502020204030204" pitchFamily="34" charset="0"/>
                <a:cs typeface="Calibri" panose="020F0502020204030204" pitchFamily="34" charset="0"/>
              </a:rPr>
              <a:t>hours </a:t>
            </a:r>
          </a:p>
          <a:p>
            <a:pPr marL="914400" lvl="2" indent="-257175">
              <a:spcBef>
                <a:spcPts val="1200"/>
              </a:spcBef>
              <a:buFont typeface="Arial" panose="020B0604020202020204" pitchFamily="34" charset="0"/>
              <a:buChar char="•"/>
            </a:pPr>
            <a:r>
              <a:rPr lang="en-US" sz="2400" u="sng" dirty="0" smtClean="0">
                <a:latin typeface="Calibri" panose="020F0502020204030204" pitchFamily="34" charset="0"/>
                <a:cs typeface="Calibri" panose="020F0502020204030204" pitchFamily="34" charset="0"/>
              </a:rPr>
              <a:t>If medication </a:t>
            </a:r>
            <a:r>
              <a:rPr lang="en-US" sz="2400" u="sng" dirty="0">
                <a:latin typeface="Calibri" panose="020F0502020204030204" pitchFamily="34" charset="0"/>
                <a:cs typeface="Calibri" panose="020F0502020204030204" pitchFamily="34" charset="0"/>
              </a:rPr>
              <a:t>is </a:t>
            </a:r>
            <a:r>
              <a:rPr lang="en-US" sz="2400" u="sng" dirty="0" smtClean="0">
                <a:latin typeface="Calibri" panose="020F0502020204030204" pitchFamily="34" charset="0"/>
                <a:cs typeface="Calibri" panose="020F0502020204030204" pitchFamily="34" charset="0"/>
              </a:rPr>
              <a:t>taken </a:t>
            </a:r>
            <a:r>
              <a:rPr lang="en-US" sz="2400" u="sng" dirty="0">
                <a:latin typeface="Calibri" panose="020F0502020204030204" pitchFamily="34" charset="0"/>
                <a:cs typeface="Calibri" panose="020F0502020204030204" pitchFamily="34" charset="0"/>
              </a:rPr>
              <a:t>once a </a:t>
            </a:r>
            <a:r>
              <a:rPr lang="en-US" sz="2400" u="sng" dirty="0" smtClean="0">
                <a:latin typeface="Calibri" panose="020F0502020204030204" pitchFamily="34" charset="0"/>
                <a:cs typeface="Calibri" panose="020F0502020204030204" pitchFamily="34" charset="0"/>
              </a:rPr>
              <a:t>day</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forgotten dose should be taken as soon as </a:t>
            </a:r>
            <a:r>
              <a:rPr lang="en-US" sz="2400" dirty="0" smtClean="0">
                <a:latin typeface="Calibri" panose="020F0502020204030204" pitchFamily="34" charset="0"/>
                <a:cs typeface="Calibri" panose="020F0502020204030204" pitchFamily="34" charset="0"/>
              </a:rPr>
              <a:t>you remember</a:t>
            </a:r>
          </a:p>
          <a:p>
            <a:pPr marL="914400" lvl="2" indent="-257175">
              <a:spcBef>
                <a:spcPts val="1200"/>
              </a:spcBef>
              <a:buFont typeface="Arial" panose="020B0604020202020204" pitchFamily="34" charset="0"/>
              <a:buChar char="•"/>
            </a:pPr>
            <a:r>
              <a:rPr lang="en-US" sz="2400" u="sng" dirty="0" smtClean="0">
                <a:latin typeface="Calibri" panose="020F0502020204030204" pitchFamily="34" charset="0"/>
                <a:cs typeface="Calibri" panose="020F0502020204030204" pitchFamily="34" charset="0"/>
              </a:rPr>
              <a:t>If medication </a:t>
            </a:r>
            <a:r>
              <a:rPr lang="en-US" sz="2400" u="sng" dirty="0">
                <a:latin typeface="Calibri" panose="020F0502020204030204" pitchFamily="34" charset="0"/>
                <a:cs typeface="Calibri" panose="020F0502020204030204" pitchFamily="34" charset="0"/>
              </a:rPr>
              <a:t>taken twice a </a:t>
            </a:r>
            <a:r>
              <a:rPr lang="en-US" sz="2400" u="sng" dirty="0" smtClean="0">
                <a:latin typeface="Calibri" panose="020F0502020204030204" pitchFamily="34" charset="0"/>
                <a:cs typeface="Calibri" panose="020F0502020204030204" pitchFamily="34" charset="0"/>
              </a:rPr>
              <a:t>day</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forgotten dose </a:t>
            </a:r>
            <a:r>
              <a:rPr lang="en-US" sz="2400" dirty="0" smtClean="0">
                <a:latin typeface="Calibri" panose="020F0502020204030204" pitchFamily="34" charset="0"/>
                <a:cs typeface="Calibri" panose="020F0502020204030204" pitchFamily="34" charset="0"/>
              </a:rPr>
              <a:t>can </a:t>
            </a:r>
            <a:r>
              <a:rPr lang="en-US" sz="2400" dirty="0">
                <a:latin typeface="Calibri" panose="020F0502020204030204" pitchFamily="34" charset="0"/>
                <a:cs typeface="Calibri" panose="020F0502020204030204" pitchFamily="34" charset="0"/>
              </a:rPr>
              <a:t>be taken if it is within 6 hours after it was due</a:t>
            </a:r>
            <a:endParaRPr lang="en-US" sz="2400" dirty="0" smtClean="0">
              <a:latin typeface="Calibri" panose="020F0502020204030204" pitchFamily="34" charset="0"/>
              <a:cs typeface="Calibri" panose="020F0502020204030204" pitchFamily="34" charset="0"/>
            </a:endParaRPr>
          </a:p>
          <a:p>
            <a:pPr marL="257175" indent="-257175">
              <a:spcBef>
                <a:spcPts val="2400"/>
              </a:spcBef>
              <a:buFont typeface="Arial" panose="020B0604020202020204" pitchFamily="34" charset="0"/>
              <a:buChar char="•"/>
            </a:pPr>
            <a:r>
              <a:rPr lang="en-US" sz="2800" b="1" u="sng" dirty="0" smtClean="0">
                <a:latin typeface="Calibri" panose="020F0502020204030204" pitchFamily="34" charset="0"/>
                <a:cs typeface="Calibri" panose="020F0502020204030204" pitchFamily="34" charset="0"/>
              </a:rPr>
              <a:t>General rule</a:t>
            </a:r>
            <a:r>
              <a:rPr lang="en-US" sz="2800" b="1" dirty="0" smtClean="0">
                <a:latin typeface="Calibri" panose="020F0502020204030204" pitchFamily="34" charset="0"/>
                <a:cs typeface="Calibri" panose="020F0502020204030204" pitchFamily="34" charset="0"/>
              </a:rPr>
              <a:t>: Do not double up a dose!</a:t>
            </a:r>
            <a:endParaRPr lang="en-US" b="1" dirty="0">
              <a:latin typeface="Calibri" panose="020F0502020204030204" pitchFamily="34" charset="0"/>
              <a:cs typeface="Calibri" panose="020F0502020204030204" pitchFamily="34" charset="0"/>
            </a:endParaRPr>
          </a:p>
        </p:txBody>
      </p:sp>
      <p:cxnSp>
        <p:nvCxnSpPr>
          <p:cNvPr id="9" name="Straight Connector 8"/>
          <p:cNvCxnSpPr/>
          <p:nvPr/>
        </p:nvCxnSpPr>
        <p:spPr>
          <a:xfrm>
            <a:off x="762000" y="1958909"/>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6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 y="446612"/>
            <a:ext cx="9143998" cy="971025"/>
          </a:xfrm>
        </p:spPr>
        <p:txBody>
          <a:bodyPr>
            <a:noAutofit/>
          </a:bodyPr>
          <a:lstStyle/>
          <a:p>
            <a:pPr algn="ctr"/>
            <a:r>
              <a:rPr lang="en-US" sz="3600" dirty="0"/>
              <a:t>What happens if I run out </a:t>
            </a:r>
            <a:r>
              <a:rPr lang="en-US" sz="3600" dirty="0" smtClean="0"/>
              <a:t>of </a:t>
            </a:r>
            <a:r>
              <a:rPr lang="en-US" sz="3600" dirty="0"/>
              <a:t>medication?</a:t>
            </a:r>
          </a:p>
        </p:txBody>
      </p:sp>
      <p:pic>
        <p:nvPicPr>
          <p:cNvPr id="4" name="Picture 3"/>
          <p:cNvPicPr>
            <a:picLocks noChangeAspect="1"/>
          </p:cNvPicPr>
          <p:nvPr/>
        </p:nvPicPr>
        <p:blipFill>
          <a:blip r:embed="rId2"/>
          <a:stretch>
            <a:fillRect/>
          </a:stretch>
        </p:blipFill>
        <p:spPr>
          <a:xfrm>
            <a:off x="2376788" y="3902025"/>
            <a:ext cx="4390424" cy="2284751"/>
          </a:xfrm>
          <a:prstGeom prst="rect">
            <a:avLst/>
          </a:prstGeom>
        </p:spPr>
      </p:pic>
      <p:cxnSp>
        <p:nvCxnSpPr>
          <p:cNvPr id="7" name="Straight Connector 6"/>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762000" y="1600297"/>
            <a:ext cx="7620000" cy="221039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dirty="0" smtClean="0"/>
              <a:t>Contact </a:t>
            </a:r>
            <a:r>
              <a:rPr lang="en-US" dirty="0"/>
              <a:t>your </a:t>
            </a:r>
            <a:r>
              <a:rPr lang="en-US" dirty="0" smtClean="0"/>
              <a:t>pharmacy and transplant </a:t>
            </a:r>
            <a:r>
              <a:rPr lang="en-US" dirty="0"/>
              <a:t>team immediately so that </a:t>
            </a:r>
            <a:r>
              <a:rPr lang="en-US" dirty="0" smtClean="0"/>
              <a:t>they </a:t>
            </a:r>
            <a:r>
              <a:rPr lang="en-US" dirty="0"/>
              <a:t>can help!</a:t>
            </a:r>
          </a:p>
          <a:p>
            <a:r>
              <a:rPr lang="en-US" dirty="0"/>
              <a:t>Prevent this from happening by requesting refills in advance</a:t>
            </a:r>
          </a:p>
        </p:txBody>
      </p:sp>
    </p:spTree>
    <p:extLst>
      <p:ext uri="{BB962C8B-B14F-4D97-AF65-F5344CB8AC3E}">
        <p14:creationId xmlns:p14="http://schemas.microsoft.com/office/powerpoint/2010/main" val="231012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942"/>
            <a:ext cx="8229600" cy="1013415"/>
          </a:xfrm>
        </p:spPr>
        <p:txBody>
          <a:bodyPr>
            <a:normAutofit/>
          </a:bodyPr>
          <a:lstStyle/>
          <a:p>
            <a:r>
              <a:rPr lang="en-US" sz="3600" dirty="0" smtClean="0"/>
              <a:t>What if I cannot afford my medication?</a:t>
            </a:r>
            <a:endParaRPr lang="en-US" sz="3600" dirty="0"/>
          </a:p>
        </p:txBody>
      </p:sp>
      <p:sp>
        <p:nvSpPr>
          <p:cNvPr id="3" name="Content Placeholder 2"/>
          <p:cNvSpPr>
            <a:spLocks noGrp="1"/>
          </p:cNvSpPr>
          <p:nvPr>
            <p:ph idx="1"/>
          </p:nvPr>
        </p:nvSpPr>
        <p:spPr>
          <a:xfrm>
            <a:off x="762000" y="1496927"/>
            <a:ext cx="7620000" cy="4525963"/>
          </a:xfrm>
        </p:spPr>
        <p:txBody>
          <a:bodyPr/>
          <a:lstStyle/>
          <a:p>
            <a:r>
              <a:rPr lang="en-US" dirty="0" smtClean="0"/>
              <a:t>Pharmacy and social work can help!</a:t>
            </a:r>
          </a:p>
          <a:p>
            <a:pPr lvl="1">
              <a:spcBef>
                <a:spcPts val="600"/>
              </a:spcBef>
            </a:pPr>
            <a:r>
              <a:rPr lang="en-US" dirty="0"/>
              <a:t>P</a:t>
            </a:r>
            <a:r>
              <a:rPr lang="en-US" dirty="0" smtClean="0"/>
              <a:t>atient assistance programs</a:t>
            </a:r>
          </a:p>
          <a:p>
            <a:pPr lvl="1">
              <a:spcBef>
                <a:spcPts val="600"/>
              </a:spcBef>
            </a:pPr>
            <a:r>
              <a:rPr lang="en-US" dirty="0"/>
              <a:t>C</a:t>
            </a:r>
            <a:r>
              <a:rPr lang="en-US" dirty="0" smtClean="0"/>
              <a:t>opay cards</a:t>
            </a:r>
          </a:p>
          <a:p>
            <a:pPr lvl="1">
              <a:spcBef>
                <a:spcPts val="600"/>
              </a:spcBef>
            </a:pPr>
            <a:r>
              <a:rPr lang="en-US" dirty="0" smtClean="0"/>
              <a:t>Grants to help pay for medications</a:t>
            </a:r>
          </a:p>
          <a:p>
            <a:pPr lvl="1">
              <a:spcBef>
                <a:spcPts val="600"/>
              </a:spcBef>
            </a:pPr>
            <a:r>
              <a:rPr lang="en-US" dirty="0" smtClean="0"/>
              <a:t>Generic medications may be available</a:t>
            </a:r>
          </a:p>
          <a:p>
            <a:pPr>
              <a:spcBef>
                <a:spcPts val="600"/>
              </a:spcBef>
            </a:pPr>
            <a:r>
              <a:rPr lang="en-US" dirty="0" smtClean="0"/>
              <a:t>Your transplant team may be </a:t>
            </a:r>
            <a:endParaRPr lang="en-US" dirty="0"/>
          </a:p>
          <a:p>
            <a:pPr marL="25400" indent="0">
              <a:spcBef>
                <a:spcPts val="0"/>
              </a:spcBef>
              <a:buNone/>
            </a:pPr>
            <a:r>
              <a:rPr lang="en-US" dirty="0" smtClean="0"/>
              <a:t>     able to change your medication</a:t>
            </a:r>
          </a:p>
          <a:p>
            <a:pPr marL="25400" indent="0">
              <a:spcBef>
                <a:spcPts val="0"/>
              </a:spcBef>
              <a:buNone/>
            </a:pPr>
            <a:r>
              <a:rPr lang="en-US" dirty="0" smtClean="0"/>
              <a:t>     to a similar alternative</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6826930" y="4224563"/>
            <a:ext cx="2181225" cy="2095500"/>
          </a:xfrm>
          <a:prstGeom prst="rect">
            <a:avLst/>
          </a:prstGeom>
        </p:spPr>
      </p:pic>
    </p:spTree>
    <p:extLst>
      <p:ext uri="{BB962C8B-B14F-4D97-AF65-F5344CB8AC3E}">
        <p14:creationId xmlns:p14="http://schemas.microsoft.com/office/powerpoint/2010/main" val="2515660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sp>
        <p:nvSpPr>
          <p:cNvPr id="182" name="Google Shape;182;p26"/>
          <p:cNvSpPr txBox="1">
            <a:spLocks noGrp="1"/>
          </p:cNvSpPr>
          <p:nvPr>
            <p:ph type="body" idx="1"/>
          </p:nvPr>
        </p:nvSpPr>
        <p:spPr>
          <a:xfrm>
            <a:off x="761999" y="1828281"/>
            <a:ext cx="4485577" cy="381366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480"/>
              </a:spcBef>
              <a:spcAft>
                <a:spcPts val="1200"/>
              </a:spcAft>
              <a:buClr>
                <a:schemeClr val="dk1"/>
              </a:buClr>
              <a:buSzPts val="2400"/>
              <a:buFont typeface="Arial"/>
              <a:buChar char="•"/>
            </a:pPr>
            <a:r>
              <a:rPr lang="en-US" sz="2800" b="0" i="0" u="none" strike="noStrike" cap="none" dirty="0" smtClean="0">
                <a:solidFill>
                  <a:schemeClr val="dk1"/>
                </a:solidFill>
                <a:sym typeface="Calibri"/>
              </a:rPr>
              <a:t>Contact your </a:t>
            </a:r>
            <a:r>
              <a:rPr lang="en-US" sz="2800" b="0" i="0" u="none" strike="noStrike" cap="none" dirty="0">
                <a:solidFill>
                  <a:schemeClr val="dk1"/>
                </a:solidFill>
                <a:sym typeface="Calibri"/>
              </a:rPr>
              <a:t>transplant </a:t>
            </a:r>
            <a:r>
              <a:rPr lang="en-US" sz="2800" b="0" i="0" u="none" strike="noStrike" cap="none" dirty="0" smtClean="0">
                <a:solidFill>
                  <a:schemeClr val="dk1"/>
                </a:solidFill>
                <a:sym typeface="Calibri"/>
              </a:rPr>
              <a:t>team with questions</a:t>
            </a:r>
            <a:endParaRPr sz="2800" b="0" i="0" u="none" strike="noStrike" cap="none" dirty="0">
              <a:solidFill>
                <a:schemeClr val="dk1"/>
              </a:solidFill>
              <a:sym typeface="Calibri"/>
            </a:endParaRPr>
          </a:p>
          <a:p>
            <a:pPr marL="342900" marR="0" lvl="0" indent="-342900" algn="l" rtl="0">
              <a:spcBef>
                <a:spcPts val="480"/>
              </a:spcBef>
              <a:spcAft>
                <a:spcPts val="1200"/>
              </a:spcAft>
              <a:buClr>
                <a:schemeClr val="dk1"/>
              </a:buClr>
              <a:buSzPts val="2400"/>
              <a:buFont typeface="Arial"/>
              <a:buChar char="•"/>
            </a:pPr>
            <a:r>
              <a:rPr lang="en-US" sz="2800" b="0" i="0" u="none" strike="noStrike" cap="none" dirty="0">
                <a:solidFill>
                  <a:schemeClr val="dk1"/>
                </a:solidFill>
                <a:sym typeface="Calibri"/>
              </a:rPr>
              <a:t>Ask </a:t>
            </a:r>
            <a:r>
              <a:rPr lang="en-US" sz="2800" b="0" i="0" u="none" strike="noStrike" cap="none" dirty="0" smtClean="0">
                <a:solidFill>
                  <a:schemeClr val="dk1"/>
                </a:solidFill>
                <a:sym typeface="Calibri"/>
              </a:rPr>
              <a:t>your local pharmacist - </a:t>
            </a:r>
            <a:r>
              <a:rPr lang="en-US" sz="2800" b="0" i="0" u="none" strike="noStrike" cap="none" dirty="0">
                <a:solidFill>
                  <a:schemeClr val="dk1"/>
                </a:solidFill>
                <a:sym typeface="Calibri"/>
              </a:rPr>
              <a:t>make sure they know you have a history of transplant</a:t>
            </a:r>
            <a:r>
              <a:rPr lang="en-US" sz="2800" b="0" i="0" u="none" strike="noStrike" cap="none" dirty="0" smtClean="0">
                <a:solidFill>
                  <a:schemeClr val="dk1"/>
                </a:solidFill>
                <a:sym typeface="Calibri"/>
              </a:rPr>
              <a:t>!</a:t>
            </a:r>
            <a:endParaRPr sz="2800" b="0" i="0" u="none" strike="noStrike" cap="none" dirty="0">
              <a:solidFill>
                <a:schemeClr val="dk1"/>
              </a:solidFill>
              <a:sym typeface="Calibri"/>
            </a:endParaRPr>
          </a:p>
          <a:p>
            <a:pPr marL="342900" marR="0" lvl="0" indent="-342900" algn="l" rtl="0">
              <a:spcBef>
                <a:spcPts val="480"/>
              </a:spcBef>
              <a:spcAft>
                <a:spcPts val="1200"/>
              </a:spcAft>
              <a:buClr>
                <a:schemeClr val="dk1"/>
              </a:buClr>
              <a:buSzPts val="2400"/>
              <a:buFont typeface="Arial"/>
              <a:buChar char="•"/>
            </a:pPr>
            <a:r>
              <a:rPr lang="en-US" sz="2800" b="0" i="0" u="none" strike="noStrike" cap="none" dirty="0">
                <a:solidFill>
                  <a:schemeClr val="dk1"/>
                </a:solidFill>
                <a:sym typeface="Calibri"/>
              </a:rPr>
              <a:t>Let your doctor know if your </a:t>
            </a:r>
            <a:r>
              <a:rPr lang="en-US" sz="2800" b="0" i="0" u="none" strike="noStrike" cap="none" dirty="0" smtClean="0">
                <a:solidFill>
                  <a:schemeClr val="dk1"/>
                </a:solidFill>
                <a:sym typeface="Calibri"/>
              </a:rPr>
              <a:t>symptoms</a:t>
            </a:r>
            <a:r>
              <a:rPr lang="en-US" sz="2800" dirty="0"/>
              <a:t> </a:t>
            </a:r>
            <a:r>
              <a:rPr lang="en-US" sz="2800" b="0" i="0" u="none" strike="noStrike" cap="none" dirty="0" smtClean="0">
                <a:solidFill>
                  <a:schemeClr val="dk1"/>
                </a:solidFill>
                <a:sym typeface="Calibri"/>
              </a:rPr>
              <a:t>last </a:t>
            </a:r>
            <a:r>
              <a:rPr lang="en-US" sz="2800" b="0" i="0" u="none" strike="noStrike" cap="none" dirty="0">
                <a:solidFill>
                  <a:schemeClr val="dk1"/>
                </a:solidFill>
                <a:sym typeface="Calibri"/>
              </a:rPr>
              <a:t>longer than 48 hours</a:t>
            </a:r>
            <a:endParaRPr sz="2800" b="0" i="0" u="none" strike="noStrike" cap="none" dirty="0">
              <a:solidFill>
                <a:schemeClr val="dk1"/>
              </a:solidFill>
              <a:sym typeface="Calibri"/>
            </a:endParaRPr>
          </a:p>
        </p:txBody>
      </p:sp>
      <p:sp>
        <p:nvSpPr>
          <p:cNvPr id="183" name="Google Shape;183;p26"/>
          <p:cNvSpPr txBox="1">
            <a:spLocks noGrp="1"/>
          </p:cNvSpPr>
          <p:nvPr>
            <p:ph type="title"/>
          </p:nvPr>
        </p:nvSpPr>
        <p:spPr>
          <a:xfrm>
            <a:off x="381000" y="457200"/>
            <a:ext cx="8305800" cy="1219200"/>
          </a:xfrm>
          <a:prstGeom prst="rect">
            <a:avLst/>
          </a:prstGeom>
          <a:noFill/>
          <a:ln>
            <a:noFill/>
          </a:ln>
        </p:spPr>
        <p:txBody>
          <a:bodyPr spcFirstLastPara="1" wrap="square" lIns="91425" tIns="45700" rIns="91425" bIns="45700" anchor="ctr" anchorCtr="0">
            <a:noAutofit/>
          </a:bodyPr>
          <a:lstStyle/>
          <a:p>
            <a:pPr lvl="0">
              <a:buSzPts val="3600"/>
            </a:pPr>
            <a:r>
              <a:rPr lang="en-US" sz="4000" dirty="0"/>
              <a:t>Are </a:t>
            </a:r>
            <a:r>
              <a:rPr lang="en-US" sz="4000" dirty="0" smtClean="0"/>
              <a:t>other medications </a:t>
            </a:r>
            <a:r>
              <a:rPr lang="en-US" sz="4000" dirty="0"/>
              <a:t>safe with </a:t>
            </a:r>
            <a:r>
              <a:rPr lang="en-US" sz="4000" dirty="0" smtClean="0"/>
              <a:t>my transplant medications?</a:t>
            </a:r>
            <a:endParaRPr sz="4000" i="0" u="none" strike="noStrike" cap="none" dirty="0">
              <a:solidFill>
                <a:schemeClr val="dk1"/>
              </a:solidFill>
              <a:sym typeface="Calibri"/>
            </a:endParaRPr>
          </a:p>
        </p:txBody>
      </p:sp>
      <p:pic>
        <p:nvPicPr>
          <p:cNvPr id="5" name="Content Placeholder 3"/>
          <p:cNvPicPr>
            <a:picLocks noChangeAspect="1"/>
          </p:cNvPicPr>
          <p:nvPr/>
        </p:nvPicPr>
        <p:blipFill>
          <a:blip r:embed="rId3"/>
          <a:stretch>
            <a:fillRect/>
          </a:stretch>
        </p:blipFill>
        <p:spPr>
          <a:xfrm>
            <a:off x="5247577" y="2176740"/>
            <a:ext cx="3666696" cy="3643489"/>
          </a:xfrm>
          <a:prstGeom prst="rect">
            <a:avLst/>
          </a:prstGeom>
          <a:noFill/>
          <a:ln>
            <a:noFill/>
          </a:ln>
        </p:spPr>
      </p:pic>
      <p:cxnSp>
        <p:nvCxnSpPr>
          <p:cNvPr id="7" name="Straight Connector 6"/>
          <p:cNvCxnSpPr/>
          <p:nvPr/>
        </p:nvCxnSpPr>
        <p:spPr>
          <a:xfrm>
            <a:off x="762000" y="182828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64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92478"/>
            <a:ext cx="9144000" cy="955322"/>
          </a:xfrm>
        </p:spPr>
        <p:txBody>
          <a:bodyPr>
            <a:noAutofit/>
          </a:bodyPr>
          <a:lstStyle/>
          <a:p>
            <a:pPr algn="ctr"/>
            <a:r>
              <a:rPr lang="en-US" sz="4000" dirty="0"/>
              <a:t>Other Medications After Transplant</a:t>
            </a:r>
          </a:p>
        </p:txBody>
      </p:sp>
      <p:graphicFrame>
        <p:nvGraphicFramePr>
          <p:cNvPr id="4" name="Diagram 3"/>
          <p:cNvGraphicFramePr/>
          <p:nvPr>
            <p:extLst>
              <p:ext uri="{D42A27DB-BD31-4B8C-83A1-F6EECF244321}">
                <p14:modId xmlns:p14="http://schemas.microsoft.com/office/powerpoint/2010/main" val="2281313792"/>
              </p:ext>
            </p:extLst>
          </p:nvPr>
        </p:nvGraphicFramePr>
        <p:xfrm>
          <a:off x="1245648" y="1254966"/>
          <a:ext cx="6652704" cy="362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Google Shape;177;p25"/>
          <p:cNvSpPr txBox="1">
            <a:spLocks noGrp="1"/>
          </p:cNvSpPr>
          <p:nvPr>
            <p:ph type="body" idx="1"/>
          </p:nvPr>
        </p:nvSpPr>
        <p:spPr>
          <a:xfrm>
            <a:off x="762000" y="4432300"/>
            <a:ext cx="7999046" cy="14398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481"/>
              </a:spcBef>
              <a:spcAft>
                <a:spcPts val="0"/>
              </a:spcAft>
              <a:buClr>
                <a:schemeClr val="dk1"/>
              </a:buClr>
              <a:buSzPts val="2405"/>
              <a:buFont typeface="Arial"/>
              <a:buChar char="•"/>
            </a:pPr>
            <a:r>
              <a:rPr lang="en-US" sz="2405" b="1" i="0" u="none" strike="noStrike" cap="none" dirty="0" smtClean="0">
                <a:solidFill>
                  <a:schemeClr val="dk1"/>
                </a:solidFill>
                <a:latin typeface="Calibri"/>
                <a:ea typeface="Calibri"/>
                <a:cs typeface="Calibri"/>
                <a:sym typeface="Calibri"/>
              </a:rPr>
              <a:t>Keep your team </a:t>
            </a:r>
            <a:r>
              <a:rPr lang="en-US" sz="2405" b="1" i="0" u="none" strike="noStrike" cap="none" dirty="0">
                <a:solidFill>
                  <a:schemeClr val="dk1"/>
                </a:solidFill>
                <a:latin typeface="Calibri"/>
                <a:ea typeface="Calibri"/>
                <a:cs typeface="Calibri"/>
                <a:sym typeface="Calibri"/>
              </a:rPr>
              <a:t>informed if you are starting or stopping any medications</a:t>
            </a:r>
            <a:endParaRPr dirty="0"/>
          </a:p>
          <a:p>
            <a:pPr marL="742950" marR="0" lvl="1" indent="-285750" algn="l" rtl="0">
              <a:lnSpc>
                <a:spcPct val="80000"/>
              </a:lnSpc>
              <a:spcBef>
                <a:spcPts val="481"/>
              </a:spcBef>
              <a:spcAft>
                <a:spcPts val="0"/>
              </a:spcAft>
              <a:buClr>
                <a:schemeClr val="dk1"/>
              </a:buClr>
              <a:buSzPts val="2405"/>
              <a:buFont typeface="Arial"/>
              <a:buChar char="•"/>
            </a:pPr>
            <a:r>
              <a:rPr lang="en-US" sz="2405" b="0" i="0" u="none" strike="noStrike" cap="none" dirty="0">
                <a:solidFill>
                  <a:schemeClr val="dk1"/>
                </a:solidFill>
                <a:latin typeface="Calibri"/>
                <a:ea typeface="Calibri"/>
                <a:cs typeface="Calibri"/>
                <a:sym typeface="Calibri"/>
              </a:rPr>
              <a:t>New medication prescribed by another doctor</a:t>
            </a:r>
            <a:endParaRPr dirty="0"/>
          </a:p>
          <a:p>
            <a:pPr marL="742950" marR="0" lvl="1" indent="-285750" algn="l" rtl="0">
              <a:lnSpc>
                <a:spcPct val="80000"/>
              </a:lnSpc>
              <a:spcBef>
                <a:spcPts val="481"/>
              </a:spcBef>
              <a:spcAft>
                <a:spcPts val="0"/>
              </a:spcAft>
              <a:buClr>
                <a:schemeClr val="dk1"/>
              </a:buClr>
              <a:buSzPts val="2405"/>
              <a:buFont typeface="Arial"/>
              <a:buChar char="•"/>
            </a:pPr>
            <a:r>
              <a:rPr lang="en-US" sz="2405" b="0" i="0" u="none" strike="noStrike" cap="none" dirty="0">
                <a:solidFill>
                  <a:schemeClr val="dk1"/>
                </a:solidFill>
                <a:latin typeface="Calibri"/>
                <a:ea typeface="Calibri"/>
                <a:cs typeface="Calibri"/>
                <a:sym typeface="Calibri"/>
              </a:rPr>
              <a:t>Herbals/supplements</a:t>
            </a:r>
            <a:endParaRPr sz="2405"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481"/>
              </a:spcBef>
              <a:spcAft>
                <a:spcPts val="0"/>
              </a:spcAft>
              <a:buClr>
                <a:schemeClr val="dk1"/>
              </a:buClr>
              <a:buSzPts val="2405"/>
              <a:buFont typeface="Arial"/>
              <a:buChar char="•"/>
            </a:pPr>
            <a:r>
              <a:rPr lang="en-US" sz="2405" b="0" i="0" u="none" strike="noStrike" cap="none" dirty="0">
                <a:solidFill>
                  <a:schemeClr val="dk1"/>
                </a:solidFill>
                <a:latin typeface="Calibri"/>
                <a:ea typeface="Calibri"/>
                <a:cs typeface="Calibri"/>
                <a:sym typeface="Calibri"/>
              </a:rPr>
              <a:t>Over the counter medications </a:t>
            </a:r>
            <a:endParaRPr dirty="0"/>
          </a:p>
          <a:p>
            <a:pPr marL="342900" marR="0" lvl="0" indent="-178435" algn="l" rtl="0">
              <a:lnSpc>
                <a:spcPct val="80000"/>
              </a:lnSpc>
              <a:spcBef>
                <a:spcPts val="518"/>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a:p>
            <a:pPr marL="342900" marR="0" lvl="0" indent="-178435" algn="l" rtl="0">
              <a:lnSpc>
                <a:spcPct val="80000"/>
              </a:lnSpc>
              <a:spcBef>
                <a:spcPts val="518"/>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p:txBody>
      </p:sp>
      <p:pic>
        <p:nvPicPr>
          <p:cNvPr id="7" name="Google Shape;175;p25"/>
          <p:cNvPicPr preferRelativeResize="0"/>
          <p:nvPr/>
        </p:nvPicPr>
        <p:blipFill rotWithShape="1">
          <a:blip r:embed="rId7">
            <a:alphaModFix/>
          </a:blip>
          <a:srcRect/>
          <a:stretch/>
        </p:blipFill>
        <p:spPr>
          <a:xfrm>
            <a:off x="7594600" y="4960824"/>
            <a:ext cx="1376994" cy="1000239"/>
          </a:xfrm>
          <a:prstGeom prst="rect">
            <a:avLst/>
          </a:prstGeom>
          <a:noFill/>
          <a:ln>
            <a:noFill/>
          </a:ln>
        </p:spPr>
      </p:pic>
    </p:spTree>
    <p:extLst>
      <p:ext uri="{BB962C8B-B14F-4D97-AF65-F5344CB8AC3E}">
        <p14:creationId xmlns:p14="http://schemas.microsoft.com/office/powerpoint/2010/main" val="403502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2209" y="515058"/>
            <a:ext cx="8079581" cy="894642"/>
          </a:xfrm>
        </p:spPr>
        <p:txBody>
          <a:bodyPr>
            <a:normAutofit fontScale="90000"/>
          </a:bodyPr>
          <a:lstStyle/>
          <a:p>
            <a:pPr algn="ctr"/>
            <a:r>
              <a:rPr lang="en-US" sz="4800" dirty="0"/>
              <a:t>Key Points</a:t>
            </a:r>
          </a:p>
        </p:txBody>
      </p:sp>
      <p:sp>
        <p:nvSpPr>
          <p:cNvPr id="3" name="Content Placeholder 2"/>
          <p:cNvSpPr>
            <a:spLocks noGrp="1"/>
          </p:cNvSpPr>
          <p:nvPr>
            <p:ph idx="1"/>
          </p:nvPr>
        </p:nvSpPr>
        <p:spPr>
          <a:xfrm>
            <a:off x="391887" y="1508966"/>
            <a:ext cx="8345714" cy="4617197"/>
          </a:xfrm>
        </p:spPr>
        <p:txBody>
          <a:bodyPr>
            <a:noAutofit/>
          </a:bodyPr>
          <a:lstStyle/>
          <a:p>
            <a:pPr>
              <a:buFont typeface="Arial" panose="020B0604020202020204" pitchFamily="34" charset="0"/>
              <a:buChar char="•"/>
            </a:pPr>
            <a:r>
              <a:rPr lang="en-US" sz="2800" dirty="0"/>
              <a:t>A successful transplant is highly dependent on YOU</a:t>
            </a:r>
            <a:r>
              <a:rPr lang="en-US" sz="2800" dirty="0" smtClean="0"/>
              <a:t>!!</a:t>
            </a:r>
          </a:p>
          <a:p>
            <a:pPr>
              <a:buFont typeface="Arial" panose="020B0604020202020204" pitchFamily="34" charset="0"/>
              <a:buChar char="•"/>
            </a:pPr>
            <a:r>
              <a:rPr lang="en-US" sz="2800" dirty="0" smtClean="0"/>
              <a:t>Immunosuppressant </a:t>
            </a:r>
            <a:r>
              <a:rPr lang="en-US" sz="2800" dirty="0"/>
              <a:t>medications have increased the life of </a:t>
            </a:r>
            <a:r>
              <a:rPr lang="en-US" sz="2800" dirty="0" smtClean="0"/>
              <a:t>organ transplants and patients</a:t>
            </a:r>
            <a:endParaRPr lang="en-US" sz="2800" dirty="0"/>
          </a:p>
          <a:p>
            <a:pPr>
              <a:buFont typeface="Arial" panose="020B0604020202020204" pitchFamily="34" charset="0"/>
              <a:buChar char="•"/>
            </a:pPr>
            <a:r>
              <a:rPr lang="en-US" sz="2800" dirty="0"/>
              <a:t>Talk with your transplant doctor or pharmacist about side </a:t>
            </a:r>
            <a:r>
              <a:rPr lang="en-US" sz="2800" dirty="0" smtClean="0"/>
              <a:t>effects</a:t>
            </a:r>
          </a:p>
          <a:p>
            <a:pPr>
              <a:buFont typeface="Arial" panose="020B0604020202020204" pitchFamily="34" charset="0"/>
              <a:buChar char="•"/>
            </a:pPr>
            <a:r>
              <a:rPr lang="en-US" sz="2800" dirty="0"/>
              <a:t>Know your medications and ask </a:t>
            </a:r>
            <a:r>
              <a:rPr lang="en-US" sz="2800" dirty="0" smtClean="0"/>
              <a:t>questions</a:t>
            </a:r>
            <a:endParaRPr lang="en-US" sz="2800" dirty="0"/>
          </a:p>
          <a:p>
            <a:pPr>
              <a:buFont typeface="Arial" panose="020B0604020202020204" pitchFamily="34" charset="0"/>
              <a:buChar char="•"/>
            </a:pPr>
            <a:r>
              <a:rPr lang="en-US" sz="2800" dirty="0" smtClean="0"/>
              <a:t>Take </a:t>
            </a:r>
            <a:r>
              <a:rPr lang="en-US" sz="2800" dirty="0"/>
              <a:t>your medications as prescribed to protect your new organ</a:t>
            </a:r>
          </a:p>
          <a:p>
            <a:endParaRPr lang="en-US" sz="2400" dirty="0"/>
          </a:p>
          <a:p>
            <a:endParaRPr lang="en-US" sz="24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7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630872" y="685800"/>
            <a:ext cx="8042201" cy="838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Balance of Immunosuppression</a:t>
            </a:r>
          </a:p>
        </p:txBody>
      </p:sp>
      <p:pic>
        <p:nvPicPr>
          <p:cNvPr id="14339" name="Picture 5" descr="C:\Users\burr47\AppData\Local\Microsoft\Windows\Temporary Internet Files\Content.IE5\NSC5KGHH\johnny-automatic-scales-of-justic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3968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9"/>
          <p:cNvSpPr>
            <a:spLocks noChangeArrowheads="1"/>
          </p:cNvSpPr>
          <p:nvPr/>
        </p:nvSpPr>
        <p:spPr bwMode="auto">
          <a:xfrm rot="5165902">
            <a:off x="1308894" y="1788319"/>
            <a:ext cx="1046162" cy="1739900"/>
          </a:xfrm>
          <a:prstGeom prst="curvedRightArrow">
            <a:avLst>
              <a:gd name="adj1" fmla="val 27164"/>
              <a:gd name="adj2" fmla="val 54344"/>
              <a:gd name="adj3" fmla="val 33333"/>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15000"/>
              </a:spcBef>
              <a:spcAft>
                <a:spcPct val="15000"/>
              </a:spcAft>
            </a:pPr>
            <a:endParaRPr lang="en-US" altLang="en-US" sz="3200"/>
          </a:p>
        </p:txBody>
      </p:sp>
      <p:sp>
        <p:nvSpPr>
          <p:cNvPr id="13" name="AutoShape 8"/>
          <p:cNvSpPr>
            <a:spLocks noChangeArrowheads="1"/>
          </p:cNvSpPr>
          <p:nvPr/>
        </p:nvSpPr>
        <p:spPr bwMode="auto">
          <a:xfrm rot="-5601171">
            <a:off x="6713538" y="2106613"/>
            <a:ext cx="973137" cy="1849437"/>
          </a:xfrm>
          <a:prstGeom prst="curvedLeftArrow">
            <a:avLst>
              <a:gd name="adj1" fmla="val 29607"/>
              <a:gd name="adj2" fmla="val 59223"/>
              <a:gd name="adj3" fmla="val 33333"/>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15000"/>
              </a:spcBef>
              <a:spcAft>
                <a:spcPct val="15000"/>
              </a:spcAft>
            </a:pPr>
            <a:endParaRPr lang="en-US" altLang="en-US" sz="3200"/>
          </a:p>
        </p:txBody>
      </p:sp>
      <p:sp>
        <p:nvSpPr>
          <p:cNvPr id="14343" name="TextBox 5"/>
          <p:cNvSpPr txBox="1">
            <a:spLocks noChangeArrowheads="1"/>
          </p:cNvSpPr>
          <p:nvPr/>
        </p:nvSpPr>
        <p:spPr bwMode="auto">
          <a:xfrm>
            <a:off x="594536" y="3421237"/>
            <a:ext cx="15927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dirty="0">
                <a:latin typeface="Calibri" panose="020F0502020204030204" pitchFamily="34" charset="0"/>
              </a:rPr>
              <a:t>Rejection</a:t>
            </a:r>
          </a:p>
          <a:p>
            <a:pPr eaLnBrk="1" hangingPunct="1"/>
            <a:endParaRPr lang="en-US" altLang="en-US" sz="1600" dirty="0">
              <a:latin typeface="Calibri" panose="020F0502020204030204" pitchFamily="34" charset="0"/>
            </a:endParaRPr>
          </a:p>
          <a:p>
            <a:pPr eaLnBrk="1" hangingPunct="1"/>
            <a:r>
              <a:rPr lang="en-US" altLang="en-US" sz="2400" dirty="0">
                <a:latin typeface="Calibri" panose="020F0502020204030204" pitchFamily="34" charset="0"/>
              </a:rPr>
              <a:t>Graft Loss</a:t>
            </a:r>
          </a:p>
        </p:txBody>
      </p:sp>
      <p:sp>
        <p:nvSpPr>
          <p:cNvPr id="14344" name="TextBox 14"/>
          <p:cNvSpPr txBox="1">
            <a:spLocks noChangeArrowheads="1"/>
          </p:cNvSpPr>
          <p:nvPr/>
        </p:nvSpPr>
        <p:spPr bwMode="auto">
          <a:xfrm>
            <a:off x="7122907" y="3635479"/>
            <a:ext cx="198475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dirty="0">
                <a:latin typeface="Calibri" panose="020F0502020204030204" pitchFamily="34" charset="0"/>
              </a:rPr>
              <a:t>Side Effects</a:t>
            </a:r>
          </a:p>
          <a:p>
            <a:pPr eaLnBrk="1" hangingPunct="1"/>
            <a:endParaRPr lang="en-US" altLang="en-US" sz="1600" dirty="0">
              <a:latin typeface="Calibri" panose="020F0502020204030204" pitchFamily="34" charset="0"/>
            </a:endParaRPr>
          </a:p>
          <a:p>
            <a:pPr eaLnBrk="1" hangingPunct="1"/>
            <a:r>
              <a:rPr lang="en-US" altLang="en-US" sz="2400" dirty="0">
                <a:latin typeface="Calibri" panose="020F0502020204030204" pitchFamily="34" charset="0"/>
              </a:rPr>
              <a:t>Infection</a:t>
            </a:r>
          </a:p>
          <a:p>
            <a:pPr eaLnBrk="1" hangingPunct="1"/>
            <a:endParaRPr lang="en-US" altLang="en-US" sz="1600" dirty="0">
              <a:latin typeface="Calibri" panose="020F0502020204030204" pitchFamily="34" charset="0"/>
            </a:endParaRPr>
          </a:p>
          <a:p>
            <a:pPr eaLnBrk="1" hangingPunct="1"/>
            <a:r>
              <a:rPr lang="en-US" altLang="en-US" sz="2400" dirty="0">
                <a:latin typeface="Calibri" panose="020F0502020204030204" pitchFamily="34" charset="0"/>
              </a:rPr>
              <a:t>Malignancy</a:t>
            </a:r>
          </a:p>
        </p:txBody>
      </p:sp>
      <p:pic>
        <p:nvPicPr>
          <p:cNvPr id="1434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721100"/>
            <a:ext cx="503237" cy="77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875" y="3579813"/>
            <a:ext cx="4603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Image result for prednisone bottle"/>
          <p:cNvPicPr>
            <a:picLocks noChangeAspect="1" noChangeArrowheads="1"/>
          </p:cNvPicPr>
          <p:nvPr/>
        </p:nvPicPr>
        <p:blipFill>
          <a:blip r:embed="rId6">
            <a:extLst>
              <a:ext uri="{28A0092B-C50C-407E-A947-70E740481C1C}">
                <a14:useLocalDpi xmlns:a14="http://schemas.microsoft.com/office/drawing/2010/main" val="0"/>
              </a:ext>
            </a:extLst>
          </a:blip>
          <a:srcRect l="27464" t="3011" r="27263" b="4021"/>
          <a:stretch>
            <a:fillRect/>
          </a:stretch>
        </p:blipFill>
        <p:spPr bwMode="auto">
          <a:xfrm>
            <a:off x="5089525" y="3702050"/>
            <a:ext cx="3873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671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algn="ctr"/>
            <a:r>
              <a:rPr lang="en-US" sz="5400" dirty="0"/>
              <a:t>Infection Prevention</a:t>
            </a:r>
          </a:p>
        </p:txBody>
      </p:sp>
      <p:graphicFrame>
        <p:nvGraphicFramePr>
          <p:cNvPr id="4" name="Content Placeholder 5"/>
          <p:cNvGraphicFramePr>
            <a:graphicFrameLocks noGrp="1"/>
          </p:cNvGraphicFramePr>
          <p:nvPr>
            <p:extLst>
              <p:ext uri="{D42A27DB-BD31-4B8C-83A1-F6EECF244321}">
                <p14:modId xmlns:p14="http://schemas.microsoft.com/office/powerpoint/2010/main" val="1910114823"/>
              </p:ext>
            </p:extLst>
          </p:nvPr>
        </p:nvGraphicFramePr>
        <p:xfrm>
          <a:off x="5176253" y="2224952"/>
          <a:ext cx="3298880" cy="2904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62000" y="1600295"/>
            <a:ext cx="4318000" cy="4439677"/>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2800" dirty="0">
                <a:latin typeface="Calibri" panose="020F0502020204030204" pitchFamily="34" charset="0"/>
                <a:cs typeface="Calibri" panose="020F0502020204030204" pitchFamily="34" charset="0"/>
              </a:rPr>
              <a:t>Weakened immune </a:t>
            </a:r>
            <a:r>
              <a:rPr lang="en-US" sz="2800" dirty="0" smtClean="0">
                <a:latin typeface="Calibri" panose="020F0502020204030204" pitchFamily="34" charset="0"/>
                <a:cs typeface="Calibri" panose="020F0502020204030204" pitchFamily="34" charset="0"/>
              </a:rPr>
              <a:t>system</a:t>
            </a:r>
          </a:p>
          <a:p>
            <a:pPr marL="800100" lvl="1" indent="-342900">
              <a:buFontTx/>
              <a:buChar char="-"/>
            </a:pPr>
            <a:r>
              <a:rPr lang="en-US" sz="2400" dirty="0" smtClean="0">
                <a:latin typeface="Calibri" panose="020F0502020204030204" pitchFamily="34" charset="0"/>
                <a:cs typeface="Calibri" panose="020F0502020204030204" pitchFamily="34" charset="0"/>
              </a:rPr>
              <a:t>More likely to get infections</a:t>
            </a:r>
          </a:p>
          <a:p>
            <a:pPr marL="800100" lvl="1" indent="-342900">
              <a:buFontTx/>
              <a:buChar char="-"/>
            </a:pPr>
            <a:r>
              <a:rPr lang="en-US" sz="2400" dirty="0" smtClean="0">
                <a:latin typeface="Calibri" panose="020F0502020204030204" pitchFamily="34" charset="0"/>
                <a:cs typeface="Calibri" panose="020F0502020204030204" pitchFamily="34" charset="0"/>
              </a:rPr>
              <a:t>Fewer </a:t>
            </a:r>
            <a:r>
              <a:rPr lang="en-US" sz="2400" dirty="0">
                <a:latin typeface="Calibri" panose="020F0502020204030204" pitchFamily="34" charset="0"/>
                <a:cs typeface="Calibri" panose="020F0502020204030204" pitchFamily="34" charset="0"/>
              </a:rPr>
              <a:t>signs and symptoms of </a:t>
            </a:r>
            <a:r>
              <a:rPr lang="en-US" sz="2400" dirty="0" smtClean="0">
                <a:latin typeface="Calibri" panose="020F0502020204030204" pitchFamily="34" charset="0"/>
                <a:cs typeface="Calibri" panose="020F0502020204030204" pitchFamily="34" charset="0"/>
              </a:rPr>
              <a:t>infection</a:t>
            </a:r>
          </a:p>
          <a:p>
            <a:pPr marL="800100" lvl="1" indent="-342900">
              <a:buFontTx/>
              <a:buChar char="-"/>
            </a:pPr>
            <a:r>
              <a:rPr lang="en-US" sz="2400" dirty="0" smtClean="0">
                <a:latin typeface="Calibri" panose="020F0502020204030204" pitchFamily="34" charset="0"/>
                <a:cs typeface="Calibri" panose="020F0502020204030204" pitchFamily="34" charset="0"/>
              </a:rPr>
              <a:t>Longer time to heal and recover</a:t>
            </a:r>
          </a:p>
          <a:p>
            <a:pPr marL="257175" indent="-257175">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Anti-infective </a:t>
            </a:r>
            <a:r>
              <a:rPr lang="en-US" sz="2800" dirty="0">
                <a:latin typeface="Calibri" panose="020F0502020204030204" pitchFamily="34" charset="0"/>
                <a:cs typeface="Calibri" panose="020F0502020204030204" pitchFamily="34" charset="0"/>
              </a:rPr>
              <a:t>medications used after transplant when infection risk is highest</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348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39817</TotalTime>
  <Words>4611</Words>
  <Application>Microsoft Office PowerPoint</Application>
  <PresentationFormat>On-screen Show (4:3)</PresentationFormat>
  <Paragraphs>700</Paragraphs>
  <Slides>78</Slides>
  <Notes>45</Notes>
  <HiddenSlides>32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ＭＳ Ｐゴシック</vt:lpstr>
      <vt:lpstr>Arial</vt:lpstr>
      <vt:lpstr>Calibri</vt:lpstr>
      <vt:lpstr>Noto Sans Symbols</vt:lpstr>
      <vt:lpstr>Wingdings</vt:lpstr>
      <vt:lpstr>Office Theme</vt:lpstr>
      <vt:lpstr>Understanding Medications and Insurance Options  for Transplant</vt:lpstr>
      <vt:lpstr>PowerPoint Presentation</vt:lpstr>
      <vt:lpstr>PowerPoint Presentation</vt:lpstr>
      <vt:lpstr>Types of Immunosuppressants</vt:lpstr>
      <vt:lpstr>The Effect of Immunosuppression </vt:lpstr>
      <vt:lpstr>Considerations for Immunosuppression</vt:lpstr>
      <vt:lpstr>All Organs Are Not Created Equal</vt:lpstr>
      <vt:lpstr>Balance of Immunosuppression</vt:lpstr>
      <vt:lpstr>Infection Prevention</vt:lpstr>
      <vt:lpstr>Types of Infections</vt:lpstr>
      <vt:lpstr>Bacteria Prevention</vt:lpstr>
      <vt:lpstr>Virus Prevention</vt:lpstr>
      <vt:lpstr>Fungal Prevention</vt:lpstr>
      <vt:lpstr>PowerPoint Presentation</vt:lpstr>
      <vt:lpstr>PowerPoint Presentation</vt:lpstr>
      <vt:lpstr>Insurance Terminology</vt:lpstr>
      <vt:lpstr>Insurance Terminology</vt:lpstr>
      <vt:lpstr>Insurance Terminology</vt:lpstr>
      <vt:lpstr>Insurance Terminology</vt:lpstr>
      <vt:lpstr>Insurance Terminology</vt:lpstr>
      <vt:lpstr>PowerPoint Presentation</vt:lpstr>
      <vt:lpstr>PowerPoint Presentation</vt:lpstr>
      <vt:lpstr>PowerPoint Presentation</vt:lpstr>
      <vt:lpstr>Medicare</vt:lpstr>
      <vt:lpstr>Four (4) Parts of Medicare</vt:lpstr>
      <vt:lpstr>Medicare Card</vt:lpstr>
      <vt:lpstr>Medicare Part A – Hospital</vt:lpstr>
      <vt:lpstr>Medicare Part B – Medical</vt:lpstr>
      <vt:lpstr>Medicare Part C – Advantage Plans</vt:lpstr>
      <vt:lpstr>Medicare Part D – Prescriptions</vt:lpstr>
      <vt:lpstr>Medicare Part D – Prescriptions</vt:lpstr>
      <vt:lpstr>Medicare Part D – Prescriptions</vt:lpstr>
      <vt:lpstr>PowerPoint Presentation</vt:lpstr>
      <vt:lpstr>PowerPoint Presentation</vt:lpstr>
      <vt:lpstr>Medicare Part D – Prescriptions</vt:lpstr>
      <vt:lpstr>Medicare Part D – Prescriptions</vt:lpstr>
      <vt:lpstr>Medicaid</vt:lpstr>
      <vt:lpstr>Medicaid</vt:lpstr>
      <vt:lpstr>Maryland Medicaid</vt:lpstr>
      <vt:lpstr>Medicaid Special Programs</vt:lpstr>
      <vt:lpstr>Private Insurance</vt:lpstr>
      <vt:lpstr>Patient Assistance</vt:lpstr>
      <vt:lpstr>Key Points</vt:lpstr>
      <vt:lpstr>References</vt:lpstr>
      <vt:lpstr>PowerPoint Presentation</vt:lpstr>
      <vt:lpstr>Understanding Medications and Insurance Options  for Transplant</vt:lpstr>
      <vt:lpstr>References</vt:lpstr>
      <vt:lpstr>Calcineurin Inhibitors</vt:lpstr>
      <vt:lpstr>Why do I have to hold calcineurin inhibitors prior to getting labs?</vt:lpstr>
      <vt:lpstr> Calcineurin Inhibitor Monitoring</vt:lpstr>
      <vt:lpstr>PowerPoint Presentation</vt:lpstr>
      <vt:lpstr>PowerPoint Presentation</vt:lpstr>
      <vt:lpstr>PowerPoint Presentation</vt:lpstr>
      <vt:lpstr>PowerPoint Presentation</vt:lpstr>
      <vt:lpstr>Anti-proliferatives</vt:lpstr>
      <vt:lpstr>For women who may become pregnant  </vt:lpstr>
      <vt:lpstr>Side-Effects of Anti-proliferatives</vt:lpstr>
      <vt:lpstr>PowerPoint Presentation</vt:lpstr>
      <vt:lpstr>Side-Effects of Anti-proliferatives</vt:lpstr>
      <vt:lpstr>Steroids</vt:lpstr>
      <vt:lpstr>Side-Effects of Steroids </vt:lpstr>
      <vt:lpstr>Side-Effects of Steroids </vt:lpstr>
      <vt:lpstr>mTOR Inhibitors </vt:lpstr>
      <vt:lpstr> mTOR Inhibitor Monitoring</vt:lpstr>
      <vt:lpstr>PowerPoint Presentation</vt:lpstr>
      <vt:lpstr>Side-Effects of mTOR Inhibitors</vt:lpstr>
      <vt:lpstr>Co-Stimulation Blocker </vt:lpstr>
      <vt:lpstr>Final Reminders on Immunosuppression</vt:lpstr>
      <vt:lpstr>Tools to Help You Succeed</vt:lpstr>
      <vt:lpstr>PowerPoint Presentation</vt:lpstr>
      <vt:lpstr>Take an Active Role</vt:lpstr>
      <vt:lpstr>Do I take my medication with  or without food? </vt:lpstr>
      <vt:lpstr>What happens if I forget  to take a dose?</vt:lpstr>
      <vt:lpstr>What happens if I run out of medication?</vt:lpstr>
      <vt:lpstr>What if I cannot afford my medication?</vt:lpstr>
      <vt:lpstr>Are other medications safe with my transplant medications?</vt:lpstr>
      <vt:lpstr>Other Medications After Transplant</vt:lpstr>
      <vt:lpstr>Key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Medications  After Transplant</dc:title>
  <dc:creator>Lynn, Rosemerrie</dc:creator>
  <cp:lastModifiedBy>Booth, Ian</cp:lastModifiedBy>
  <cp:revision>229</cp:revision>
  <dcterms:modified xsi:type="dcterms:W3CDTF">2023-11-09T21:35:19Z</dcterms:modified>
</cp:coreProperties>
</file>