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Old Standard TT"/>
      <p:regular r:id="rId20"/>
      <p:bold r:id="rId21"/>
      <p: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ldStandardTT-regular.fntdata"/><Relationship Id="rId11" Type="http://schemas.openxmlformats.org/officeDocument/2006/relationships/slide" Target="slides/slide6.xml"/><Relationship Id="rId22" Type="http://schemas.openxmlformats.org/officeDocument/2006/relationships/font" Target="fonts/OldStandardTT-italic.fntdata"/><Relationship Id="rId10" Type="http://schemas.openxmlformats.org/officeDocument/2006/relationships/slide" Target="slides/slide5.xml"/><Relationship Id="rId21" Type="http://schemas.openxmlformats.org/officeDocument/2006/relationships/font" Target="fonts/OldStandardTT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google.com/url?sa=i&amp;url=https%3A%2F%2Fwww.istockphoto.com%2Fvector%2Fcartoon-character-of-smiling-black-man-with-medical-cannabis-gm1481337712-508666264&amp;psig=AOvVaw1hx_7_DINyBH9FlJxuT_eG&amp;ust=1697315235136000&amp;source=images&amp;cd=vfe&amp;opi=89978449&amp;ved=0CBIQjhxqFwoTCPDVmZPu84EDFQAAAAAdAAAAABAI" TargetMode="Externa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oralair.com/images/taking-oralair/how_to_02.png" TargetMode="External"/><Relationship Id="rId3" Type="http://schemas.openxmlformats.org/officeDocument/2006/relationships/hyperlink" Target="https://www.google.com/url?sa=i&amp;url=https%3A%2F%2Fstock.adobe.com%2Fsearch%3Fk%3Dcartoon%2Bdigestive%2Bsystem&amp;psig=AOvVaw0P019c7V05eMM_x8O6rKN3&amp;ust=1697314424271000&amp;source=images&amp;cd=vfe&amp;ved=0CBEQjhxqFwoTCOD074_r84EDFQAAAAAdAAAAABAd" TargetMode="External"/><Relationship Id="rId4" Type="http://schemas.openxmlformats.org/officeDocument/2006/relationships/hyperlink" Target="https://www.google.com/url?sa=i&amp;url=https%3A%2F%2Fndnr.com%2Funcategorized%2Ftopical-cannabis-research-review%2F&amp;psig=AOvVaw17GJVB2gLixHkMhz0oAkPg&amp;ust=1697314586493000&amp;source=images&amp;cd=vfe&amp;opi=89978449&amp;ved=0CBIQjhxqFwoTCNjpz9zr84EDFQAAAAAdAAAAABAD" TargetMode="External"/><Relationship Id="rId5" Type="http://schemas.openxmlformats.org/officeDocument/2006/relationships/hyperlink" Target="https://www.google.com/url?sa=i&amp;url=https%3A%2F%2Fwww.flaticon.com%2Ffree-icon%2Fsuppository_2770298&amp;psig=AOvVaw3P20oeYoNfiH3neICeCRa3&amp;ust=1697314662531000&amp;source=images&amp;cd=vfe&amp;opi=89978449&amp;ved=0CBIQjhxqFwoTCOik-Yjs84EDFQAAAAAdAAAAABAN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8c974c65b1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8c974c65b1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8c974c65b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8c974c65b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google.com/url?sa=i&amp;url=https%3A%2F%2Fwww.istockphoto.com%2Fvector%2Fcartoon-character-of-smiling-black-man-with-medical-cannabis-gm1481337712-508666264&amp;psig=AOvVaw1hx_7_DINyBH9FlJxuT_eG&amp;ust=1697315235136000&amp;source=images&amp;cd=vfe&amp;opi=89978449&amp;ved=0CBIQjhxqFwoTCPDVmZPu84EDFQAAAAAdAAAAABA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8c974c65b1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8c974c65b1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8c974c65b1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8c974c65b1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6ef8738b95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6ef8738b95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6ef8738b95_0_2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6ef8738b95_0_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6ef8738b95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6ef8738b95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6ef8738b95_0_2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6ef8738b95_0_2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Plug clinical directors here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ef8738b95_0_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6ef8738b95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Picture credits: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https://oralair.com/images/taking-oralair/how_to_02.png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https://www.google.com/url?sa=i&amp;url=https%3A%2F%2Fstock.adobe.com%2Fsearch%3Fk%3Dcartoon%2Bdigestive%2Bsystem&amp;psig=AOvVaw0P019c7V05eMM_x8O6rKN3&amp;ust=1697314424271000&amp;source=images&amp;cd=vfe&amp;ved=0CBEQjhxqFwoTCOD074_r84EDFQAAAAAdAAAAABAd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https://www.google.com/url?sa=i&amp;url=https%3A%2F%2Fndnr.com%2Funcategorized%2Ftopical-cannabis-research-review%2F&amp;psig=AOvVaw17GJVB2gLixHkMhz0oAkPg&amp;ust=1697314586493000&amp;source=images&amp;cd=vfe&amp;opi=89978449&amp;ved=0CBIQjhxqFwoTCNjpz9zr84EDFQAAAAAdAAAAABAD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https://www.google.com/url?sa=i&amp;url=https%3A%2F%2Fwww.flaticon.com%2Ffree-icon%2Fsuppository_2770298&amp;psig=AOvVaw3P20oeYoNfiH3neICeCRa3&amp;ust=1697314662531000&amp;source=images&amp;cd=vfe&amp;opi=89978449&amp;ved=0CBIQjhxqFwoTCOik-Yjs84EDFQAAAAAdAAAAABAN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6ef8738b95_0_2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6ef8738b95_0_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8c974c65b1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8c974c65b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8c974c65b1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8c974c65b1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6ef8738b95_0_2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6ef8738b95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" name="Google Shape;12;p2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3"/>
          <p:cNvSpPr txBox="1"/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perback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mmcc.maryland.gov/Pages/patients_regisadult.aspx" TargetMode="External"/><Relationship Id="rId4" Type="http://schemas.openxmlformats.org/officeDocument/2006/relationships/hyperlink" Target="https://mmcc.maryland.gov/Documents/2023%20_PDF_Files/Adult-Use%20Cannabis%20Legalization/Current%20List%20of%20Paid%20Conversions%20%28July%29%20%281%29.pdf" TargetMode="External"/><Relationship Id="rId5" Type="http://schemas.openxmlformats.org/officeDocument/2006/relationships/hyperlink" Target="https://www.leafly.com/news/cannabis-101/what-is-cannabinoid" TargetMode="External"/><Relationship Id="rId6" Type="http://schemas.openxmlformats.org/officeDocument/2006/relationships/hyperlink" Target="https://www.aarp.org/health/drugs-supplements/info-2019/cannabis-for-medical-conditions.html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10.png"/><Relationship Id="rId6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8.png"/><Relationship Id="rId5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Finding Your ReLeaf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to Know About Medical &amp; Adult Use Cannabis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title"/>
          </p:nvPr>
        </p:nvSpPr>
        <p:spPr>
          <a:xfrm>
            <a:off x="311700" y="555600"/>
            <a:ext cx="47361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Become a Medical Patient in MD</a:t>
            </a:r>
            <a:endParaRPr/>
          </a:p>
        </p:txBody>
      </p:sp>
      <p:sp>
        <p:nvSpPr>
          <p:cNvPr id="120" name="Google Shape;120;p22"/>
          <p:cNvSpPr txBox="1"/>
          <p:nvPr>
            <p:ph idx="1" type="body"/>
          </p:nvPr>
        </p:nvSpPr>
        <p:spPr>
          <a:xfrm>
            <a:off x="311700" y="1389600"/>
            <a:ext cx="43161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/>
              <a:t>Visit MMCC.maryland.gov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/>
              <a:t>Register in state portal with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AutoNum type="alphaLcPeriod"/>
            </a:pPr>
            <a:r>
              <a:rPr lang="en"/>
              <a:t>Social security number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AutoNum type="alphaLcPeriod"/>
            </a:pPr>
            <a:r>
              <a:rPr lang="en"/>
              <a:t>Copy of photo ID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AutoNum type="alphaLcPeriod"/>
            </a:pPr>
            <a:r>
              <a:rPr lang="en"/>
              <a:t>Proof of residency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/>
              <a:t>Pay $25 fee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/>
              <a:t>Wait for approval email 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/>
              <a:t>Once received, bring approval email to registered medical provider for the annual certification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AutoNum type="alphaLcPeriod"/>
            </a:pPr>
            <a:r>
              <a:rPr lang="en"/>
              <a:t>Certification fees vary </a:t>
            </a:r>
            <a:endParaRPr/>
          </a:p>
        </p:txBody>
      </p:sp>
      <p:pic>
        <p:nvPicPr>
          <p:cNvPr id="121" name="Google Shape;1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2225" y="108175"/>
            <a:ext cx="2622537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What’s the difference - medical and adult use cannabis?</a:t>
            </a:r>
            <a:endParaRPr sz="2500"/>
          </a:p>
        </p:txBody>
      </p:sp>
      <p:sp>
        <p:nvSpPr>
          <p:cNvPr id="127" name="Google Shape;127;p23"/>
          <p:cNvSpPr txBox="1"/>
          <p:nvPr>
            <p:ph idx="1" type="body"/>
          </p:nvPr>
        </p:nvSpPr>
        <p:spPr>
          <a:xfrm>
            <a:off x="311700" y="1871650"/>
            <a:ext cx="8520600" cy="222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Generally, products are exactly the same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State level differences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Access to high dose products restricted to medical patients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Always will be accessed inside licensed dispensaries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Most states have state-approved list of authorized dispensaries</a:t>
            </a:r>
            <a:endParaRPr/>
          </a:p>
        </p:txBody>
      </p:sp>
      <p:pic>
        <p:nvPicPr>
          <p:cNvPr id="128" name="Google Shape;12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8325" y="1405950"/>
            <a:ext cx="2873049" cy="2873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Delta-8 THC?</a:t>
            </a:r>
            <a:endParaRPr/>
          </a:p>
        </p:txBody>
      </p:sp>
      <p:sp>
        <p:nvSpPr>
          <p:cNvPr id="134" name="Google Shape;134;p24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Hemp derived, unregulated, untested cannabinoid products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Exist outside of all regulatory frameworks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 oversight, no accountability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some states, sold in gas stations, </a:t>
            </a:r>
            <a:r>
              <a:rPr lang="en"/>
              <a:t>convenience</a:t>
            </a:r>
            <a:r>
              <a:rPr lang="en"/>
              <a:t> stores and smoke shops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Other unregulated THC isomers include: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Delta-10 THC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THC-0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HHC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THC-B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 cautious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Additional Resources</a:t>
            </a:r>
            <a:endParaRPr/>
          </a:p>
        </p:txBody>
      </p:sp>
      <p:sp>
        <p:nvSpPr>
          <p:cNvPr id="140" name="Google Shape;140;p25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u="sng">
                <a:solidFill>
                  <a:schemeClr val="hlink"/>
                </a:solidFill>
                <a:hlinkClick r:id="rId3"/>
              </a:rPr>
              <a:t>MCA patient registration portal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u="sng">
                <a:solidFill>
                  <a:schemeClr val="hlink"/>
                </a:solidFill>
                <a:hlinkClick r:id="rId4"/>
              </a:rPr>
              <a:t>MCA approved dispensary list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u="sng">
                <a:solidFill>
                  <a:schemeClr val="hlink"/>
                </a:solidFill>
                <a:hlinkClick r:id="rId5"/>
              </a:rPr>
              <a:t>What are cannabinoids?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u="sng">
                <a:solidFill>
                  <a:schemeClr val="hlink"/>
                </a:solidFill>
                <a:hlinkClick r:id="rId6"/>
              </a:rPr>
              <a:t>Common conditions to use cannabis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type="title"/>
          </p:nvPr>
        </p:nvSpPr>
        <p:spPr>
          <a:xfrm>
            <a:off x="490250" y="526350"/>
            <a:ext cx="8311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Questions?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tracey@peakereleaf.com</a:t>
            </a:r>
            <a:endParaRPr sz="3600"/>
          </a:p>
        </p:txBody>
      </p:sp>
      <p:pic>
        <p:nvPicPr>
          <p:cNvPr id="146" name="Google Shape;14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6650" y="209350"/>
            <a:ext cx="4765400" cy="188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511950" y="1176425"/>
            <a:ext cx="8120100" cy="408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Tracey Lancaster Miller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Executive Vice President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tracey@peakereleaf.com</a:t>
            </a:r>
            <a:endParaRPr sz="2400"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2225" y="134227"/>
            <a:ext cx="6539550" cy="2583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Conditions Can Cannabis Treat?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Anxiety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Depression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Chronic &amp; severe pain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Insomnia &amp; sleep disorders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Muscle spasms &amp; tremors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GI conditions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Nausea &amp; vomiting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Diabetes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Multiple sclerosis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Symptoms</a:t>
            </a:r>
            <a:r>
              <a:rPr lang="en"/>
              <a:t> from cancer treatments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Fibromyalgia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Migraines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PTSD</a:t>
            </a:r>
            <a:endParaRPr/>
          </a:p>
        </p:txBody>
      </p:sp>
      <p:sp>
        <p:nvSpPr>
          <p:cNvPr id="73" name="Google Shape;73;p15"/>
          <p:cNvSpPr txBox="1"/>
          <p:nvPr>
            <p:ph idx="2" type="body"/>
          </p:nvPr>
        </p:nvSpPr>
        <p:spPr>
          <a:xfrm>
            <a:off x="4832400" y="1989600"/>
            <a:ext cx="3999900" cy="78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Be cautious and consult a medical professional with heart conditions, including high blood pressure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Side effects tend to be mild but can be more severe</a:t>
            </a:r>
            <a:endParaRPr/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Disorientation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Euphoria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Red eye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Dizziness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Racing heart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Always speak with a medical professional about drug interactions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Routes of Administration</a:t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171600"/>
            <a:ext cx="29232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Oral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Sublingual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Topical/transdermal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Inhalation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Rectal &amp; vaginal</a:t>
            </a: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4300" y="1058225"/>
            <a:ext cx="1709025" cy="152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9550" y="1714100"/>
            <a:ext cx="2180050" cy="218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65375" y="3012875"/>
            <a:ext cx="1587702" cy="1587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23975" y="3338125"/>
            <a:ext cx="1409800" cy="140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Common Cannabinoids</a:t>
            </a:r>
            <a:endParaRPr/>
          </a:p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THC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Pain, appetite stimulant, nausea &amp; vomiting, sleep, PTSD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CBD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Anxiety, depression, pain, seizures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CBN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Sleep, muscle spasms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CBG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GI conditions, anti-tumoral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THC-a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Appetite stimulant, neuroprotectant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THC-v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Regulates blood sugar, </a:t>
            </a:r>
            <a:r>
              <a:rPr lang="en"/>
              <a:t>suppresses</a:t>
            </a:r>
            <a:r>
              <a:rPr lang="en"/>
              <a:t> appetite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750" y="152400"/>
            <a:ext cx="3915275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9879" y="152400"/>
            <a:ext cx="4373308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646474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4499" y="152400"/>
            <a:ext cx="3671341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30642" y="1753800"/>
            <a:ext cx="1312100" cy="136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 to Ask Your Budtender</a:t>
            </a:r>
            <a:endParaRPr/>
          </a:p>
        </p:txBody>
      </p:sp>
      <p:sp>
        <p:nvSpPr>
          <p:cNvPr id="114" name="Google Shape;114;p21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Are these products third party tested and verified?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Can I access the certificate of analysis?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Is the license from state regulatory authority on display?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products do you recommend for a beginner…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Who does not want to smoke/vape?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That will help with my condition?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That contains this cannabinoid?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 do I know how much to consume?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 do I use this product?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