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74" r:id="rId2"/>
    <p:sldId id="273" r:id="rId3"/>
    <p:sldId id="257" r:id="rId4"/>
    <p:sldId id="271" r:id="rId5"/>
    <p:sldId id="258" r:id="rId6"/>
    <p:sldId id="275" r:id="rId7"/>
    <p:sldId id="259" r:id="rId8"/>
    <p:sldId id="265" r:id="rId9"/>
    <p:sldId id="266" r:id="rId10"/>
    <p:sldId id="272" r:id="rId11"/>
    <p:sldId id="267" r:id="rId12"/>
    <p:sldId id="268" r:id="rId13"/>
    <p:sldId id="269" r:id="rId14"/>
    <p:sldId id="270" r:id="rId15"/>
    <p:sldId id="256" r:id="rId16"/>
    <p:sldId id="264" r:id="rId17"/>
    <p:sldId id="263" r:id="rId18"/>
    <p:sldId id="260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8EB279-8E5F-4961-883D-DDE50369D11D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530C1E-98E2-4FFC-B3F9-A04DA217D7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4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547-1C4B-4184-B8E8-2519B92E08FF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88C3DD0-D32F-4418-A72E-EB4A46FA28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04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547-1C4B-4184-B8E8-2519B92E08FF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3DD0-D32F-4418-A72E-EB4A46FA28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7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547-1C4B-4184-B8E8-2519B92E08FF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3DD0-D32F-4418-A72E-EB4A46FA28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28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547-1C4B-4184-B8E8-2519B92E08FF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3DD0-D32F-4418-A72E-EB4A46FA28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70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547-1C4B-4184-B8E8-2519B92E08FF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3DD0-D32F-4418-A72E-EB4A46FA28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46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547-1C4B-4184-B8E8-2519B92E08FF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3DD0-D32F-4418-A72E-EB4A46FA28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37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547-1C4B-4184-B8E8-2519B92E08FF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3DD0-D32F-4418-A72E-EB4A46FA28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53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547-1C4B-4184-B8E8-2519B92E08FF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3DD0-D32F-4418-A72E-EB4A46FA28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93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547-1C4B-4184-B8E8-2519B92E08FF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3DD0-D32F-4418-A72E-EB4A46FA28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8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547-1C4B-4184-B8E8-2519B92E08FF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3DD0-D32F-4418-A72E-EB4A46FA28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96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0B25547-1C4B-4184-B8E8-2519B92E08FF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C3DD0-D32F-4418-A72E-EB4A46FA28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89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5547-1C4B-4184-B8E8-2519B92E08FF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88C3DD0-D32F-4418-A72E-EB4A46FA282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4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47C5-E70C-4B6D-B72A-C88FED29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Vascular Composite Allograft Transplant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47D9E-EEC9-4689-BF81-3139B4D14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 Elizabeth Littleton, AG-ACNP, FNP, CCTC</a:t>
            </a:r>
          </a:p>
          <a:p>
            <a:pPr marL="0" indent="0">
              <a:buNone/>
            </a:pPr>
            <a:r>
              <a:rPr lang="en-US" dirty="0"/>
              <a:t>   Johns Hopkins Hospital </a:t>
            </a:r>
            <a:r>
              <a:rPr lang="en-US"/>
              <a:t>VCA Coordinator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6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DFA513-35CA-4794-A2A2-91882F204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2" y="784862"/>
            <a:ext cx="9144000" cy="504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F0C9-852C-4151-B4DB-52A01A4A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Immunosuppression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71DE-B9E1-4DD8-81AE-6C56850BE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Hand, Face and Penile Transplants are given Campath Induction</a:t>
            </a:r>
          </a:p>
          <a:p>
            <a:r>
              <a:rPr lang="en-US" dirty="0"/>
              <a:t>Reverse Isolation </a:t>
            </a:r>
          </a:p>
          <a:p>
            <a:r>
              <a:rPr lang="en-US" dirty="0"/>
              <a:t>Oral Prograf initiated post op day 1</a:t>
            </a:r>
          </a:p>
          <a:p>
            <a:r>
              <a:rPr lang="en-US" dirty="0"/>
              <a:t>Most patients experience on episode of rejection between 3-6 weeks post op. Usually treated with topical steroids.</a:t>
            </a:r>
          </a:p>
          <a:p>
            <a:r>
              <a:rPr lang="en-US" dirty="0"/>
              <a:t>Bone Marrow infusion around day 14 (except for Uterus Transplant)</a:t>
            </a:r>
          </a:p>
        </p:txBody>
      </p:sp>
    </p:spTree>
    <p:extLst>
      <p:ext uri="{BB962C8B-B14F-4D97-AF65-F5344CB8AC3E}">
        <p14:creationId xmlns:p14="http://schemas.microsoft.com/office/powerpoint/2010/main" val="411019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49DFE-FC3C-42A4-BD52-5A41185B1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dose Immunosuppression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982F9-F32F-426D-B051-2D7C57ABE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T cell depletion with Campath</a:t>
            </a:r>
          </a:p>
          <a:p>
            <a:r>
              <a:rPr lang="en-US" dirty="0"/>
              <a:t>Donor Bone Marrow Cells are infused as a second stimulus on day 14 post transplantation.</a:t>
            </a:r>
          </a:p>
          <a:p>
            <a:r>
              <a:rPr lang="en-US" dirty="0"/>
              <a:t>This elicits a host alloimmune response that triggers exhaustion and depletion of the respective host (anti donor) lymphocyte clone</a:t>
            </a:r>
          </a:p>
          <a:p>
            <a:r>
              <a:rPr lang="en-US" dirty="0"/>
              <a:t>Composite Tissue Allografts are the only type of grafts to include donor bone marrow component as immunocompetent elements. This represents a constant source of donor derived stem cells but also favors an ability for chimerism induction and maintenance. </a:t>
            </a:r>
          </a:p>
        </p:txBody>
      </p:sp>
    </p:spTree>
    <p:extLst>
      <p:ext uri="{BB962C8B-B14F-4D97-AF65-F5344CB8AC3E}">
        <p14:creationId xmlns:p14="http://schemas.microsoft.com/office/powerpoint/2010/main" val="3059250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0ED-F840-4F37-9F5F-53DE93F5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Agent Immunosuppression (Hand , Face, Penis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D16E7-B5C4-4BB2-B95B-51BCED357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include reduced risk of hypertension, diabetes, hypercholesterolemia, tremors, osteoporosis, GI side effects and  leukopenia.</a:t>
            </a:r>
          </a:p>
          <a:p>
            <a:r>
              <a:rPr lang="en-US" dirty="0"/>
              <a:t>May also reduce the risk of skin cancer and other malignancies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84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6D34-7F28-444C-8B21-2B346DAF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Uterus Transplant Immunosuppression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4573A-120C-47E8-878B-C1EDE9FB1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Tacrolimus</a:t>
            </a:r>
          </a:p>
          <a:p>
            <a:r>
              <a:rPr lang="en-US" dirty="0"/>
              <a:t>Steroid</a:t>
            </a:r>
          </a:p>
          <a:p>
            <a:r>
              <a:rPr lang="en-US" dirty="0"/>
              <a:t>Imuran  (MMF is Teratogenic)</a:t>
            </a:r>
          </a:p>
        </p:txBody>
      </p:sp>
    </p:spTree>
    <p:extLst>
      <p:ext uri="{BB962C8B-B14F-4D97-AF65-F5344CB8AC3E}">
        <p14:creationId xmlns:p14="http://schemas.microsoft.com/office/powerpoint/2010/main" val="258707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03AD-9E4D-4C3E-BC89-34C2DA9A2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VCA Transplant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FFEF5-30F2-4B26-8198-3A7119ECA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Jane Elizabeth Littleton, AG- ACNP, FNP, CCTC</a:t>
            </a:r>
          </a:p>
          <a:p>
            <a:r>
              <a:rPr lang="en-US" dirty="0"/>
              <a:t>Kate Knott, CRNP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40F10-4D52-48DF-BB56-2B5AE725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79" y="0"/>
            <a:ext cx="9599042" cy="68580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135B84C1-0AD3-4B3E-8E7F-E7B45385421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7157922"/>
                  </p:ext>
                </p:extLst>
              </p:nvPr>
            </p:nvGraphicFramePr>
            <p:xfrm>
              <a:off x="1524000" y="1458913"/>
              <a:ext cx="3048000" cy="1714500"/>
            </p:xfrm>
            <a:graphic>
              <a:graphicData uri="http://schemas.microsoft.com/office/powerpoint/2016/slidezoom">
                <pslz:sldZm>
                  <pslz:sldZmObj sldId="256" cId="3116259420">
                    <pslz:zmPr id="{68640EFC-ACDE-4559-B62F-6481E7A3B918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35B84C1-0AD3-4B3E-8E7F-E7B45385421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000" y="145891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6259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500B0-698A-4541-BB86-CD2DBD11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Op Care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C8C7D-65C9-42BC-80FE-AC6BCA492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Room Temperature at 80-85 degrees</a:t>
            </a:r>
          </a:p>
          <a:p>
            <a:r>
              <a:rPr lang="en-US" dirty="0"/>
              <a:t>Maintain adequate hydration, dehydration causes vessel thrombosis</a:t>
            </a:r>
          </a:p>
          <a:p>
            <a:r>
              <a:rPr lang="en-US" dirty="0"/>
              <a:t>Specialty Bed</a:t>
            </a:r>
          </a:p>
          <a:p>
            <a:r>
              <a:rPr lang="en-US" dirty="0"/>
              <a:t>Contact Isolation with Masks </a:t>
            </a:r>
          </a:p>
          <a:p>
            <a:r>
              <a:rPr lang="en-US" dirty="0"/>
              <a:t>Flap Checks: Temperature, capillary refill, arterial and venous signals</a:t>
            </a:r>
          </a:p>
          <a:p>
            <a:r>
              <a:rPr lang="en-US" dirty="0"/>
              <a:t>PT/OT/SLP </a:t>
            </a:r>
          </a:p>
        </p:txBody>
      </p:sp>
    </p:spTree>
    <p:extLst>
      <p:ext uri="{BB962C8B-B14F-4D97-AF65-F5344CB8AC3E}">
        <p14:creationId xmlns:p14="http://schemas.microsoft.com/office/powerpoint/2010/main" val="3027008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BECE-34EA-4E57-9FB0-F8D4D64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0832F-54B2-4568-818D-7F1690801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important to maintain patient confidentiality</a:t>
            </a:r>
          </a:p>
          <a:p>
            <a:r>
              <a:rPr lang="en-US" dirty="0"/>
              <a:t>Please do not discuss with family or friends</a:t>
            </a:r>
          </a:p>
          <a:p>
            <a:r>
              <a:rPr lang="en-US" dirty="0"/>
              <a:t>Do not mention where the graft was procured as this may inadvertently reveal donor identity</a:t>
            </a:r>
          </a:p>
          <a:p>
            <a:r>
              <a:rPr lang="en-US" dirty="0"/>
              <a:t>No germline tissue (testes/ sperm/gametes) will be transplanted as part of this 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92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4B01-D209-4F8D-8F91-E7BC78D8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FCB765-4740-450A-8CE7-56B6AAF7E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3529" y="506909"/>
            <a:ext cx="5785104" cy="53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9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7DDE3C-298D-4A44-B619-75BD0EA67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6" y="0"/>
            <a:ext cx="11418848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E82C6D-C771-4887-AE4B-3F7374F8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E7478A-D817-45E7-8596-E03FCA113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6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AADF-A6C4-49F0-B4BC-4DD6DCD5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for Transplant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D73EC-AF5A-4DBF-BEC9-7FC76FF36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Hand: Burns, Trauma, Birth defects</a:t>
            </a:r>
          </a:p>
          <a:p>
            <a:pPr marL="0" indent="0">
              <a:buNone/>
            </a:pPr>
            <a:r>
              <a:rPr lang="en-US" dirty="0"/>
              <a:t>Face:  Burns, Trauma, Birth Defects, Animal attack</a:t>
            </a:r>
          </a:p>
          <a:p>
            <a:pPr marL="0" indent="0">
              <a:buNone/>
            </a:pPr>
            <a:r>
              <a:rPr lang="en-US" dirty="0"/>
              <a:t>Penile:  Trauma, Birth defects, IED explosion, Cancer, </a:t>
            </a:r>
            <a:r>
              <a:rPr lang="en-US" dirty="0" err="1"/>
              <a:t>Micropenis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Uterus:  Born without a uterus (MRKH Syndrome), Cancer,      Hysterectomy </a:t>
            </a:r>
          </a:p>
        </p:txBody>
      </p:sp>
    </p:spTree>
    <p:extLst>
      <p:ext uri="{BB962C8B-B14F-4D97-AF65-F5344CB8AC3E}">
        <p14:creationId xmlns:p14="http://schemas.microsoft.com/office/powerpoint/2010/main" val="326041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5F9D-0962-42E1-AD63-7CCAC4D8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Bilateral Hand Transplant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3085DE-1133-4C12-A087-3DEF8BCB3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864644"/>
            <a:ext cx="3133725" cy="1752600"/>
          </a:xfrm>
        </p:spPr>
      </p:pic>
    </p:spTree>
    <p:extLst>
      <p:ext uri="{BB962C8B-B14F-4D97-AF65-F5344CB8AC3E}">
        <p14:creationId xmlns:p14="http://schemas.microsoft.com/office/powerpoint/2010/main" val="388562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A92A-510F-4F46-9AE5-034661FE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FA20D-32F1-452F-B69F-055C702CD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Phone Screen&gt; Information reviewed by the team</a:t>
            </a:r>
          </a:p>
          <a:p>
            <a:pPr marL="0" indent="0">
              <a:buNone/>
            </a:pPr>
            <a:r>
              <a:rPr lang="en-US" dirty="0"/>
              <a:t>Patient may then be scheduled for a visit with the team</a:t>
            </a:r>
          </a:p>
          <a:p>
            <a:pPr marL="0" indent="0">
              <a:buNone/>
            </a:pPr>
            <a:r>
              <a:rPr lang="en-US" dirty="0"/>
              <a:t>Evaluation takes  4-5 days and includes Psych, Social Work, Radiologic Studies, Cardiology, PFTs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0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07CC8-0772-4CB2-AEF2-87180778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Uterus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8CCBC-2B0D-4067-86C6-AB7950B1B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Phone Screen</a:t>
            </a:r>
          </a:p>
          <a:p>
            <a:r>
              <a:rPr lang="en-US" dirty="0"/>
              <a:t>Visit with Transplant Team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IVF Procedure</a:t>
            </a:r>
          </a:p>
          <a:p>
            <a:r>
              <a:rPr lang="en-US" dirty="0"/>
              <a:t>Uterus Transplant&gt;  JHH will use living donors for our program </a:t>
            </a:r>
          </a:p>
        </p:txBody>
      </p:sp>
    </p:spTree>
    <p:extLst>
      <p:ext uri="{BB962C8B-B14F-4D97-AF65-F5344CB8AC3E}">
        <p14:creationId xmlns:p14="http://schemas.microsoft.com/office/powerpoint/2010/main" val="99427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4992-17DE-4352-A099-CBEF7E89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26783-74ED-4525-9C80-CAAA9BD12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will be a selection meeting to review candidates. This will include Surgery, Nutrition, Pharmacy, Psychology, Social Work, and Infectious Disease </a:t>
            </a:r>
          </a:p>
          <a:p>
            <a:r>
              <a:rPr lang="en-US" dirty="0"/>
              <a:t>If patient is selected to be listed they will need to be within 8 hours travel time  of JHH</a:t>
            </a:r>
          </a:p>
          <a:p>
            <a:r>
              <a:rPr lang="en-US" dirty="0"/>
              <a:t>Waiting times for donor are variable</a:t>
            </a:r>
          </a:p>
          <a:p>
            <a:r>
              <a:rPr lang="en-US" dirty="0"/>
              <a:t>Need to ask Donor Family or Significant other for consent for donation separately</a:t>
            </a:r>
          </a:p>
          <a:p>
            <a:r>
              <a:rPr lang="en-US" dirty="0"/>
              <a:t>Often the OPO will tell the family / SO a bit of background on the patient such as wounded warrior or lost hand in a farming accident</a:t>
            </a:r>
          </a:p>
        </p:txBody>
      </p:sp>
    </p:spTree>
    <p:extLst>
      <p:ext uri="{BB962C8B-B14F-4D97-AF65-F5344CB8AC3E}">
        <p14:creationId xmlns:p14="http://schemas.microsoft.com/office/powerpoint/2010/main" val="216099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0278-41D3-40D0-8C21-4873FAEE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1BDC-8829-429A-88BA-3AD41F152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 ABO Match due to bone marrow infusion (Day 14)</a:t>
            </a:r>
          </a:p>
          <a:p>
            <a:r>
              <a:rPr lang="en-US" dirty="0"/>
              <a:t>CMV and EBV status</a:t>
            </a:r>
          </a:p>
          <a:p>
            <a:r>
              <a:rPr lang="en-US" dirty="0"/>
              <a:t>Size</a:t>
            </a:r>
          </a:p>
          <a:p>
            <a:r>
              <a:rPr lang="en-US" dirty="0"/>
              <a:t>Skin Tone</a:t>
            </a:r>
          </a:p>
          <a:p>
            <a:r>
              <a:rPr lang="en-US" dirty="0"/>
              <a:t>No identifiable Tattoos</a:t>
            </a:r>
          </a:p>
        </p:txBody>
      </p:sp>
    </p:spTree>
    <p:extLst>
      <p:ext uri="{BB962C8B-B14F-4D97-AF65-F5344CB8AC3E}">
        <p14:creationId xmlns:p14="http://schemas.microsoft.com/office/powerpoint/2010/main" val="239093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10CF6-186D-4EA7-962C-F3189473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Op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0B96F-727F-4E0C-B49F-C236324D2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Bleeding, vessel thrombosis</a:t>
            </a:r>
          </a:p>
          <a:p>
            <a:r>
              <a:rPr lang="en-US" dirty="0"/>
              <a:t>Tissue Necrosis</a:t>
            </a:r>
          </a:p>
          <a:p>
            <a:r>
              <a:rPr lang="en-US" dirty="0"/>
              <a:t>Sepsis</a:t>
            </a:r>
          </a:p>
          <a:p>
            <a:r>
              <a:rPr lang="en-US" dirty="0"/>
              <a:t>Medication Reaction</a:t>
            </a:r>
          </a:p>
          <a:p>
            <a:r>
              <a:rPr lang="en-US" dirty="0"/>
              <a:t>Transfusion Reaction from Stem Cell Infusion</a:t>
            </a:r>
          </a:p>
          <a:p>
            <a:r>
              <a:rPr lang="en-US" dirty="0"/>
              <a:t>Direct Trauma to graft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541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70</TotalTime>
  <Words>568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 MT</vt:lpstr>
      <vt:lpstr>Gallery</vt:lpstr>
      <vt:lpstr>Vascular Composite Allograft Transplant </vt:lpstr>
      <vt:lpstr>PowerPoint Presentation</vt:lpstr>
      <vt:lpstr>Indications for Transplant</vt:lpstr>
      <vt:lpstr>Bilateral Hand Transplant  </vt:lpstr>
      <vt:lpstr>Evaluation</vt:lpstr>
      <vt:lpstr>Uterus Evaluation </vt:lpstr>
      <vt:lpstr>Selection Meeting</vt:lpstr>
      <vt:lpstr>Matching Criteria</vt:lpstr>
      <vt:lpstr>Post Op Complications</vt:lpstr>
      <vt:lpstr>PowerPoint Presentation</vt:lpstr>
      <vt:lpstr>Immunosuppression</vt:lpstr>
      <vt:lpstr>Single dose Immunosuppression</vt:lpstr>
      <vt:lpstr>Single Agent Immunosuppression (Hand , Face, Penis only)</vt:lpstr>
      <vt:lpstr>Uterus Transplant Immunosuppression</vt:lpstr>
      <vt:lpstr>VCA Transplant </vt:lpstr>
      <vt:lpstr>Post Op Care </vt:lpstr>
      <vt:lpstr>Miscellaneous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VCA Transplant</dc:title>
  <dc:creator>Jane Elizabeth Littleton</dc:creator>
  <cp:lastModifiedBy>Michele Gregory-Maren</cp:lastModifiedBy>
  <cp:revision>14</cp:revision>
  <cp:lastPrinted>2022-11-28T00:03:55Z</cp:lastPrinted>
  <dcterms:created xsi:type="dcterms:W3CDTF">2022-06-29T16:39:27Z</dcterms:created>
  <dcterms:modified xsi:type="dcterms:W3CDTF">2023-09-05T21:35:36Z</dcterms:modified>
</cp:coreProperties>
</file>