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9" r:id="rId6"/>
    <p:sldId id="258" r:id="rId7"/>
    <p:sldId id="257" r:id="rId8"/>
    <p:sldId id="260" r:id="rId9"/>
    <p:sldId id="274" r:id="rId10"/>
    <p:sldId id="275" r:id="rId11"/>
    <p:sldId id="276" r:id="rId12"/>
    <p:sldId id="277" r:id="rId13"/>
    <p:sldId id="264" r:id="rId14"/>
    <p:sldId id="266" r:id="rId15"/>
    <p:sldId id="267" r:id="rId16"/>
    <p:sldId id="272" r:id="rId17"/>
    <p:sldId id="271" r:id="rId18"/>
    <p:sldId id="270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F0EBC-D74C-42F0-BCAD-E27181D78820}" v="256" dt="2023-06-08T19:42:11.541"/>
    <p1510:client id="{0B7FAF31-9AED-41D4-976A-097A47059A83}" v="533" dt="2023-06-06T12:45:59.412"/>
    <p1510:client id="{0D52ADFD-B9A7-4D72-9A57-48C6724EF5E2}" v="6" dt="2023-06-12T15:19:35.570"/>
    <p1510:client id="{49434DD8-6830-4E38-AFB4-45D628C92CF2}" v="252" dt="2023-06-07T20:07:33.075"/>
    <p1510:client id="{69BD4FE7-3C6E-48D5-8181-77B3AE5B57FB}" v="2081" dt="2023-06-07T21:04:19.133"/>
    <p1510:client id="{7EC0B702-A185-4824-82E3-503F11A0F52C}" v="3" dt="2023-06-09T19:26:25.137"/>
    <p1510:client id="{A127A785-8315-4EDB-BD14-C45851D3D0AC}" v="3" dt="2023-06-09T19:13:04.689"/>
    <p1510:client id="{C2990AED-887C-4550-B04C-5C6A21BD842B}" v="55" dt="2023-06-10T13:44:59.959"/>
    <p1510:client id="{D3465F9B-A3CD-499A-94F2-4500B4DEEF9E}" v="2155" dt="2023-06-06T14:11:45.789"/>
    <p1510:client id="{DAB4AF1F-B28F-4589-B23C-53857C4EB0AE}" v="286" dt="2023-06-09T17:39:11.670"/>
    <p1510:client id="{EF8F1D64-E06F-4B55-B0DF-76357AF56C84}" v="3" dt="2023-06-01T14:16:39.110"/>
    <p1510:client id="{F177D1B4-E71E-4F9F-AABC-1B2D4E30C978}" v="3" dt="2023-06-07T16:37:4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1776E3-2A95-4190-81C1-85B4C691C4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C62BF-D835-436D-B20B-AD743601F0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AE3AC-2006-43C2-95F4-096FC3841F20}" type="datetime1">
              <a:rPr lang="en-US" altLang="en-US"/>
              <a:pPr/>
              <a:t>6/12/2023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E7131-3833-460C-A5B8-766F80543E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35BF1-FB6F-4777-B386-67ABC6B943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C9A302-D216-497D-9F02-03A301F22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CB293D-41AC-422A-9734-735B2ED517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9738BD-261E-4150-8FCF-5D7BF12E1E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7B1862E-4E31-475A-9644-511EE9BA40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C8F1E20-CCD7-4E8E-90F0-2C8596EB03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D9DF19C-EF99-4D13-8AEA-73D5A0D4E0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467B648-6F5D-4F2A-B1ED-27AA894E9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6CCECC-6676-4FDA-98B6-6B9785EF03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DD58F5E-4172-4198-8FD0-6C496D0D9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0D533B-A47C-48AB-937D-FC5DD4CB39F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D761E6F-EEC9-4247-A8EC-874217D52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780ED0A-8C50-477D-B292-37B65FF45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endParaRPr lang="en-US"/>
          </a:p>
          <a:p>
            <a:pPr lvl="2">
              <a:spcBef>
                <a:spcPct val="20000"/>
              </a:spcBef>
              <a:buFont typeface="Arial,Sans-Serif"/>
              <a:buChar char="•"/>
            </a:pPr>
            <a:r>
              <a:rPr lang="en-US">
                <a:latin typeface="Times"/>
                <a:ea typeface="ＭＳ Ｐゴシック"/>
                <a:cs typeface="Times"/>
              </a:rPr>
              <a:t>Energy-Essential to life</a:t>
            </a:r>
          </a:p>
          <a:p>
            <a:pPr lvl="2">
              <a:spcBef>
                <a:spcPct val="20000"/>
              </a:spcBef>
              <a:buFont typeface="Arial,Sans-Serif"/>
              <a:buChar char="•"/>
            </a:pPr>
            <a:r>
              <a:rPr lang="en-US">
                <a:latin typeface="Times"/>
                <a:ea typeface="ＭＳ Ｐゴシック"/>
                <a:cs typeface="Times"/>
              </a:rPr>
              <a:t>Social-important to the experience of eating and sharing with others. We tend to enjoy food and eat better with social interaction</a:t>
            </a:r>
          </a:p>
          <a:p>
            <a:pPr lvl="2">
              <a:spcBef>
                <a:spcPct val="20000"/>
              </a:spcBef>
              <a:buFont typeface="Arial,Sans-Serif"/>
              <a:buChar char="•"/>
            </a:pPr>
            <a:r>
              <a:rPr lang="en-US">
                <a:latin typeface="Times"/>
                <a:ea typeface="ＭＳ Ｐゴシック"/>
                <a:cs typeface="Times"/>
              </a:rPr>
              <a:t>Comfort-Food provides pleasure and important role in quality of life.</a:t>
            </a:r>
          </a:p>
          <a:p>
            <a:pPr lvl="2">
              <a:spcBef>
                <a:spcPct val="20000"/>
              </a:spcBef>
              <a:buFont typeface="Arial,Sans-Serif"/>
              <a:buChar char="•"/>
            </a:pPr>
            <a:r>
              <a:rPr lang="en-US">
                <a:latin typeface="Times"/>
                <a:ea typeface="ＭＳ Ｐゴシック"/>
                <a:cs typeface="Times"/>
              </a:rPr>
              <a:t>Health-essential to promote healing and maintain optimal health</a:t>
            </a:r>
          </a:p>
          <a:p>
            <a:pPr lvl="2">
              <a:spcBef>
                <a:spcPct val="20000"/>
              </a:spcBef>
              <a:buFont typeface="Arial,Sans-Serif"/>
              <a:buChar char="•"/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  <a:p>
            <a:pPr lvl="1">
              <a:spcBef>
                <a:spcPct val="20000"/>
              </a:spcBef>
              <a:buChar char="•"/>
            </a:pPr>
            <a:endParaRPr lang="en-US"/>
          </a:p>
          <a:p>
            <a:pPr lvl="1">
              <a:spcBef>
                <a:spcPct val="20000"/>
              </a:spcBef>
              <a:buChar char="•"/>
            </a:pP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CCECC-6676-4FDA-98B6-6B9785EF030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1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Psych - </a:t>
            </a:r>
            <a:r>
              <a:rPr lang="en-US">
                <a:latin typeface="Times"/>
                <a:ea typeface="ＭＳ Ｐゴシック"/>
                <a:cs typeface="Times"/>
              </a:rPr>
              <a:t>memory, experiences, , preferences, emotions</a:t>
            </a:r>
          </a:p>
          <a:p>
            <a:r>
              <a:rPr lang="en-US">
                <a:latin typeface="Times"/>
                <a:ea typeface="ＭＳ Ｐゴシック"/>
                <a:cs typeface="Times"/>
              </a:rPr>
              <a:t>Sense - sight, smell, taste, touch, sound</a:t>
            </a:r>
          </a:p>
          <a:p>
            <a:r>
              <a:rPr lang="en-US">
                <a:latin typeface="Times"/>
                <a:ea typeface="ＭＳ Ｐゴシック"/>
                <a:cs typeface="Times"/>
              </a:rPr>
              <a:t>Culture -  life experiences with family and meals, cultural backgrounds and cuisine, religious practices personal habits, geography</a:t>
            </a:r>
          </a:p>
          <a:p>
            <a:r>
              <a:rPr lang="en-US">
                <a:latin typeface="Times"/>
                <a:ea typeface="ＭＳ Ｐゴシック"/>
                <a:cs typeface="Times"/>
              </a:rPr>
              <a:t>Geography - food influences depending on area food source</a:t>
            </a:r>
          </a:p>
          <a:p>
            <a:pPr marL="171450" indent="-171450">
              <a:spcBef>
                <a:spcPct val="20000"/>
              </a:spcBef>
              <a:buFont typeface="Wingdings,Sans-Serif"/>
              <a:buChar char="§"/>
            </a:pPr>
            <a:r>
              <a:rPr lang="en-US">
                <a:latin typeface="Times"/>
                <a:ea typeface="ＭＳ Ｐゴシック"/>
                <a:cs typeface="Times"/>
              </a:rPr>
              <a:t>Convenience - restaurants, food delivery, new delivery systems, frozen meals, specialty meal services</a:t>
            </a:r>
          </a:p>
          <a:p>
            <a:pPr marL="628650" lvl="1" indent="-171450">
              <a:spcBef>
                <a:spcPct val="20000"/>
              </a:spcBef>
              <a:buFont typeface="Wingdings,Sans-Serif"/>
              <a:buChar char="§"/>
            </a:pPr>
            <a:endParaRPr lang="en-US"/>
          </a:p>
          <a:p>
            <a:endParaRPr lang="en-US">
              <a:latin typeface="Times"/>
              <a:ea typeface="ＭＳ Ｐゴシック"/>
              <a:cs typeface="Times"/>
            </a:endParaRPr>
          </a:p>
          <a:p>
            <a:endParaRPr lang="en-US">
              <a:latin typeface="Times"/>
              <a:ea typeface="ＭＳ Ｐゴシック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CCECC-6676-4FDA-98B6-6B9785EF030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1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every patient needs the same 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CCECC-6676-4FDA-98B6-6B9785EF030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6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_Title_A.jpg                                                 0033966FKarls G4                       C0DC18D5:">
            <a:extLst>
              <a:ext uri="{FF2B5EF4-FFF2-40B4-BE49-F238E27FC236}">
                <a16:creationId xmlns:a16="http://schemas.microsoft.com/office/drawing/2014/main" id="{A63DD4A9-E104-47EC-8854-D0D3B526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4076700"/>
            <a:ext cx="78009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52578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841CA1-5B64-4461-B88D-3F6474038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3514725"/>
            <a:ext cx="1905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C1E31E19-E931-416F-B26D-3D4DDAF47D52}" type="datetime1">
              <a:rPr lang="en-US" altLang="en-US"/>
              <a:pPr/>
              <a:t>6/12/2023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13233-9CE2-4A2C-B42C-26E3048A6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2AAF99-2073-4AF0-8E7F-10182B99A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3E1FF9-9C90-438B-AC1B-5FD96A151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54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0DC49-94AE-49C2-82C8-DF19127D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0E699-9C96-4262-BA9E-BB6B66523BE7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F6F9D-75A2-4562-9F21-EAA04E9F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5C575-519A-45E3-B51A-8BC0DDAC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F24A3-9472-4F60-B68B-B319AB9F3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1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EFDF-F0C7-42E2-89A7-B45AEAE8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3289C6-6504-45D1-8A38-D1C2ACCEA6A9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EB51-420A-4367-BBE5-11F46847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AAC8-1355-4C52-BC8E-97AE228D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612E0-BEE9-4EB2-B9C3-66C7E4FC4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5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395C8-2C37-426F-BE0D-B89AA36A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5BA26A-2F38-4B12-872F-C65158FD4269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221B-9C08-4E25-B100-EC2355A6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8BCBD-8D67-46D5-BC7F-43FB0852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43E53-50B0-465B-A5D9-717CBE475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2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FB2E-A675-4FB7-9AD9-302324A4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76C0A3-929E-4DDA-9B25-DE55630D5970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9906E-F258-49B9-892E-8E953B55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B112E-CB13-4391-A1F2-E9598B86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1FFAA-B418-4B23-8B88-FD0DF3549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4E0F-23CD-4981-BDFD-6A133AFC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27B36-E8AC-4024-A999-DEC80DFAAA8B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64B27-2B60-48B4-8B3B-341F9609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A7540-1F1D-4459-BA3E-E312C3E8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67A01-DA91-4B0A-B930-E5FA54F9D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9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B3F0E-9ECA-41A3-89A3-9357141F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05825-0CDF-452E-AE32-6E5D1AD7A1F3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4A3C7-D89F-4A3D-A657-5561FAE9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7EB85-AC8E-40D2-AA7C-80E28AE3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E17E4-489F-49FE-828C-8AF5AAA4E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6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C0F17-4E5B-4ABD-BE27-6435426D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030FC-A1DD-475E-A7E6-DDD0DD84366F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18030-E5AD-4B07-A7A1-FA15EAB6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9669-E9D5-4B7A-9C79-3EB0AFEC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82279-CCBE-410F-8D5C-BEFF3B313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A849B-F761-4821-9894-3524299C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FEE81-2586-4DF8-B464-CAA9543DD537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F65C8-37DF-469B-A5EC-E9D04F89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217E2-FC32-4E82-A00A-FECF7970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83ADC-A1DC-4780-B640-993FD6AB5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94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EB4E-6D6A-434D-A3CC-259DC057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C6AAC-443C-4F81-8512-D4A7797F60DB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7BC80-58A1-41B8-88BD-939C61EF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DAB96-ABF5-4AE5-9DE9-48EFC156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C23AF-5948-426C-8EE6-1848FB6E9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4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DD6C6-D563-4E0D-8061-2650155F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8EED2-51B5-48EE-9503-9CC3A70269EF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5CA45-5F11-42F6-802D-86339B15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9428A-468E-444F-A78D-B23847A1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5694-1F0E-4698-9B57-7E3F9CA5C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_Second_A.jpg                                                0033966FKarls G4                       C0DC18D5:">
            <a:extLst>
              <a:ext uri="{FF2B5EF4-FFF2-40B4-BE49-F238E27FC236}">
                <a16:creationId xmlns:a16="http://schemas.microsoft.com/office/drawing/2014/main" id="{AC3FCFB3-D25C-4C89-AB9F-318C595B0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46EDB83-F5D2-4DF6-A683-90E10200A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ED9E858-E30F-432F-8643-F7B039B2E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white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3344309-3895-43EA-BA8D-CE99A3533F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7FD69B4-48F0-4DBA-93E2-4CB8424AACFF}" type="datetime1">
              <a:rPr lang="en-US" altLang="en-US"/>
              <a:pPr/>
              <a:t>6/12/2023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0CDEAC-21B3-4F71-A851-39CD5BDC62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C114E5-0B86-43E1-9A3E-CCFDDDEFF2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675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16EDECC-0015-487D-B7F0-F459E12B01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oodsafety" TargetMode="External"/><Relationship Id="rId2" Type="http://schemas.openxmlformats.org/officeDocument/2006/relationships/hyperlink" Target="https://www.foodsafety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rvsafe.com/" TargetMode="External"/><Relationship Id="rId4" Type="http://schemas.openxmlformats.org/officeDocument/2006/relationships/hyperlink" Target="https://www.fsis.usda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ldwayspt.org/traditional-diets/mediterranean-diet" TargetMode="External"/><Relationship Id="rId7" Type="http://schemas.openxmlformats.org/officeDocument/2006/relationships/hyperlink" Target="https://www.momsmeals.com/" TargetMode="External"/><Relationship Id="rId2" Type="http://schemas.openxmlformats.org/officeDocument/2006/relationships/hyperlink" Target="https://www.a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feast.org/" TargetMode="External"/><Relationship Id="rId5" Type="http://schemas.openxmlformats.org/officeDocument/2006/relationships/hyperlink" Target="https://www.mealsonwheelsamerica.org/" TargetMode="External"/><Relationship Id="rId4" Type="http://schemas.openxmlformats.org/officeDocument/2006/relationships/hyperlink" Target="https://cronometer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EEEEF5B-E763-4B69-BDD0-7FBEE08CFA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B232-336B-4982-B240-E8A0D5BBD56D}" type="datetime4">
              <a:rPr lang="en-US" altLang="en-US" sz="1200">
                <a:solidFill>
                  <a:srgbClr val="002C77"/>
                </a:solidFill>
                <a:latin typeface="Arial" panose="020B0604020202020204" pitchFamily="34" charset="0"/>
              </a:rPr>
              <a:pPr/>
              <a:t>June 12, 2023</a:t>
            </a:fld>
            <a:endParaRPr lang="en-US" altLang="en-US" sz="1200">
              <a:solidFill>
                <a:srgbClr val="002C77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964C47-81AE-4514-94D1-D0ED624FE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0F8E97-C4EC-41DF-B4B7-B7B676D5871F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EC6B524-CCE1-41E4-88C5-A1761D2BFF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/>
              </a:rPr>
              <a:t>The Journey of Transplant and Complexities of Nourishment	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8E4661B2-9405-4843-A3E6-8894166198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Lance C. Armstrong, RDN, CNSC</a:t>
            </a:r>
            <a:br>
              <a:rPr lang="en-US" altLang="en-US" dirty="0"/>
            </a:br>
            <a:r>
              <a:rPr lang="en-US" altLang="en-US" dirty="0"/>
              <a:t>Kathlene Hendon, RDN, CNSC	</a:t>
            </a:r>
          </a:p>
        </p:txBody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AAEFF108-3606-403F-89A1-698A8F63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289300"/>
            <a:ext cx="40187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2C77"/>
                </a:solidFill>
                <a:latin typeface="Arial" panose="020B0604020202020204" pitchFamily="34" charset="0"/>
              </a:rPr>
              <a:t>Presented by: Lance C. Armstrong, RDN, CNSC</a:t>
            </a:r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7B2F3D-26DA-4AC6-994C-28664FB3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F71A-5BCC-4035-9DF5-75A51DAE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90525"/>
            <a:ext cx="6733310" cy="1143000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Nutrition Pre-Transplant (cont.)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BE79-8602-40E2-9F3E-8195C12AC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/>
                <a:cs typeface="Arial"/>
              </a:rPr>
              <a:t>Nutrition needs are ever-changing throughout the disease process</a:t>
            </a:r>
            <a:endParaRPr lang="en-US" sz="2400">
              <a:cs typeface="Arial"/>
            </a:endParaRPr>
          </a:p>
          <a:p>
            <a:r>
              <a:rPr lang="en-US" sz="2400" dirty="0">
                <a:ea typeface="ＭＳ Ｐゴシック"/>
                <a:cs typeface="Arial"/>
              </a:rPr>
              <a:t>Recommendations need to be personalized</a:t>
            </a:r>
          </a:p>
          <a:p>
            <a:r>
              <a:rPr lang="en-US" sz="2400" dirty="0">
                <a:ea typeface="ＭＳ Ｐゴシック"/>
                <a:cs typeface="Arial"/>
              </a:rPr>
              <a:t>Maintaining good nutritional status while waiting for transplant improves outcomes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3897-B51C-41E3-93B2-1DDA1497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 smtClean="0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3C0F-FA8B-4F8D-8758-9108A281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05F7-9D82-4C80-831A-D65D4CF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7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7A82-602A-4262-98A2-BCE0A02B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90525"/>
            <a:ext cx="6599434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/>
              </a:rPr>
              <a:t>Impact of Transplant on Nutrition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CF08-8AED-425A-B52C-908CD0283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Increased needs following surgery</a:t>
            </a:r>
          </a:p>
          <a:p>
            <a:pPr>
              <a:lnSpc>
                <a:spcPct val="90000"/>
              </a:lnSpc>
            </a:pPr>
            <a:r>
              <a:rPr lang="en-US"/>
              <a:t>Blood sugars</a:t>
            </a:r>
          </a:p>
          <a:p>
            <a:pPr>
              <a:lnSpc>
                <a:spcPct val="90000"/>
              </a:lnSpc>
            </a:pPr>
            <a:r>
              <a:rPr lang="en-US"/>
              <a:t>Potassium</a:t>
            </a:r>
          </a:p>
          <a:p>
            <a:pPr>
              <a:lnSpc>
                <a:spcPct val="90000"/>
              </a:lnSpc>
            </a:pPr>
            <a:r>
              <a:rPr lang="en-US"/>
              <a:t>Immune compromised state</a:t>
            </a:r>
          </a:p>
          <a:p>
            <a:pPr>
              <a:lnSpc>
                <a:spcPct val="90000"/>
              </a:lnSpc>
            </a:pPr>
            <a:r>
              <a:rPr lang="en-US"/>
              <a:t>Residual symptoms of chronic disease</a:t>
            </a:r>
          </a:p>
          <a:p>
            <a:pPr>
              <a:lnSpc>
                <a:spcPct val="90000"/>
              </a:lnSpc>
            </a:pPr>
            <a:r>
              <a:rPr lang="en-US"/>
              <a:t>Multiple medications</a:t>
            </a:r>
          </a:p>
        </p:txBody>
      </p:sp>
      <p:pic>
        <p:nvPicPr>
          <p:cNvPr id="7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96B0760-69AF-3894-B2F9-4982A266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002" y="1981200"/>
            <a:ext cx="2654046" cy="4114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BC56C-8965-4397-B07B-3753F79B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95BA26A-2F38-4B12-872F-C65158FD4269}" type="datetime1">
              <a:rPr lang="en-US" altLang="en-US" smtClean="0"/>
              <a:pPr>
                <a:spcAft>
                  <a:spcPts val="600"/>
                </a:spcAft>
              </a:pPr>
              <a:t>6/12/2023</a:t>
            </a:fld>
            <a:endParaRPr lang="en-US" alt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1BCEBD58-1B4B-2D44-A33E-7331911C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0132-DD08-451B-AD76-79D844EF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00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EE43E53-50B0-465B-A5D9-717CBE4750B4}" type="slidenum">
              <a:rPr lang="en-US" altLang="en-US" smtClean="0"/>
              <a:pPr>
                <a:spcAft>
                  <a:spcPts val="60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89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C6A8-F18B-40E8-BB8C-791C046C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90525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Nutrition Focus </a:t>
            </a:r>
          </a:p>
        </p:txBody>
      </p:sp>
      <p:pic>
        <p:nvPicPr>
          <p:cNvPr id="8" name="Picture 8" descr="A picture containing food, fruit, meal, variety&#10;&#10;Description automatically generated">
            <a:extLst>
              <a:ext uri="{FF2B5EF4-FFF2-40B4-BE49-F238E27FC236}">
                <a16:creationId xmlns:a16="http://schemas.microsoft.com/office/drawing/2014/main" id="{FCDB91D1-1D04-AAFD-2208-5AA8AF3F6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r="16193" b="-2"/>
          <a:stretch/>
        </p:blipFill>
        <p:spPr>
          <a:xfrm>
            <a:off x="809625" y="1981200"/>
            <a:ext cx="3810000" cy="41148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EECB-CB49-432B-ACB8-308C861F3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Liberalized Diet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Mediterranean Diet Pattern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6-8 weeks post transplant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8 weeks + post transplant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Food/drug interactions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Food safety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Blood glucose control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Weight management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Lipid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9A3E-38E9-4184-B949-FAF24FC8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95BA26A-2F38-4B12-872F-C65158FD4269}" type="datetime1">
              <a:rPr lang="en-US" altLang="en-US" smtClean="0"/>
              <a:pPr>
                <a:spcAft>
                  <a:spcPts val="600"/>
                </a:spcAft>
              </a:pPr>
              <a:t>6/12/2023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E1A93BE-ACD6-FA4B-6D60-7F15C8AF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016C-C622-49D1-975F-1457C32D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00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EE43E53-50B0-465B-A5D9-717CBE4750B4}" type="slidenum">
              <a:rPr lang="en-US" altLang="en-US" dirty="0" smtClean="0"/>
              <a:pPr>
                <a:spcAft>
                  <a:spcPts val="60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5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D0A9-46AA-467F-978A-63C7D4D4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B316-7712-4A19-8E16-1A34FC66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+mn-lt"/>
                <a:cs typeface="+mn-lt"/>
              </a:rPr>
              <a:t>Food Safety Resources:</a:t>
            </a:r>
          </a:p>
          <a:p>
            <a:r>
              <a:rPr lang="en-US" sz="2400" dirty="0">
                <a:ea typeface="+mn-lt"/>
                <a:cs typeface="+mn-lt"/>
                <a:hlinkClick r:id="rId2"/>
              </a:rPr>
              <a:t>USDA Food Safety | www.FoodSafety.gov</a:t>
            </a:r>
            <a:endParaRPr lang="en-US" sz="2400" dirty="0">
              <a:ea typeface="ＭＳ Ｐゴシック"/>
              <a:cs typeface="Arial"/>
            </a:endParaRPr>
          </a:p>
          <a:p>
            <a:r>
              <a:rPr lang="en-US" sz="2400" dirty="0">
                <a:ea typeface="+mn-lt"/>
                <a:cs typeface="+mn-lt"/>
                <a:hlinkClick r:id="rId3"/>
              </a:rPr>
              <a:t>Centers for Disease Control | www.cdc.gov/foodsafety</a:t>
            </a:r>
            <a:endParaRPr lang="en-US" sz="2400" dirty="0">
              <a:ea typeface="ＭＳ Ｐゴシック"/>
              <a:cs typeface="Arial"/>
            </a:endParaRPr>
          </a:p>
          <a:p>
            <a:r>
              <a:rPr lang="en-US" sz="2400" dirty="0">
                <a:ea typeface="ＭＳ Ｐゴシック"/>
                <a:cs typeface="+mn-lt"/>
                <a:hlinkClick r:id="rId4"/>
              </a:rPr>
              <a:t>Food Safety and Inspection Service | www.fsis.usda.gov</a:t>
            </a:r>
            <a:endParaRPr lang="en-US" sz="2400">
              <a:ea typeface="ＭＳ Ｐゴシック"/>
              <a:cs typeface="+mn-lt"/>
            </a:endParaRPr>
          </a:p>
          <a:p>
            <a:r>
              <a:rPr lang="en-US" sz="2400" dirty="0">
                <a:ea typeface="ＭＳ Ｐゴシック"/>
                <a:cs typeface="+mn-lt"/>
                <a:hlinkClick r:id="rId5"/>
              </a:rPr>
              <a:t>Servsafe | www.servsafe.com</a:t>
            </a:r>
            <a:endParaRPr lang="en-US" sz="2400">
              <a:ea typeface="ＭＳ Ｐゴシック"/>
              <a:cs typeface="+mn-lt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739B-AAA2-4DE3-BC39-26660920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 smtClean="0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296D3-DD71-4D89-8155-8926B1E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C616-00CB-46DA-BC71-4820146C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93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01B1-DC3F-4677-9C5E-E771BD7E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B075-0AFC-4C29-911A-71B61850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/>
                <a:cs typeface="Arial"/>
              </a:rPr>
              <a:t>Other Resources:</a:t>
            </a:r>
            <a:endParaRPr lang="en-US" sz="2400">
              <a:cs typeface="Arial"/>
            </a:endParaRPr>
          </a:p>
          <a:p>
            <a:r>
              <a:rPr lang="en-US" sz="2400" dirty="0">
                <a:solidFill>
                  <a:srgbClr val="009999"/>
                </a:solidFill>
                <a:ea typeface="ＭＳ Ｐゴシック"/>
                <a:cs typeface="Arial"/>
                <a:hlinkClick r:id="rId2"/>
              </a:rPr>
              <a:t>Alcoholics Anonymous | https://www.aa.org/</a:t>
            </a:r>
            <a:endParaRPr lang="en-US" sz="2400" dirty="0">
              <a:ea typeface="ＭＳ Ｐゴシック"/>
              <a:cs typeface="Arial"/>
            </a:endParaRPr>
          </a:p>
          <a:p>
            <a:r>
              <a:rPr lang="en-US" sz="2400" dirty="0">
                <a:solidFill>
                  <a:srgbClr val="009999"/>
                </a:solidFill>
                <a:ea typeface="ＭＳ Ｐゴシック"/>
                <a:cs typeface="Arial"/>
                <a:hlinkClick r:id="rId3"/>
              </a:rPr>
              <a:t>Mediterranean Diet | Oldways (oldwayspt.org)</a:t>
            </a:r>
            <a:endParaRPr lang="en-US" sz="2400">
              <a:solidFill>
                <a:srgbClr val="009999"/>
              </a:solidFill>
              <a:cs typeface="Arial"/>
            </a:endParaRPr>
          </a:p>
          <a:p>
            <a:r>
              <a:rPr lang="en-US" sz="2400" dirty="0">
                <a:solidFill>
                  <a:srgbClr val="009999"/>
                </a:solidFill>
                <a:ea typeface="ＭＳ Ｐゴシック"/>
                <a:cs typeface="Arial"/>
                <a:hlinkClick r:id="rId4"/>
              </a:rPr>
              <a:t>Cronometer Food Tracker | </a:t>
            </a:r>
            <a:r>
              <a:rPr lang="en-US" sz="2400" dirty="0">
                <a:solidFill>
                  <a:srgbClr val="009999"/>
                </a:solidFill>
                <a:ea typeface="ＭＳ Ｐゴシック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https://cronometer.com/</a:t>
            </a:r>
            <a:endParaRPr lang="en-US" sz="2400">
              <a:solidFill>
                <a:srgbClr val="FFFFFF"/>
              </a:solidFill>
              <a:ea typeface="ＭＳ Ｐゴシック"/>
              <a:cs typeface="Arial"/>
            </a:endParaRPr>
          </a:p>
          <a:p>
            <a:r>
              <a:rPr lang="en-US" sz="2400" dirty="0">
                <a:ea typeface="ＭＳ Ｐゴシック"/>
                <a:cs typeface="Arial"/>
              </a:rPr>
              <a:t>Meal Assistance Programs</a:t>
            </a:r>
          </a:p>
          <a:p>
            <a:r>
              <a:rPr lang="en-US" sz="2400" dirty="0">
                <a:ea typeface="+mn-lt"/>
                <a:cs typeface="+mn-lt"/>
                <a:hlinkClick r:id="rId5"/>
              </a:rPr>
              <a:t>Meals on Wheels | https://www.mealsonwheelsamerica.org/</a:t>
            </a:r>
            <a:endParaRPr lang="en-US" sz="2400" dirty="0">
              <a:ea typeface="ＭＳ Ｐゴシック"/>
              <a:cs typeface="Arial"/>
            </a:endParaRPr>
          </a:p>
          <a:p>
            <a:r>
              <a:rPr lang="en-US" sz="2400" dirty="0">
                <a:ea typeface="+mn-lt"/>
                <a:cs typeface="+mn-lt"/>
                <a:hlinkClick r:id="rId6"/>
              </a:rPr>
              <a:t>Moveable Feast | (mfeast.org)</a:t>
            </a:r>
            <a:endParaRPr lang="en-US" sz="2400" dirty="0">
              <a:ea typeface="ＭＳ Ｐゴシック"/>
              <a:cs typeface="Arial"/>
            </a:endParaRPr>
          </a:p>
          <a:p>
            <a:r>
              <a:rPr lang="en-US" sz="2400" dirty="0">
                <a:ea typeface="+mn-lt"/>
                <a:cs typeface="+mn-lt"/>
                <a:hlinkClick r:id="rId7"/>
              </a:rPr>
              <a:t>Moms Meals | https://www.momsmeals.com/</a:t>
            </a:r>
            <a:endParaRPr lang="en-US" sz="240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3862-0AB7-430D-AAA4-9F9038E5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 smtClean="0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2508A-7325-4F0D-A5E9-77159690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8954-BC6E-456F-AD2C-15A04B58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58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986C-91D9-49CB-858C-4F9EDF1C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The Unique Transplant </a:t>
            </a:r>
            <a:br>
              <a:rPr lang="en-US" dirty="0">
                <a:ea typeface="ＭＳ Ｐゴシック"/>
                <a:cs typeface="Arial"/>
              </a:rPr>
            </a:br>
            <a:r>
              <a:rPr lang="en-US">
                <a:ea typeface="ＭＳ Ｐゴシック"/>
                <a:cs typeface="Arial"/>
              </a:rPr>
              <a:t>Experience</a:t>
            </a:r>
            <a:br>
              <a:rPr lang="en-US" dirty="0">
                <a:ea typeface="ＭＳ Ｐゴシック"/>
                <a:cs typeface="Arial"/>
              </a:rPr>
            </a:br>
            <a:endParaRPr lang="en-US" dirty="0">
              <a:ea typeface="ＭＳ Ｐゴシック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A10E9-539E-4CF5-A7D7-A99113E8D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/>
                <a:cs typeface="Arial"/>
              </a:rPr>
              <a:t>Share your personal experiences with nutrition through your journey? </a:t>
            </a:r>
          </a:p>
          <a:p>
            <a:r>
              <a:rPr lang="en-US">
                <a:ea typeface="ＭＳ Ｐゴシック"/>
                <a:cs typeface="Arial"/>
              </a:rPr>
              <a:t>Good strategies</a:t>
            </a:r>
          </a:p>
          <a:p>
            <a:r>
              <a:rPr lang="en-US">
                <a:ea typeface="ＭＳ Ｐゴシック"/>
                <a:cs typeface="Arial"/>
              </a:rPr>
              <a:t>Good experiences</a:t>
            </a:r>
          </a:p>
          <a:p>
            <a:r>
              <a:rPr lang="en-US">
                <a:ea typeface="ＭＳ Ｐゴシック"/>
                <a:cs typeface="Arial"/>
              </a:rPr>
              <a:t>Problems/solutions</a:t>
            </a:r>
          </a:p>
          <a:p>
            <a:r>
              <a:rPr lang="en-US">
                <a:ea typeface="ＭＳ Ｐゴシック"/>
                <a:cs typeface="Arial"/>
              </a:rPr>
              <a:t>Resources</a:t>
            </a:r>
            <a:endParaRPr lang="en-US" dirty="0">
              <a:ea typeface="ＭＳ Ｐゴシック"/>
              <a:cs typeface="Arial"/>
            </a:endParaRPr>
          </a:p>
          <a:p>
            <a:r>
              <a:rPr lang="en-US">
                <a:ea typeface="ＭＳ Ｐゴシック"/>
                <a:cs typeface="Arial"/>
              </a:rPr>
              <a:t>Support</a:t>
            </a:r>
            <a:endParaRPr lang="en-US" dirty="0">
              <a:ea typeface="ＭＳ Ｐゴシック"/>
              <a:cs typeface="Arial"/>
            </a:endParaRPr>
          </a:p>
          <a:p>
            <a:endParaRPr lang="en-US" dirty="0">
              <a:ea typeface="ＭＳ Ｐゴシック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C26FF-894C-4D63-93E2-DFC4B4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 smtClean="0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22B1-3FDB-4906-B6D5-285C233C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7FAF-E230-4A20-B7EE-0EF58099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6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F16C-1645-CE4C-2E09-0372025A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5E89-4A29-6997-9B5C-8B02C501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Thanks for listening!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FE7-964E-35E3-F554-EC6574B6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5A6C2-0EA7-3D75-6BA2-FA7932A4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B7C6-2923-1E13-7085-70C72751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50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D5FF-BA40-4B01-BF88-6FCFD13C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AAFB-2897-4833-A076-38135810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a typeface="ＭＳ Ｐゴシック"/>
              </a:rPr>
              <a:t>Describe nutrition's role in good health, chronic disease and transplant.</a:t>
            </a:r>
            <a:endParaRPr lang="en-US" sz="2400">
              <a:ea typeface="ＭＳ Ｐゴシック"/>
              <a:cs typeface="Arial"/>
            </a:endParaRPr>
          </a:p>
          <a:p>
            <a:r>
              <a:rPr lang="en-US" sz="2400">
                <a:ea typeface="ＭＳ Ｐゴシック"/>
              </a:rPr>
              <a:t>Identify the relationship with nutrition in the transplant journey</a:t>
            </a:r>
            <a:endParaRPr lang="en-US" sz="2400">
              <a:ea typeface="ＭＳ Ｐゴシック"/>
              <a:cs typeface="Arial"/>
            </a:endParaRPr>
          </a:p>
          <a:p>
            <a:r>
              <a:rPr lang="en-US" sz="2400">
                <a:ea typeface="ＭＳ Ｐゴシック"/>
                <a:cs typeface="Arial"/>
              </a:rPr>
              <a:t>Review common challenges and possible solutions during the pre and post transplant periods</a:t>
            </a:r>
          </a:p>
          <a:p>
            <a:r>
              <a:rPr lang="en-US" sz="2400">
                <a:ea typeface="ＭＳ Ｐゴシック"/>
                <a:cs typeface="Arial"/>
              </a:rPr>
              <a:t>Open discussion with audience sharing experiences, ideas and support.</a:t>
            </a:r>
            <a:endParaRPr lang="en-US" sz="2400" dirty="0">
              <a:ea typeface="ＭＳ Ｐゴシック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2D1CA-98F6-41D0-B31F-076BB045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 smtClean="0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1D62-F6EF-4BF3-8C72-9A97D1DB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899B-DDEC-4ACF-9CC3-65D13A93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55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9C92-9482-4622-9C3E-087066AE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90525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en-US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C4437-1270-4C1D-8DD8-8E9FA6B17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80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/>
              <a:t>3 Years experience as a RD 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800"/>
              <a:t>1 year as renal transplant dietitian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/>
              <a:t>Has worked in eating disorders, cardiac stepdown, psychiatry, and general medicine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/>
              <a:t>CNSC certification, working towards CSR and CCTD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/>
              <a:t>Enjoys music, video games, dancing, cooking, my dog</a:t>
            </a:r>
          </a:p>
          <a:p>
            <a:pPr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33B4253-4955-E841-239B-8B5880672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" r="-1" b="14606"/>
          <a:stretch/>
        </p:blipFill>
        <p:spPr>
          <a:xfrm>
            <a:off x="4772025" y="1981200"/>
            <a:ext cx="3810000" cy="4114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5B98-887A-4D33-96DC-DDFE857F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95BA26A-2F38-4B12-872F-C65158FD4269}" type="datetime1">
              <a:rPr lang="en-US" altLang="en-US" smtClean="0"/>
              <a:pPr>
                <a:spcAft>
                  <a:spcPts val="600"/>
                </a:spcAft>
              </a:pPr>
              <a:t>6/12/2023</a:t>
            </a:fld>
            <a:endParaRPr lang="en-US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C494161-28D6-FEDA-7200-8911856E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1183F-4082-45B8-ADC1-DB9C51D9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00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EE43E53-50B0-465B-A5D9-717CBE4750B4}" type="slidenum">
              <a:rPr lang="en-US" altLang="en-US" smtClean="0"/>
              <a:pPr>
                <a:spcAft>
                  <a:spcPts val="60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4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8D03-947B-4CF9-9F89-09298967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90525"/>
            <a:ext cx="6647544" cy="1143000"/>
          </a:xfrm>
        </p:spPr>
        <p:txBody>
          <a:bodyPr wrap="square" anchor="t">
            <a:normAutofit fontScale="90000"/>
          </a:bodyPr>
          <a:lstStyle/>
          <a:p>
            <a:r>
              <a:rPr lang="en-US" dirty="0"/>
              <a:t>A Little Information About You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113971C-2E81-62F4-2D82-8436B870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133600"/>
            <a:ext cx="3810000" cy="3810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6E2A-864D-4E68-9C7A-E5366224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 wrap="square" anchor="t">
            <a:normAutofit/>
          </a:bodyPr>
          <a:lstStyle/>
          <a:p>
            <a:pPr marL="457200" lvl="1" indent="0">
              <a:buNone/>
            </a:pPr>
            <a:r>
              <a:rPr lang="en-US" dirty="0">
                <a:ea typeface="ＭＳ Ｐゴシック"/>
              </a:rPr>
              <a:t>Please share a little about your experience:</a:t>
            </a:r>
            <a:endParaRPr lang="en-US" dirty="0">
              <a:ea typeface="ＭＳ Ｐゴシック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ＭＳ Ｐゴシック"/>
              </a:rPr>
              <a:t>Pre-transplant or waitlisted?</a:t>
            </a:r>
            <a:endParaRPr lang="en-US" dirty="0">
              <a:ea typeface="ＭＳ Ｐゴシック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ＭＳ Ｐゴシック"/>
              </a:rPr>
              <a:t>Post-transplant?</a:t>
            </a:r>
            <a:endParaRPr lang="en-US" dirty="0">
              <a:ea typeface="ＭＳ Ｐゴシック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ＭＳ Ｐゴシック"/>
              </a:rPr>
              <a:t>Which organ did you receive?</a:t>
            </a:r>
            <a:endParaRPr lang="en-US" dirty="0">
              <a:ea typeface="ＭＳ Ｐゴシック"/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C9FAC-7CE8-4470-992F-0365E806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95BA26A-2F38-4B12-872F-C65158FD4269}" type="datetime1">
              <a:rPr lang="en-US" altLang="en-US" smtClean="0"/>
              <a:pPr>
                <a:spcAft>
                  <a:spcPts val="600"/>
                </a:spcAft>
              </a:pPr>
              <a:t>6/12/2023</a:t>
            </a:fld>
            <a:endParaRPr lang="en-US" alt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8F792F66-3165-A3AB-8CB3-FBC51005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CCF53-B6F6-4804-AF97-3ED54CB6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00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EE43E53-50B0-465B-A5D9-717CBE4750B4}" type="slidenum">
              <a:rPr lang="en-US" altLang="en-US" smtClean="0"/>
              <a:pPr>
                <a:spcAft>
                  <a:spcPts val="60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8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62EB-A843-4268-99DF-4CA3682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Live to Eat or Eat to Live?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E15D-804F-4A8F-A83D-1BA41F06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981200"/>
            <a:ext cx="5281247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ea typeface="ＭＳ Ｐゴシック"/>
                <a:cs typeface="Arial"/>
              </a:rPr>
              <a:t>Energy - essential to life</a:t>
            </a:r>
            <a:endParaRPr lang="en-US" sz="2400" dirty="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ea typeface="ＭＳ Ｐゴシック"/>
                <a:cs typeface="Arial"/>
              </a:rPr>
              <a:t>Social - we tend to enjoy food and eat better with social interaction</a:t>
            </a:r>
            <a:endParaRPr lang="en-US" sz="2400" dirty="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ea typeface="ＭＳ Ｐゴシック"/>
                <a:cs typeface="Arial"/>
              </a:rPr>
              <a:t>Comfort - food provides pleasure and important role in quality of life.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ea typeface="ＭＳ Ｐゴシック"/>
                <a:cs typeface="Arial"/>
              </a:rPr>
              <a:t>Health - essential to promote healing and maintain optimal health</a:t>
            </a:r>
            <a:endParaRPr lang="en-US" sz="2400" dirty="0">
              <a:cs typeface="Arial"/>
            </a:endParaRPr>
          </a:p>
          <a:p>
            <a:pPr lvl="2"/>
            <a:endParaRPr lang="en-US" i="1" dirty="0">
              <a:cs typeface="Arial"/>
            </a:endParaRP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pPr lvl="1"/>
            <a:endParaRPr lang="en-US" sz="2400" dirty="0">
              <a:cs typeface="Arial"/>
            </a:endParaRPr>
          </a:p>
          <a:p>
            <a:pPr lvl="1"/>
            <a:endParaRPr lang="en-US" sz="24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34EF6-A828-4FAC-AAC9-A4051190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 smtClean="0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C9404-B234-4471-8284-9A12C266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341AA-27C1-4959-92D6-0E0DD81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9" descr="A picture containing arranged, vegetable&#10;&#10;Description automatically generated">
            <a:extLst>
              <a:ext uri="{FF2B5EF4-FFF2-40B4-BE49-F238E27FC236}">
                <a16:creationId xmlns:a16="http://schemas.microsoft.com/office/drawing/2014/main" id="{D579AF42-624A-865F-38F2-EAD38BEE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56771" y="3209936"/>
            <a:ext cx="4335694" cy="18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1B4C-F633-9051-7982-67DB8024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Complexities of Eating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14F0-F28E-DEA7-F70E-8C8A3BD96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718155"/>
            <a:ext cx="5466786" cy="4377845"/>
          </a:xfrm>
        </p:spPr>
        <p:txBody>
          <a:bodyPr/>
          <a:lstStyle/>
          <a:p>
            <a:pPr>
              <a:buFont typeface="Wingdings"/>
              <a:buChar char="§"/>
            </a:pPr>
            <a:r>
              <a:rPr lang="en-US" sz="2400" dirty="0">
                <a:ea typeface="ＭＳ Ｐゴシック"/>
                <a:cs typeface="Arial"/>
              </a:rPr>
              <a:t>Psychology – memory, experiences, preferences, emotions</a:t>
            </a:r>
            <a:endParaRPr lang="en-US" sz="2400" dirty="0">
              <a:cs typeface="Arial"/>
            </a:endParaRPr>
          </a:p>
          <a:p>
            <a:pPr>
              <a:buFont typeface="Wingdings"/>
              <a:buChar char="§"/>
            </a:pPr>
            <a:r>
              <a:rPr lang="en-US" sz="2400" dirty="0">
                <a:ea typeface="ＭＳ Ｐゴシック"/>
                <a:cs typeface="Arial"/>
              </a:rPr>
              <a:t>Sensation – the 5 senses</a:t>
            </a:r>
            <a:endParaRPr lang="en-US" sz="2400" dirty="0">
              <a:cs typeface="Arial"/>
            </a:endParaRPr>
          </a:p>
          <a:p>
            <a:pPr>
              <a:buFont typeface="Wingdings"/>
              <a:buChar char="§"/>
            </a:pPr>
            <a:r>
              <a:rPr lang="en-US" sz="2400" dirty="0">
                <a:ea typeface="ＭＳ Ｐゴシック"/>
                <a:cs typeface="Arial"/>
              </a:rPr>
              <a:t>Cultural – life experiences, family, religious practice, personal habits</a:t>
            </a:r>
            <a:endParaRPr lang="en-US" sz="2400" dirty="0">
              <a:cs typeface="Arial"/>
            </a:endParaRPr>
          </a:p>
          <a:p>
            <a:pPr>
              <a:buFont typeface="Wingdings"/>
              <a:buChar char="§"/>
            </a:pPr>
            <a:r>
              <a:rPr lang="en-US" sz="2400" dirty="0">
                <a:ea typeface="ＭＳ Ｐゴシック"/>
                <a:cs typeface="Arial"/>
              </a:rPr>
              <a:t>Geography – location impacts our food choices</a:t>
            </a:r>
            <a:endParaRPr lang="en-US" sz="2400" dirty="0">
              <a:cs typeface="Arial"/>
            </a:endParaRPr>
          </a:p>
          <a:p>
            <a:pPr>
              <a:buFont typeface="Wingdings"/>
              <a:buChar char="§"/>
            </a:pPr>
            <a:r>
              <a:rPr lang="en-US" sz="2400" dirty="0">
                <a:ea typeface="ＭＳ Ｐゴシック"/>
                <a:cs typeface="Arial"/>
              </a:rPr>
              <a:t>Convenience – restaurants, food delivery, frozen meals, specialty meal services</a:t>
            </a:r>
            <a:endParaRPr lang="en-US" sz="2400" dirty="0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1A05-CE64-6326-B43A-DC1496EA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77D1-FEAB-4DBF-8DF7-CC252CAD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B795-3E08-AF0F-B6B6-91CEDFB4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 dirty="0"/>
              <a:pPr/>
              <a:t>6</a:t>
            </a:fld>
            <a:endParaRPr lang="en-US" altLang="en-US" dirty="0"/>
          </a:p>
        </p:txBody>
      </p:sp>
      <p:pic>
        <p:nvPicPr>
          <p:cNvPr id="8" name="Picture 8" descr="A picture containing person, indoor, family, meal&#10;&#10;Description automatically generated">
            <a:extLst>
              <a:ext uri="{FF2B5EF4-FFF2-40B4-BE49-F238E27FC236}">
                <a16:creationId xmlns:a16="http://schemas.microsoft.com/office/drawing/2014/main" id="{6629CA23-DC8F-ECB7-272F-8D60CDF5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1783" y="2630184"/>
            <a:ext cx="3787739" cy="25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9C2D-425F-FA32-4159-9054E5AF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End Stage Organ Failure:</a:t>
            </a:r>
            <a:br>
              <a:rPr lang="en-US" dirty="0">
                <a:ea typeface="ＭＳ Ｐゴシック"/>
                <a:cs typeface="Arial"/>
              </a:rPr>
            </a:br>
            <a:r>
              <a:rPr lang="en-US" dirty="0">
                <a:ea typeface="ＭＳ Ｐゴシック"/>
                <a:cs typeface="Arial"/>
              </a:rPr>
              <a:t>New Challenges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DF77-D578-94EC-4F6E-3740F9F6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/>
                <a:cs typeface="Arial"/>
              </a:rPr>
              <a:t>Genetics</a:t>
            </a:r>
          </a:p>
          <a:p>
            <a:r>
              <a:rPr lang="en-US" sz="2400" dirty="0">
                <a:ea typeface="ＭＳ Ｐゴシック"/>
                <a:cs typeface="Arial"/>
              </a:rPr>
              <a:t>Environmental</a:t>
            </a:r>
          </a:p>
          <a:p>
            <a:r>
              <a:rPr lang="en-US" sz="2400" dirty="0">
                <a:ea typeface="ＭＳ Ｐゴシック"/>
                <a:cs typeface="Arial"/>
              </a:rPr>
              <a:t>Lifestyle Choices</a:t>
            </a:r>
          </a:p>
          <a:p>
            <a:r>
              <a:rPr lang="en-US" sz="2400" dirty="0">
                <a:ea typeface="ＭＳ Ｐゴシック"/>
                <a:cs typeface="Arial"/>
              </a:rPr>
              <a:t>Trauma</a:t>
            </a:r>
            <a:endParaRPr lang="en-US" sz="2400" dirty="0">
              <a:cs typeface="Arial"/>
            </a:endParaRPr>
          </a:p>
          <a:p>
            <a:r>
              <a:rPr lang="en-US" sz="2400" dirty="0">
                <a:ea typeface="ＭＳ Ｐゴシック"/>
                <a:cs typeface="Arial"/>
              </a:rPr>
              <a:t>Communicable disease</a:t>
            </a:r>
            <a:endParaRPr lang="en-US" sz="2400" dirty="0">
              <a:cs typeface="Arial"/>
            </a:endParaRPr>
          </a:p>
          <a:p>
            <a:r>
              <a:rPr lang="en-US" sz="2400" dirty="0">
                <a:ea typeface="ＭＳ Ｐゴシック"/>
                <a:cs typeface="Arial"/>
              </a:rPr>
              <a:t>Obesity</a:t>
            </a:r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15359-7E75-496F-10DC-2583A471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7A35-2830-F724-0997-B08476C7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2A269-9233-8E1B-B690-8EF06639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72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A5DE-5372-98AD-82AE-8883E1EB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Arial"/>
              </a:rPr>
              <a:t>New Complexities Leading to </a:t>
            </a:r>
            <a:br>
              <a:rPr lang="en-US" dirty="0">
                <a:ea typeface="ＭＳ Ｐゴシック"/>
                <a:cs typeface="Arial"/>
              </a:rPr>
            </a:br>
            <a:r>
              <a:rPr lang="en-US" dirty="0">
                <a:ea typeface="ＭＳ Ｐゴシック"/>
                <a:cs typeface="Arial"/>
              </a:rPr>
              <a:t>Malnutrition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35C7C-5B31-0EE4-B3A8-62AB3EA9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760622"/>
            <a:ext cx="7772400" cy="4525878"/>
          </a:xfrm>
        </p:spPr>
        <p:txBody>
          <a:bodyPr/>
          <a:lstStyle/>
          <a:p>
            <a:r>
              <a:rPr lang="en-US" sz="2400" dirty="0">
                <a:ea typeface="ＭＳ Ｐゴシック"/>
                <a:cs typeface="Arial"/>
              </a:rPr>
              <a:t>Therapeutic diets</a:t>
            </a:r>
            <a:endParaRPr lang="en-US" sz="2400" dirty="0">
              <a:cs typeface="Arial"/>
            </a:endParaRPr>
          </a:p>
          <a:p>
            <a:r>
              <a:rPr lang="en-US" sz="2400" dirty="0">
                <a:ea typeface="ＭＳ Ｐゴシック"/>
                <a:cs typeface="Arial"/>
              </a:rPr>
              <a:t>Polypharmacy</a:t>
            </a:r>
          </a:p>
          <a:p>
            <a:r>
              <a:rPr lang="en-US" sz="2400" dirty="0">
                <a:ea typeface="ＭＳ Ｐゴシック"/>
                <a:cs typeface="Arial"/>
              </a:rPr>
              <a:t>Early satiety</a:t>
            </a:r>
          </a:p>
          <a:p>
            <a:r>
              <a:rPr lang="en-US" sz="2400" dirty="0">
                <a:ea typeface="ＭＳ Ｐゴシック"/>
                <a:cs typeface="Arial"/>
              </a:rPr>
              <a:t>Metabolic derangements</a:t>
            </a:r>
          </a:p>
          <a:p>
            <a:r>
              <a:rPr lang="en-US" sz="2400" dirty="0">
                <a:ea typeface="ＭＳ Ｐゴシック"/>
                <a:cs typeface="Arial"/>
              </a:rPr>
              <a:t>Muscle mass losses</a:t>
            </a:r>
          </a:p>
          <a:p>
            <a:r>
              <a:rPr lang="en-US" sz="2400" dirty="0">
                <a:ea typeface="ＭＳ Ｐゴシック"/>
                <a:cs typeface="Arial"/>
              </a:rPr>
              <a:t>Fluid changes</a:t>
            </a:r>
          </a:p>
          <a:p>
            <a:r>
              <a:rPr lang="en-US" sz="2400" dirty="0">
                <a:ea typeface="ＭＳ Ｐゴシック"/>
                <a:cs typeface="Arial"/>
              </a:rPr>
              <a:t>Vitamin/mineral losses</a:t>
            </a:r>
          </a:p>
          <a:p>
            <a:r>
              <a:rPr lang="en-US" sz="2400" dirty="0">
                <a:ea typeface="ＭＳ Ｐゴシック"/>
                <a:cs typeface="Arial"/>
              </a:rPr>
              <a:t>Weight loss</a:t>
            </a:r>
          </a:p>
          <a:p>
            <a:r>
              <a:rPr lang="en-US" sz="2400" dirty="0">
                <a:ea typeface="ＭＳ Ｐゴシック"/>
                <a:cs typeface="Arial"/>
              </a:rPr>
              <a:t>Procedures</a:t>
            </a:r>
          </a:p>
          <a:p>
            <a:r>
              <a:rPr lang="en-US" sz="2400" dirty="0">
                <a:ea typeface="ＭＳ Ｐゴシック"/>
                <a:cs typeface="Arial"/>
              </a:rPr>
              <a:t>Hospitalizations</a:t>
            </a:r>
          </a:p>
          <a:p>
            <a:endParaRPr lang="en-US" dirty="0">
              <a:ea typeface="ＭＳ Ｐゴシック"/>
              <a:cs typeface="Arial"/>
            </a:endParaRPr>
          </a:p>
          <a:p>
            <a:endParaRPr lang="en-US" dirty="0">
              <a:ea typeface="ＭＳ Ｐゴシック"/>
              <a:cs typeface="Arial"/>
            </a:endParaRPr>
          </a:p>
          <a:p>
            <a:endParaRPr lang="en-US" dirty="0">
              <a:ea typeface="ＭＳ Ｐゴシック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62EA-D9A6-FEE4-9800-94EDF863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A26A-2F38-4B12-872F-C65158FD4269}" type="datetime1">
              <a:rPr lang="en-US" altLang="en-US"/>
              <a:pPr/>
              <a:t>6/12/2023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27C43-BDD4-138B-9B8A-E4213D98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32EC2-A240-10C4-EDB4-E9909C38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3E53-50B0-465B-A5D9-717CBE4750B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3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222C6-BF33-0BC7-792D-FFFBD3FD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90525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en-US"/>
              <a:t>Nutrition Pre-Transplant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A6AD7-5384-006D-CECD-7C632C062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Limited food choices</a:t>
            </a:r>
          </a:p>
          <a:p>
            <a:pPr>
              <a:lnSpc>
                <a:spcPct val="90000"/>
              </a:lnSpc>
            </a:pPr>
            <a:r>
              <a:rPr lang="en-US" sz="2400"/>
              <a:t>Specific nutrient focus</a:t>
            </a:r>
          </a:p>
          <a:p>
            <a:pPr>
              <a:lnSpc>
                <a:spcPct val="90000"/>
              </a:lnSpc>
            </a:pPr>
            <a:r>
              <a:rPr lang="en-US" sz="2400"/>
              <a:t>Limited fluids</a:t>
            </a:r>
          </a:p>
          <a:p>
            <a:pPr>
              <a:lnSpc>
                <a:spcPct val="90000"/>
              </a:lnSpc>
            </a:pPr>
            <a:r>
              <a:rPr lang="en-US" sz="2400"/>
              <a:t>Learning a new way to eat</a:t>
            </a:r>
          </a:p>
          <a:p>
            <a:pPr>
              <a:lnSpc>
                <a:spcPct val="90000"/>
              </a:lnSpc>
            </a:pPr>
            <a:r>
              <a:rPr lang="en-US" sz="2400"/>
              <a:t>Oral nutrition supplements </a:t>
            </a:r>
          </a:p>
          <a:p>
            <a:pPr>
              <a:lnSpc>
                <a:spcPct val="90000"/>
              </a:lnSpc>
            </a:pPr>
            <a:r>
              <a:rPr lang="en-US" sz="2400"/>
              <a:t>Unpalatable diets</a:t>
            </a:r>
          </a:p>
          <a:p>
            <a:pPr>
              <a:lnSpc>
                <a:spcPct val="90000"/>
              </a:lnSpc>
            </a:pPr>
            <a:r>
              <a:rPr lang="en-US" sz="2400"/>
              <a:t>Apprehension about eating correctly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6A77EBF-1CC5-A2EF-9C08-21CE5A462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6" r="19858" b="-2"/>
          <a:stretch/>
        </p:blipFill>
        <p:spPr>
          <a:xfrm>
            <a:off x="4772025" y="1981200"/>
            <a:ext cx="3810000" cy="4114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EBC3-56D8-201E-D77B-D082B75F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95BA26A-2F38-4B12-872F-C65158FD4269}" type="datetime1">
              <a:rPr lang="en-US" altLang="en-US"/>
              <a:pPr>
                <a:spcAft>
                  <a:spcPts val="600"/>
                </a:spcAft>
              </a:pPr>
              <a:t>6/12/2023</a:t>
            </a:fld>
            <a:endParaRPr lang="en-US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59BC8A0-D7AD-67E9-04BB-05A51802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6498B-AA3E-DA17-B6DB-CE6422E3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500" y="6324600"/>
            <a:ext cx="19050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EE43E53-50B0-465B-A5D9-717CBE4750B4}" type="slidenum">
              <a:rPr lang="en-US" altLang="en-US"/>
              <a:pPr>
                <a:spcAft>
                  <a:spcPts val="60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8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805541751E341AAFC368FDFF500CF" ma:contentTypeVersion="2" ma:contentTypeDescription="Create a new document." ma:contentTypeScope="" ma:versionID="8c439ab4a318a6cfb838b871ebe8a2c6">
  <xsd:schema xmlns:xsd="http://www.w3.org/2001/XMLSchema" xmlns:xs="http://www.w3.org/2001/XMLSchema" xmlns:p="http://schemas.microsoft.com/office/2006/metadata/properties" xmlns:ns2="bbccad0b-335e-479e-986a-e32f7eb9ca59" targetNamespace="http://schemas.microsoft.com/office/2006/metadata/properties" ma:root="true" ma:fieldsID="5794fe65bc1baeec9920df27e4dd7605" ns2:_="">
    <xsd:import namespace="bbccad0b-335e-479e-986a-e32f7eb9c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cad0b-335e-479e-986a-e32f7eb9ca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C03B1-361C-4A11-9964-D0E8D3C3F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cad0b-335e-479e-986a-e32f7eb9c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82B611-1D0D-4945-AC6F-3F73D1F2FF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A05FCB-21A9-4C82-9330-12AB88EC3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JHM_Blue</Template>
  <TotalTime>77</TotalTime>
  <Words>700</Words>
  <Application>Microsoft Office PowerPoint</Application>
  <PresentationFormat>On-screen Show (4:3)</PresentationFormat>
  <Paragraphs>157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Arial,Sans-Serif</vt:lpstr>
      <vt:lpstr>Calibri</vt:lpstr>
      <vt:lpstr>Times</vt:lpstr>
      <vt:lpstr>Wingdings</vt:lpstr>
      <vt:lpstr>Wingdings,Sans-Serif</vt:lpstr>
      <vt:lpstr>Office Theme</vt:lpstr>
      <vt:lpstr>The Journey of Transplant and Complexities of Nourishment </vt:lpstr>
      <vt:lpstr>Objectives of Presentation</vt:lpstr>
      <vt:lpstr>About Me</vt:lpstr>
      <vt:lpstr>A Little Information About You</vt:lpstr>
      <vt:lpstr>Live to Eat or Eat to Live?</vt:lpstr>
      <vt:lpstr>Complexities of Eating</vt:lpstr>
      <vt:lpstr>End Stage Organ Failure: New Challenges</vt:lpstr>
      <vt:lpstr>New Complexities Leading to  Malnutrition</vt:lpstr>
      <vt:lpstr>Nutrition Pre-Transplant</vt:lpstr>
      <vt:lpstr>Nutrition Pre-Transplant (cont.)</vt:lpstr>
      <vt:lpstr>Impact of Transplant on Nutrition</vt:lpstr>
      <vt:lpstr>Nutrition Focus </vt:lpstr>
      <vt:lpstr>Resources</vt:lpstr>
      <vt:lpstr>Resources</vt:lpstr>
      <vt:lpstr>The Unique Transplant  Experience </vt:lpstr>
      <vt:lpstr>Questions?</vt:lpstr>
    </vt:vector>
  </TitlesOfParts>
  <Company>BrandSavvy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of Transplant and Complexities of Nourishment</dc:title>
  <dc:creator>Lance Armstrong</dc:creator>
  <cp:lastModifiedBy>Michele Gregory-Maren</cp:lastModifiedBy>
  <cp:revision>1217</cp:revision>
  <dcterms:created xsi:type="dcterms:W3CDTF">2023-06-01T12:58:02Z</dcterms:created>
  <dcterms:modified xsi:type="dcterms:W3CDTF">2023-06-12T16:08:33Z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0x010100F59805541751E341AAFC368FDFF500CF</vt:lpwstr>
  </property>
</Properties>
</file>