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</p:sldMasterIdLst>
  <p:notesMasterIdLst>
    <p:notesMasterId r:id="rId39"/>
  </p:notesMasterIdLst>
  <p:handoutMasterIdLst>
    <p:handoutMasterId r:id="rId40"/>
  </p:handoutMasterIdLst>
  <p:sldIdLst>
    <p:sldId id="256" r:id="rId6"/>
    <p:sldId id="366" r:id="rId7"/>
    <p:sldId id="363" r:id="rId8"/>
    <p:sldId id="398" r:id="rId9"/>
    <p:sldId id="400" r:id="rId10"/>
    <p:sldId id="385" r:id="rId11"/>
    <p:sldId id="383" r:id="rId12"/>
    <p:sldId id="393" r:id="rId13"/>
    <p:sldId id="394" r:id="rId14"/>
    <p:sldId id="401" r:id="rId15"/>
    <p:sldId id="402" r:id="rId16"/>
    <p:sldId id="403" r:id="rId17"/>
    <p:sldId id="405" r:id="rId18"/>
    <p:sldId id="406" r:id="rId19"/>
    <p:sldId id="407" r:id="rId20"/>
    <p:sldId id="408" r:id="rId21"/>
    <p:sldId id="409" r:id="rId22"/>
    <p:sldId id="410" r:id="rId23"/>
    <p:sldId id="367" r:id="rId24"/>
    <p:sldId id="379" r:id="rId25"/>
    <p:sldId id="411" r:id="rId26"/>
    <p:sldId id="370" r:id="rId27"/>
    <p:sldId id="412" r:id="rId28"/>
    <p:sldId id="371" r:id="rId29"/>
    <p:sldId id="416" r:id="rId30"/>
    <p:sldId id="376" r:id="rId31"/>
    <p:sldId id="373" r:id="rId32"/>
    <p:sldId id="380" r:id="rId33"/>
    <p:sldId id="378" r:id="rId34"/>
    <p:sldId id="395" r:id="rId35"/>
    <p:sldId id="414" r:id="rId36"/>
    <p:sldId id="415" r:id="rId37"/>
    <p:sldId id="36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irian, Abdolreza" initials="HA" lastIdx="18" clrIdx="0"/>
  <p:cmAuthor id="2" name="Microsoft Office User" initials="MO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2235"/>
    <a:srgbClr val="FFCD00"/>
    <a:srgbClr val="55A2B9"/>
    <a:srgbClr val="95A0A9"/>
    <a:srgbClr val="007698"/>
    <a:srgbClr val="D91B33"/>
    <a:srgbClr val="6A788B"/>
    <a:srgbClr val="C8B18B"/>
    <a:srgbClr val="5D8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95"/>
    <p:restoredTop sz="77619"/>
  </p:normalViewPr>
  <p:slideViewPr>
    <p:cSldViewPr snapToGrid="0" snapToObjects="1">
      <p:cViewPr varScale="1">
        <p:scale>
          <a:sx n="67" d="100"/>
          <a:sy n="67" d="100"/>
        </p:scale>
        <p:origin x="139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422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DF2DA6-CF94-9645-AE52-503E6DFF5B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25CD5-2D69-FB44-B205-4DFA01FD62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E550D-ABBC-B140-A3BA-42685895163D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44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5F2989-E1AD-9340-AD06-6026BD5202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F2989-E1AD-9340-AD06-6026BD5202A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14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F2989-E1AD-9340-AD06-6026BD5202A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7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F2989-E1AD-9340-AD06-6026BD5202A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87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F2989-E1AD-9340-AD06-6026BD5202A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69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F2989-E1AD-9340-AD06-6026BD5202A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33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F2989-E1AD-9340-AD06-6026BD5202A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47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F2989-E1AD-9340-AD06-6026BD5202A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54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F2989-E1AD-9340-AD06-6026BD5202A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87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F2989-E1AD-9340-AD06-6026BD5202A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36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F2989-E1AD-9340-AD06-6026BD5202A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84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F2989-E1AD-9340-AD06-6026BD5202A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9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F2989-E1AD-9340-AD06-6026BD5202A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50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F2989-E1AD-9340-AD06-6026BD5202A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42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F2989-E1AD-9340-AD06-6026BD5202A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5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F2989-E1AD-9340-AD06-6026BD5202A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4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F2989-E1AD-9340-AD06-6026BD5202A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F2989-E1AD-9340-AD06-6026BD5202A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8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F2989-E1AD-9340-AD06-6026BD5202A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47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F2989-E1AD-9340-AD06-6026BD5202A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08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F2989-E1AD-9340-AD06-6026BD5202A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70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F2989-E1AD-9340-AD06-6026BD5202A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54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F2989-E1AD-9340-AD06-6026BD5202A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0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68BAECA-F487-7B4A-9CA7-6B9BAF2DE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84510"/>
            <a:ext cx="7886700" cy="666506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A788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030F6F-48BF-B846-8170-47736B594E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1" y="3018143"/>
            <a:ext cx="3536950" cy="3366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FCD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380E86-12D4-434A-A692-A30992AB03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1" y="2986883"/>
            <a:ext cx="3536950" cy="3366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rgbClr val="00769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0E2F3F0-AB5A-D249-894E-7C0B68B249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1" y="4073833"/>
            <a:ext cx="3536950" cy="64666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rgbClr val="6A788B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677756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68BAECA-F487-7B4A-9CA7-6B9BAF2DE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84510"/>
            <a:ext cx="7886700" cy="666506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030F6F-48BF-B846-8170-47736B594E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1" y="3018143"/>
            <a:ext cx="3536950" cy="3366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6A788B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723383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-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C9854-D825-1640-B9A7-F953F2531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692" y="1101724"/>
            <a:ext cx="7257077" cy="50177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2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20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2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2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09AFF2A-AA69-5A4B-9E00-AA8F9340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2" y="281355"/>
            <a:ext cx="7257077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1993059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-Text-Two Photos-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C9854-D825-1640-B9A7-F953F2531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693" y="1101724"/>
            <a:ext cx="3818308" cy="50177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6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26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26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26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26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204B4F-F42F-DB4B-A6A2-9E933CEB3C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4953" y="1101724"/>
            <a:ext cx="3008923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 b="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744C451-3A69-8A4F-98E9-6A50A69400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54952" y="3792169"/>
            <a:ext cx="3008923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 b="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4A523EF2-6C88-AF43-BC74-3B89B2B3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2" y="281355"/>
            <a:ext cx="7257077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7541998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-Text-Two Photos-Ho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C9854-D825-1640-B9A7-F953F2531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693" y="1101724"/>
            <a:ext cx="6962291" cy="24464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6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26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26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26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26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204B4F-F42F-DB4B-A6A2-9E933CEB3C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3692" y="3792169"/>
            <a:ext cx="3357200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 b="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4A523EF2-6C88-AF43-BC74-3B89B2B3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3" y="281355"/>
            <a:ext cx="6962292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BBD03DE-7157-5244-B7FF-903EE900A0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58784" y="3792169"/>
            <a:ext cx="3357200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 b="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32372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-Text-Chart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744C451-3A69-8A4F-98E9-6A50A69400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54952" y="3792169"/>
            <a:ext cx="3008923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 b="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B23E984-51EF-2342-BDE5-C87824EF496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54951" y="1101724"/>
            <a:ext cx="3008923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02E402D-8535-0149-890D-F422D09E69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693" y="1101724"/>
            <a:ext cx="3818308" cy="50177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6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26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26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26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26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8F3F9FD9-AB19-B64E-8FD0-FB17F86F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2" y="281355"/>
            <a:ext cx="7257077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576225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-Chart-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B23E984-51EF-2342-BDE5-C87824EF496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53693" y="1101723"/>
            <a:ext cx="7210182" cy="501772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8F3F9FD9-AB19-B64E-8FD0-FB17F86F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2" y="281355"/>
            <a:ext cx="7257077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9193240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-Photo-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>
            <a:extLst>
              <a:ext uri="{FF2B5EF4-FFF2-40B4-BE49-F238E27FC236}">
                <a16:creationId xmlns:a16="http://schemas.microsoft.com/office/drawing/2014/main" id="{8F3F9FD9-AB19-B64E-8FD0-FB17F86F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2" y="281355"/>
            <a:ext cx="7257077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4530E375-D4F7-604B-A1CD-328D85A31F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692" y="1101723"/>
            <a:ext cx="7210183" cy="5017722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 b="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24369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-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B23E984-51EF-2342-BDE5-C87824EF496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54951" y="1101724"/>
            <a:ext cx="3008923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8F3F9FD9-AB19-B64E-8FD0-FB17F86F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2" y="281355"/>
            <a:ext cx="7257077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C48F6C91-D695-DC44-BD36-7BF10AEDCB2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954951" y="3792169"/>
            <a:ext cx="3008923" cy="232727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hart Placeholder 5">
            <a:extLst>
              <a:ext uri="{FF2B5EF4-FFF2-40B4-BE49-F238E27FC236}">
                <a16:creationId xmlns:a16="http://schemas.microsoft.com/office/drawing/2014/main" id="{5A644BD8-73F6-DA44-B243-076D811F40C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53692" y="1101723"/>
            <a:ext cx="3818308" cy="501772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36527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11368-79E2-1341-96A1-4E7E47E636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B32439-BE9D-C44D-90E7-FE2581129BA1}"/>
              </a:ext>
            </a:extLst>
          </p:cNvPr>
          <p:cNvCxnSpPr>
            <a:cxnSpLocks/>
          </p:cNvCxnSpPr>
          <p:nvPr userDrawn="1"/>
        </p:nvCxnSpPr>
        <p:spPr>
          <a:xfrm>
            <a:off x="672123" y="2766647"/>
            <a:ext cx="7799754" cy="0"/>
          </a:xfrm>
          <a:prstGeom prst="line">
            <a:avLst/>
          </a:prstGeom>
          <a:ln w="25400">
            <a:solidFill>
              <a:srgbClr val="95A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2666EF2-37CE-064B-80F5-FC9C716077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9383" y="392779"/>
            <a:ext cx="2574509" cy="6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8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266B20-D86D-2942-A1AF-E2BC4965688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1D2AB7-1535-ED4C-90F1-86804F517C2B}"/>
              </a:ext>
            </a:extLst>
          </p:cNvPr>
          <p:cNvSpPr txBox="1"/>
          <p:nvPr userDrawn="1"/>
        </p:nvSpPr>
        <p:spPr>
          <a:xfrm>
            <a:off x="8305411" y="6499449"/>
            <a:ext cx="7213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B62DE4-93D0-4C48-9961-E7DB4CDF14A5}" type="slidenum">
              <a:rPr lang="en-US" sz="9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BE3BDA-35B1-3D48-B417-C02895D53CAF}"/>
              </a:ext>
            </a:extLst>
          </p:cNvPr>
          <p:cNvCxnSpPr>
            <a:cxnSpLocks/>
          </p:cNvCxnSpPr>
          <p:nvPr userDrawn="1"/>
        </p:nvCxnSpPr>
        <p:spPr>
          <a:xfrm>
            <a:off x="681316" y="290400"/>
            <a:ext cx="0" cy="320883"/>
          </a:xfrm>
          <a:prstGeom prst="line">
            <a:avLst/>
          </a:prstGeom>
          <a:ln w="19050">
            <a:solidFill>
              <a:srgbClr val="6A78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362D066-9DB6-A147-9B89-481E9BBC3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516" b="21311"/>
          <a:stretch/>
        </p:blipFill>
        <p:spPr>
          <a:xfrm>
            <a:off x="275961" y="221293"/>
            <a:ext cx="197559" cy="4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5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7" r:id="rId3"/>
    <p:sldLayoutId id="2147483665" r:id="rId4"/>
    <p:sldLayoutId id="2147483668" r:id="rId5"/>
    <p:sldLayoutId id="2147483669" r:id="rId6"/>
    <p:sldLayoutId id="2147483670" r:id="rId7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kidneydisease/publications-resources/ckd-national-fact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5FC5F8-2CD0-2044-8793-0C4D4A19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71495"/>
            <a:ext cx="8365067" cy="666506"/>
          </a:xfrm>
        </p:spPr>
        <p:txBody>
          <a:bodyPr/>
          <a:lstStyle/>
          <a:p>
            <a:r>
              <a:rPr lang="en-US" dirty="0"/>
              <a:t>Life After Transplant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DFBF57-231C-A146-A938-CCB058A930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3018142"/>
            <a:ext cx="4959349" cy="893457"/>
          </a:xfrm>
        </p:spPr>
        <p:txBody>
          <a:bodyPr/>
          <a:lstStyle/>
          <a:p>
            <a:r>
              <a:rPr lang="en-US" sz="1800" dirty="0"/>
              <a:t>University of Maryland School of Medicine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C3DD2B-918D-B244-A652-98710DB83C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5993" y="3952232"/>
            <a:ext cx="6849358" cy="107299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Silke V. </a:t>
            </a:r>
            <a:r>
              <a:rPr lang="en-US" sz="1800" dirty="0" err="1"/>
              <a:t>Niederhaus</a:t>
            </a:r>
            <a:r>
              <a:rPr lang="en-US" sz="1800" dirty="0"/>
              <a:t>, MD, FACS, FAST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Associate Dean for Faculty Affairs and Professional Development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University of Maryland School of Medicine</a:t>
            </a:r>
            <a:br>
              <a:rPr lang="en-US" sz="1800" dirty="0"/>
            </a:br>
            <a:r>
              <a:rPr lang="en-US" sz="1800" dirty="0"/>
              <a:t>Associate Professor of Surgery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University of Maryland School of Medicine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Member, Board of Directors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National Kidney Foundation of Maryland and Delaware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7C3AA-E182-EF47-931E-338389440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90DC3C9-1EDE-284B-977A-4C2968991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" y="230128"/>
            <a:ext cx="3695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44699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60496C-6F61-1A55-7264-8FBDEC35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Patient Experience A (“Austin”)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4ADCA2-AB71-56AB-F859-E0613941E7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+mn-cs"/>
              </a:rPr>
              <a:t>Kidney failure from IgA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+mn-cs"/>
              </a:rPr>
              <a:t>Close family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+mn-cs"/>
              </a:rPr>
              <a:t>Living donor transplant from his brother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+mn-cs"/>
              </a:rPr>
              <a:t>Kidney works immediately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+mn-cs"/>
              </a:rPr>
              <a:t>Goes home 2 days after surgery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+mn-cs"/>
              </a:rPr>
              <a:t>Follows above pathway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+mn-cs"/>
              </a:rPr>
              <a:t>Happy as a clam!</a:t>
            </a:r>
          </a:p>
        </p:txBody>
      </p:sp>
      <p:pic>
        <p:nvPicPr>
          <p:cNvPr id="1026" name="Picture 2" descr="Ages 4 To 14 Months - Happy Clam Clip Art - Free Transparent PNG Clipart  Images Download">
            <a:extLst>
              <a:ext uri="{FF2B5EF4-FFF2-40B4-BE49-F238E27FC236}">
                <a16:creationId xmlns:a16="http://schemas.microsoft.com/office/drawing/2014/main" id="{F40D2485-1374-A9A0-9DB8-5EA12B449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r="10759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993054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60496C-6F61-1A55-7264-8FBDEC35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>
                <a:solidFill>
                  <a:schemeClr val="tx1"/>
                </a:solidFill>
              </a:rPr>
              <a:t>Patient Experience B (“Beaver”)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4ADCA2-AB71-56AB-F859-E0613941E7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369" y="2071316"/>
            <a:ext cx="5035164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>
                <a:latin typeface="+mn-lt"/>
                <a:cs typeface="+mn-cs"/>
              </a:rPr>
              <a:t>Kidney failure from diabetes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>
                <a:latin typeface="+mn-lt"/>
                <a:cs typeface="+mn-cs"/>
              </a:rPr>
              <a:t>Family/friends couldn’t donate due to health problems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>
                <a:latin typeface="+mn-lt"/>
                <a:cs typeface="+mn-cs"/>
              </a:rPr>
              <a:t>Doing poorly on dialysis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>
                <a:latin typeface="+mn-lt"/>
                <a:cs typeface="+mn-cs"/>
              </a:rPr>
              <a:t>Transplant from deceased donor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>
                <a:latin typeface="+mn-lt"/>
                <a:cs typeface="+mn-cs"/>
              </a:rPr>
              <a:t>Kidney has delayed graft function (DGF)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>
                <a:latin typeface="+mn-lt"/>
                <a:cs typeface="+mn-cs"/>
              </a:rPr>
              <a:t>Has high blood sugar in hospital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>
                <a:latin typeface="+mn-lt"/>
                <a:cs typeface="+mn-cs"/>
              </a:rPr>
              <a:t>Goes home 6 days later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>
                <a:latin typeface="+mn-lt"/>
                <a:cs typeface="+mn-cs"/>
              </a:rPr>
              <a:t>Gets wound infection, washout, vac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>
                <a:latin typeface="+mn-lt"/>
                <a:cs typeface="+mn-cs"/>
              </a:rPr>
              <a:t>Kidney biopsy at 10 days</a:t>
            </a:r>
          </a:p>
          <a:p>
            <a:pPr marL="971550" lvl="1">
              <a:lnSpc>
                <a:spcPct val="90000"/>
              </a:lnSpc>
            </a:pPr>
            <a:r>
              <a:rPr lang="en-US" sz="800">
                <a:latin typeface="+mn-lt"/>
                <a:cs typeface="+mn-cs"/>
              </a:rPr>
              <a:t>ATN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>
                <a:latin typeface="+mn-lt"/>
                <a:cs typeface="+mn-cs"/>
              </a:rPr>
              <a:t>Still not working</a:t>
            </a:r>
          </a:p>
          <a:p>
            <a:pPr marL="971550" lvl="1">
              <a:lnSpc>
                <a:spcPct val="90000"/>
              </a:lnSpc>
            </a:pPr>
            <a:r>
              <a:rPr lang="en-US" sz="800">
                <a:latin typeface="+mn-lt"/>
                <a:cs typeface="+mn-cs"/>
              </a:rPr>
              <a:t>Biopsy at 1 month – ATN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>
                <a:latin typeface="+mn-lt"/>
                <a:cs typeface="+mn-cs"/>
              </a:rPr>
              <a:t>IV medication switch made</a:t>
            </a:r>
          </a:p>
          <a:p>
            <a:pPr marL="971550" lvl="1">
              <a:lnSpc>
                <a:spcPct val="90000"/>
              </a:lnSpc>
            </a:pPr>
            <a:r>
              <a:rPr lang="en-US" sz="800">
                <a:latin typeface="+mn-lt"/>
                <a:cs typeface="+mn-cs"/>
              </a:rPr>
              <a:t>Still on hemodialysis</a:t>
            </a:r>
          </a:p>
          <a:p>
            <a:pPr marL="971550" lvl="1">
              <a:lnSpc>
                <a:spcPct val="90000"/>
              </a:lnSpc>
            </a:pPr>
            <a:r>
              <a:rPr lang="en-US" sz="800">
                <a:latin typeface="+mn-lt"/>
                <a:cs typeface="+mn-cs"/>
              </a:rPr>
              <a:t>Weekly labs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>
                <a:latin typeface="+mn-lt"/>
                <a:cs typeface="+mn-cs"/>
              </a:rPr>
              <a:t>At 7 weeks able to stop dialysis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>
                <a:latin typeface="+mn-lt"/>
                <a:cs typeface="+mn-cs"/>
              </a:rPr>
              <a:t>Kidney works ok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>
                <a:latin typeface="+mn-lt"/>
                <a:cs typeface="+mn-cs"/>
              </a:rPr>
              <a:t>Readmits for heart failure/volume overload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800">
              <a:latin typeface="+mn-lt"/>
              <a:cs typeface="+mn-cs"/>
            </a:endParaRPr>
          </a:p>
        </p:txBody>
      </p:sp>
      <p:pic>
        <p:nvPicPr>
          <p:cNvPr id="2050" name="Picture 2" descr="Free Struggle Cliparts, Download Free Struggle Cliparts png images, Free  ClipArts on Clipart Library">
            <a:extLst>
              <a:ext uri="{FF2B5EF4-FFF2-40B4-BE49-F238E27FC236}">
                <a16:creationId xmlns:a16="http://schemas.microsoft.com/office/drawing/2014/main" id="{D8D56A7B-62B8-0CCA-8414-FB73ECC74551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r="16780" b="2"/>
          <a:stretch/>
        </p:blipFill>
        <p:spPr bwMode="auto">
          <a:xfrm>
            <a:off x="5756743" y="2093976"/>
            <a:ext cx="2955798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654273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60496C-6F61-1A55-7264-8FBDEC35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Patient Experience C (“Chriss”)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4ADCA2-AB71-56AB-F859-E0613941E7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  <a:cs typeface="+mn-cs"/>
              </a:rPr>
              <a:t>-   Kidney failure from HTN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  <a:cs typeface="+mn-cs"/>
              </a:rPr>
              <a:t>Living donor from sister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  <a:cs typeface="+mn-cs"/>
              </a:rPr>
              <a:t>Surgery went well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  <a:cs typeface="+mn-cs"/>
              </a:rPr>
              <a:t>Doing great POD1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  <a:cs typeface="+mn-cs"/>
              </a:rPr>
              <a:t>Ultrasound normal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  <a:cs typeface="+mn-cs"/>
              </a:rPr>
              <a:t>Legs swell POD2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  <a:cs typeface="+mn-cs"/>
              </a:rPr>
              <a:t>Body swells POD3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  <a:cs typeface="+mn-cs"/>
              </a:rPr>
              <a:t>Urine with protein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  <a:cs typeface="+mn-cs"/>
              </a:rPr>
              <a:t>Biopsy with FSGS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  <a:cs typeface="+mn-cs"/>
              </a:rPr>
              <a:t>Now needs plasma exchange 2x/week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 dirty="0"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 dirty="0"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 dirty="0"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 dirty="0">
              <a:latin typeface="+mn-lt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C0F93-0321-D29E-55E1-7A8E4057E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26" r="18307" b="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EB74C4-A54E-CA63-99F5-0A9B06709A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329725687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5FFD03-C5DB-B84E-8097-D6031E4F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Topics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ABC3A-21E4-9244-8CF0-C4C4B5C96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Describe variability in patient experience in the first 3 months after transplant</a:t>
            </a:r>
          </a:p>
          <a:p>
            <a:pPr marL="971550" lvl="1">
              <a:lnSpc>
                <a:spcPct val="90000"/>
              </a:lnSpc>
            </a:pPr>
            <a:r>
              <a:rPr lang="en-US" dirty="0">
                <a:latin typeface="+mn-lt"/>
                <a:cs typeface="+mn-cs"/>
              </a:rPr>
              <a:t>Follow-up timeline</a:t>
            </a:r>
          </a:p>
          <a:p>
            <a:pPr marL="971550" lvl="1">
              <a:lnSpc>
                <a:spcPct val="90000"/>
              </a:lnSpc>
            </a:pPr>
            <a:r>
              <a:rPr lang="en-US" dirty="0">
                <a:latin typeface="+mn-lt"/>
                <a:cs typeface="+mn-cs"/>
              </a:rPr>
              <a:t>Experience varies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Describe differences in long-term outcomes by donor organ quality</a:t>
            </a:r>
          </a:p>
          <a:p>
            <a:pPr marL="971550" lvl="1">
              <a:lnSpc>
                <a:spcPct val="90000"/>
              </a:lnSpc>
            </a:pPr>
            <a:r>
              <a:rPr lang="en-US" dirty="0">
                <a:latin typeface="+mn-lt"/>
                <a:cs typeface="+mn-cs"/>
              </a:rPr>
              <a:t>Live donor v deceased donor</a:t>
            </a:r>
          </a:p>
          <a:p>
            <a:pPr marL="971550" lvl="1">
              <a:lnSpc>
                <a:spcPct val="90000"/>
              </a:lnSpc>
            </a:pPr>
            <a:r>
              <a:rPr lang="en-US" dirty="0">
                <a:latin typeface="+mn-lt"/>
                <a:cs typeface="+mn-cs"/>
              </a:rPr>
              <a:t>KDPI</a:t>
            </a:r>
          </a:p>
          <a:p>
            <a:pPr marL="971550" lvl="1">
              <a:lnSpc>
                <a:spcPct val="90000"/>
              </a:lnSpc>
            </a:pPr>
            <a:r>
              <a:rPr lang="en-US" dirty="0">
                <a:latin typeface="+mn-lt"/>
                <a:cs typeface="+mn-cs"/>
              </a:rPr>
              <a:t>Graft survival</a:t>
            </a:r>
          </a:p>
          <a:p>
            <a:pPr marL="971550" lvl="1">
              <a:lnSpc>
                <a:spcPct val="90000"/>
              </a:lnSpc>
            </a:pPr>
            <a:r>
              <a:rPr lang="en-US" dirty="0">
                <a:latin typeface="+mn-lt"/>
                <a:cs typeface="+mn-cs"/>
              </a:rPr>
              <a:t>EPTS scores</a:t>
            </a:r>
          </a:p>
          <a:p>
            <a:pPr marL="971550" lvl="1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Describe differences between different kidney donor options</a:t>
            </a:r>
          </a:p>
          <a:p>
            <a:pPr marL="971550" lvl="1">
              <a:lnSpc>
                <a:spcPct val="90000"/>
              </a:lnSpc>
            </a:pPr>
            <a:r>
              <a:rPr lang="en-US" dirty="0">
                <a:latin typeface="+mn-lt"/>
                <a:cs typeface="+mn-cs"/>
              </a:rPr>
              <a:t>Compare different donor options and risks/benefits of each with expected graft survival</a:t>
            </a:r>
          </a:p>
          <a:p>
            <a:pPr marL="971550" lvl="1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384196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8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herry Clipart Cute - Cherry Fruit Clip Art - Free Transparent PNG Clipart  Images Download">
            <a:extLst>
              <a:ext uri="{FF2B5EF4-FFF2-40B4-BE49-F238E27FC236}">
                <a16:creationId xmlns:a16="http://schemas.microsoft.com/office/drawing/2014/main" id="{204A3E07-FA44-3D92-972E-A4B168191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5" r="-1" b="-1"/>
          <a:stretch/>
        </p:blipFill>
        <p:spPr bwMode="auto">
          <a:xfrm>
            <a:off x="240030" y="320040"/>
            <a:ext cx="8661654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Rectangle 3080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B844FF-C38F-FC95-329F-FF1E5F9A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09083"/>
            <a:ext cx="2167128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100">
                <a:solidFill>
                  <a:schemeClr val="bg1"/>
                </a:solidFill>
              </a:rPr>
              <a:t>Differences in Outcome by Donor Organ Quality</a:t>
            </a:r>
          </a:p>
        </p:txBody>
      </p: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1F8B7B-5D06-0693-75E3-465F8E013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4982" y="5009083"/>
            <a:ext cx="5232654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  <a:latin typeface="+mn-lt"/>
                <a:cs typeface="+mn-cs"/>
              </a:rPr>
              <a:t>Living Donor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bg1"/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  <a:latin typeface="+mn-lt"/>
                <a:cs typeface="+mn-cs"/>
              </a:rPr>
              <a:t>Deceased Donor	</a:t>
            </a:r>
          </a:p>
        </p:txBody>
      </p:sp>
    </p:spTree>
    <p:extLst>
      <p:ext uri="{BB962C8B-B14F-4D97-AF65-F5344CB8AC3E}">
        <p14:creationId xmlns:p14="http://schemas.microsoft.com/office/powerpoint/2010/main" val="2093302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BB589C-3436-412B-D349-D5505B3A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Deceased Donor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KDPI</a:t>
            </a:r>
          </a:p>
        </p:txBody>
      </p:sp>
      <p:pic>
        <p:nvPicPr>
          <p:cNvPr id="7" name="Picture Placeholder 6" descr="Chart&#10;&#10;Description automatically generated">
            <a:extLst>
              <a:ext uri="{FF2B5EF4-FFF2-40B4-BE49-F238E27FC236}">
                <a16:creationId xmlns:a16="http://schemas.microsoft.com/office/drawing/2014/main" id="{8B82468E-9F99-AF2E-94FC-8AE49133A7C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692" r="692"/>
          <a:stretch/>
        </p:blipFill>
        <p:spPr>
          <a:xfrm>
            <a:off x="3155949" y="1299067"/>
            <a:ext cx="5510653" cy="426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79445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B66C31-B07C-D8EA-8D20-924C3488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Graft Half Lives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00CE1C3-C899-936A-46F5-79E75E47DEE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tretch/>
        </p:blipFill>
        <p:spPr>
          <a:xfrm>
            <a:off x="3155949" y="1471756"/>
            <a:ext cx="5510653" cy="391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98836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4099C5-CB20-90C2-665A-03D3458E9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Statistics versus Real Life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30796A4-BD8E-5443-C617-841E9934E5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tretch/>
        </p:blipFill>
        <p:spPr>
          <a:xfrm>
            <a:off x="1479785" y="1675227"/>
            <a:ext cx="6184428" cy="43941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5F3FE8-7BE0-C322-676A-CFA451A20D2F}"/>
              </a:ext>
            </a:extLst>
          </p:cNvPr>
          <p:cNvSpPr/>
          <p:nvPr/>
        </p:nvSpPr>
        <p:spPr>
          <a:xfrm>
            <a:off x="2521131" y="1675227"/>
            <a:ext cx="4271555" cy="45401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C47336-0D49-A350-757F-78D1114D8EC5}"/>
              </a:ext>
            </a:extLst>
          </p:cNvPr>
          <p:cNvSpPr/>
          <p:nvPr/>
        </p:nvSpPr>
        <p:spPr>
          <a:xfrm>
            <a:off x="1946366" y="2129246"/>
            <a:ext cx="2090057" cy="45401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7407D8-DAFD-8F55-15F9-F2B1DF2396EB}"/>
              </a:ext>
            </a:extLst>
          </p:cNvPr>
          <p:cNvSpPr/>
          <p:nvPr/>
        </p:nvSpPr>
        <p:spPr>
          <a:xfrm>
            <a:off x="2991394" y="2425646"/>
            <a:ext cx="2090057" cy="45401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354C92-1536-8FCC-5A82-1403C604AE90}"/>
              </a:ext>
            </a:extLst>
          </p:cNvPr>
          <p:cNvSpPr/>
          <p:nvPr/>
        </p:nvSpPr>
        <p:spPr>
          <a:xfrm>
            <a:off x="4319451" y="2974981"/>
            <a:ext cx="2090057" cy="45401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DE2864-369A-3DA8-CD3D-0851FD6C986E}"/>
              </a:ext>
            </a:extLst>
          </p:cNvPr>
          <p:cNvSpPr/>
          <p:nvPr/>
        </p:nvSpPr>
        <p:spPr>
          <a:xfrm>
            <a:off x="5747657" y="3751325"/>
            <a:ext cx="2090057" cy="45401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23BBE4-19B0-EAA8-9132-CD834D36FDB8}"/>
              </a:ext>
            </a:extLst>
          </p:cNvPr>
          <p:cNvSpPr txBox="1"/>
          <p:nvPr/>
        </p:nvSpPr>
        <p:spPr>
          <a:xfrm>
            <a:off x="2194253" y="2240980"/>
            <a:ext cx="65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0-50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35CCE5-104B-8067-DB0D-0BF3ED69975D}"/>
              </a:ext>
            </a:extLst>
          </p:cNvPr>
          <p:cNvSpPr txBox="1"/>
          <p:nvPr/>
        </p:nvSpPr>
        <p:spPr>
          <a:xfrm>
            <a:off x="3617797" y="2546799"/>
            <a:ext cx="65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0-50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BD544F-60C3-4ABB-7251-43962DDDA340}"/>
              </a:ext>
            </a:extLst>
          </p:cNvPr>
          <p:cNvSpPr txBox="1"/>
          <p:nvPr/>
        </p:nvSpPr>
        <p:spPr>
          <a:xfrm>
            <a:off x="5037601" y="3154984"/>
            <a:ext cx="65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0-50</a:t>
            </a:r>
          </a:p>
        </p:txBody>
      </p:sp>
    </p:spTree>
    <p:extLst>
      <p:ext uri="{BB962C8B-B14F-4D97-AF65-F5344CB8AC3E}">
        <p14:creationId xmlns:p14="http://schemas.microsoft.com/office/powerpoint/2010/main" val="3422899345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BCCA29-1351-F33E-34FF-975CEF5D29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Recipients have comorbidities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None are average</a:t>
            </a:r>
          </a:p>
          <a:p>
            <a:pPr marL="285750" indent="-285750">
              <a:buFontTx/>
              <a:buChar char="-"/>
            </a:pPr>
            <a:r>
              <a:rPr lang="en-US" dirty="0"/>
              <a:t>Hypertension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Stroke</a:t>
            </a:r>
          </a:p>
          <a:p>
            <a:pPr marL="285750" indent="-285750">
              <a:buFontTx/>
              <a:buChar char="-"/>
            </a:pPr>
            <a:r>
              <a:rPr lang="en-US" dirty="0"/>
              <a:t>Heart disease</a:t>
            </a:r>
          </a:p>
          <a:p>
            <a:pPr marL="285750" indent="-285750">
              <a:buFontTx/>
              <a:buChar char="-"/>
            </a:pPr>
            <a:r>
              <a:rPr lang="en-US" dirty="0"/>
              <a:t>Heart failure</a:t>
            </a:r>
          </a:p>
          <a:p>
            <a:pPr marL="285750" indent="-285750">
              <a:buFontTx/>
              <a:buChar char="-"/>
            </a:pPr>
            <a:r>
              <a:rPr lang="en-US" dirty="0"/>
              <a:t>Long-term immunosuppression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Prior transplants</a:t>
            </a:r>
          </a:p>
          <a:p>
            <a:pPr marL="285750" indent="-285750">
              <a:buFontTx/>
              <a:buChar char="-"/>
            </a:pPr>
            <a:r>
              <a:rPr lang="en-US" dirty="0"/>
              <a:t>PAD</a:t>
            </a:r>
          </a:p>
          <a:p>
            <a:pPr marL="285750" indent="-285750">
              <a:buFontTx/>
              <a:buChar char="-"/>
            </a:pPr>
            <a:r>
              <a:rPr lang="en-US" dirty="0"/>
              <a:t>Smoking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Diabetes</a:t>
            </a:r>
          </a:p>
          <a:p>
            <a:pPr marL="285750" indent="-285750">
              <a:buFontTx/>
              <a:buChar char="-"/>
            </a:pPr>
            <a:r>
              <a:rPr lang="en-US" dirty="0"/>
              <a:t>Dialysis time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7D53C5-F67D-BAA2-5B81-DA656CEFE2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50D6C1-F065-B271-8825-F58BDECFDB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CBE8DC-DA58-3A6A-0F88-8E9E55730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not ONLY about the Donor Organ Quality</a:t>
            </a:r>
          </a:p>
        </p:txBody>
      </p:sp>
    </p:spTree>
    <p:extLst>
      <p:ext uri="{BB962C8B-B14F-4D97-AF65-F5344CB8AC3E}">
        <p14:creationId xmlns:p14="http://schemas.microsoft.com/office/powerpoint/2010/main" val="523941129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ABC3A-21E4-9244-8CF0-C4C4B5C96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2400" dirty="0"/>
              <a:t>Higher chance of living longer</a:t>
            </a:r>
          </a:p>
          <a:p>
            <a:pPr marL="971550" lvl="1" indent="-285750">
              <a:buFontTx/>
              <a:buChar char="-"/>
            </a:pPr>
            <a:endParaRPr lang="en-US" sz="2200" dirty="0"/>
          </a:p>
          <a:p>
            <a:pPr marL="971550" lvl="1" indent="-285750">
              <a:buFontTx/>
              <a:buChar char="-"/>
            </a:pPr>
            <a:r>
              <a:rPr lang="en-US" sz="2000" dirty="0"/>
              <a:t>60 or older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Start dialysis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Life expectancy average is 5 years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5 year survival is 50%</a:t>
            </a:r>
          </a:p>
          <a:p>
            <a:pPr marL="971550" lvl="1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400" dirty="0"/>
              <a:t>Starting dialysis at age 60 or older means you</a:t>
            </a:r>
          </a:p>
          <a:p>
            <a:r>
              <a:rPr lang="en-US" sz="2400" dirty="0"/>
              <a:t>    would live longer if you had colon cancer instead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With a kidney transplant, 5-year survival is 80%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5FFD03-C5DB-B84E-8097-D6031E4F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Choose Kidney Transplant? 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3909583-6878-D74C-B79C-76E6DC3D6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863" y="0"/>
            <a:ext cx="2515137" cy="294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03724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5FFD03-C5DB-B84E-8097-D6031E4F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Topics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ABC3A-21E4-9244-8CF0-C4C4B5C96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Describe variability in patient experience in the first 3 months after transplant</a:t>
            </a:r>
          </a:p>
          <a:p>
            <a:pPr marL="971550" lvl="1">
              <a:lnSpc>
                <a:spcPct val="90000"/>
              </a:lnSpc>
            </a:pPr>
            <a:r>
              <a:rPr lang="en-US" dirty="0">
                <a:latin typeface="+mn-lt"/>
                <a:cs typeface="+mn-cs"/>
              </a:rPr>
              <a:t>Follow-up timeline</a:t>
            </a:r>
          </a:p>
          <a:p>
            <a:pPr marL="971550" lvl="1">
              <a:lnSpc>
                <a:spcPct val="90000"/>
              </a:lnSpc>
            </a:pPr>
            <a:r>
              <a:rPr lang="en-US" dirty="0">
                <a:latin typeface="+mn-lt"/>
                <a:cs typeface="+mn-cs"/>
              </a:rPr>
              <a:t>Experience varies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Describe differences in long-term outcomes by donor organ quality</a:t>
            </a:r>
          </a:p>
          <a:p>
            <a:pPr marL="971550" lvl="1">
              <a:lnSpc>
                <a:spcPct val="90000"/>
              </a:lnSpc>
            </a:pPr>
            <a:r>
              <a:rPr lang="en-US" dirty="0">
                <a:latin typeface="+mn-lt"/>
                <a:cs typeface="+mn-cs"/>
              </a:rPr>
              <a:t>Live donor v deceased donor</a:t>
            </a:r>
          </a:p>
          <a:p>
            <a:pPr marL="971550" lvl="1">
              <a:lnSpc>
                <a:spcPct val="90000"/>
              </a:lnSpc>
            </a:pPr>
            <a:r>
              <a:rPr lang="en-US" dirty="0">
                <a:latin typeface="+mn-lt"/>
                <a:cs typeface="+mn-cs"/>
              </a:rPr>
              <a:t>KDPI</a:t>
            </a:r>
          </a:p>
          <a:p>
            <a:pPr marL="971550" lvl="1">
              <a:lnSpc>
                <a:spcPct val="90000"/>
              </a:lnSpc>
            </a:pPr>
            <a:r>
              <a:rPr lang="en-US" dirty="0">
                <a:latin typeface="+mn-lt"/>
                <a:cs typeface="+mn-cs"/>
              </a:rPr>
              <a:t>Graft survival</a:t>
            </a:r>
          </a:p>
          <a:p>
            <a:pPr marL="971550" lvl="1">
              <a:lnSpc>
                <a:spcPct val="90000"/>
              </a:lnSpc>
            </a:pPr>
            <a:r>
              <a:rPr lang="en-US" dirty="0">
                <a:latin typeface="+mn-lt"/>
                <a:cs typeface="+mn-cs"/>
              </a:rPr>
              <a:t>EPTS scores</a:t>
            </a:r>
          </a:p>
          <a:p>
            <a:pPr marL="971550" lvl="1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Describe differences between different kidney donor options</a:t>
            </a:r>
          </a:p>
          <a:p>
            <a:pPr marL="971550" lvl="1">
              <a:lnSpc>
                <a:spcPct val="90000"/>
              </a:lnSpc>
            </a:pPr>
            <a:r>
              <a:rPr lang="en-US" dirty="0">
                <a:latin typeface="+mn-lt"/>
                <a:cs typeface="+mn-cs"/>
              </a:rPr>
              <a:t>Compare different donor options and risks/benefits of each with expected graft survival</a:t>
            </a:r>
          </a:p>
          <a:p>
            <a:pPr marL="971550" lvl="1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32924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B3867F-3516-F549-85C9-4AA15439ED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FCFDA-8FC1-F248-9C40-465DAB69F4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0D46FE-27C2-EA45-9ED5-B375F185C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Chances of Survival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8D4F6D-E818-E141-AC5E-74D4CA4D5329}"/>
              </a:ext>
            </a:extLst>
          </p:cNvPr>
          <p:cNvSpPr>
            <a:spLocks noGrp="1"/>
          </p:cNvSpPr>
          <p:nvPr/>
        </p:nvSpPr>
        <p:spPr>
          <a:xfrm>
            <a:off x="1191086" y="521228"/>
            <a:ext cx="7257077" cy="351692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C92235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64E3A6D-4CF6-6747-B9C2-1E770F579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5" y="107986"/>
            <a:ext cx="7964361" cy="5321696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166051C1-9EC9-E744-9500-74A13EA0ABEF}"/>
              </a:ext>
            </a:extLst>
          </p:cNvPr>
          <p:cNvSpPr txBox="1"/>
          <p:nvPr/>
        </p:nvSpPr>
        <p:spPr>
          <a:xfrm>
            <a:off x="142905" y="5408269"/>
            <a:ext cx="7613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D91B33"/>
                </a:solidFill>
              </a:rPr>
              <a:t>Twice as many people are alive with transplant after 5 years</a:t>
            </a:r>
          </a:p>
        </p:txBody>
      </p:sp>
    </p:spTree>
    <p:extLst>
      <p:ext uri="{BB962C8B-B14F-4D97-AF65-F5344CB8AC3E}">
        <p14:creationId xmlns:p14="http://schemas.microsoft.com/office/powerpoint/2010/main" val="3363144595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68158D-2358-AAD4-58A3-8072A70B2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EPTS – Estimated Post-Transplant Survival</a:t>
            </a:r>
          </a:p>
        </p:txBody>
      </p:sp>
      <p:pic>
        <p:nvPicPr>
          <p:cNvPr id="9" name="Picture Placeholder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DAFFDF7-C6B2-143C-EE3A-5FEF16FFF7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3176" b="13176"/>
          <a:stretch/>
        </p:blipFill>
        <p:spPr>
          <a:xfrm>
            <a:off x="3438844" y="1025955"/>
            <a:ext cx="5085525" cy="48060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15249E-CC94-BB04-7DED-49297581CA80}"/>
              </a:ext>
            </a:extLst>
          </p:cNvPr>
          <p:cNvSpPr txBox="1"/>
          <p:nvPr/>
        </p:nvSpPr>
        <p:spPr>
          <a:xfrm>
            <a:off x="376847" y="6159448"/>
            <a:ext cx="7748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https://</a:t>
            </a:r>
            <a:r>
              <a:rPr lang="en-US" dirty="0" err="1"/>
              <a:t>optn.transplant.hrsa.gov</a:t>
            </a:r>
            <a:r>
              <a:rPr lang="en-US" dirty="0"/>
              <a:t>/data/allocation-calculators/</a:t>
            </a:r>
            <a:r>
              <a:rPr lang="en-US" dirty="0" err="1"/>
              <a:t>epts</a:t>
            </a:r>
            <a:r>
              <a:rPr lang="en-US" dirty="0"/>
              <a:t>-calculator/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1650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ABC3A-21E4-9244-8CF0-C4C4B5C96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2400" dirty="0"/>
              <a:t>Candidates are ranked by EPTS</a:t>
            </a:r>
          </a:p>
          <a:p>
            <a:r>
              <a:rPr lang="en-US" sz="2400" dirty="0"/>
              <a:t>	Estimated	Post 	Transplant 	Survival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Donors are ranked by KDPI</a:t>
            </a:r>
          </a:p>
          <a:p>
            <a:pPr lvl="1" indent="0">
              <a:buNone/>
            </a:pPr>
            <a:r>
              <a:rPr lang="en-US" sz="2400" dirty="0"/>
              <a:t> 	Kidney 	Donor	Profile		Index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People with lower life expectancy receive kidneys with a lower life expectancy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Children get the best kidneys available – even if you join the list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5FFD03-C5DB-B84E-8097-D6031E4F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System</a:t>
            </a:r>
          </a:p>
        </p:txBody>
      </p:sp>
    </p:spTree>
    <p:extLst>
      <p:ext uri="{BB962C8B-B14F-4D97-AF65-F5344CB8AC3E}">
        <p14:creationId xmlns:p14="http://schemas.microsoft.com/office/powerpoint/2010/main" val="2287259494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5FFD03-C5DB-B84E-8097-D6031E4F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Topics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ABC3A-21E4-9244-8CF0-C4C4B5C96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Describe variability in patient experience in the first 3 months after transplant</a:t>
            </a:r>
          </a:p>
          <a:p>
            <a:pPr marL="971550" lvl="1">
              <a:lnSpc>
                <a:spcPct val="90000"/>
              </a:lnSpc>
            </a:pPr>
            <a:r>
              <a:rPr lang="en-US" dirty="0">
                <a:latin typeface="+mn-lt"/>
                <a:cs typeface="+mn-cs"/>
              </a:rPr>
              <a:t>Follow-up timeline</a:t>
            </a:r>
          </a:p>
          <a:p>
            <a:pPr marL="971550" lvl="1">
              <a:lnSpc>
                <a:spcPct val="90000"/>
              </a:lnSpc>
            </a:pPr>
            <a:r>
              <a:rPr lang="en-US" dirty="0">
                <a:latin typeface="+mn-lt"/>
                <a:cs typeface="+mn-cs"/>
              </a:rPr>
              <a:t>Experience varies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Describe differences in long-term outcomes by donor organ quality</a:t>
            </a:r>
          </a:p>
          <a:p>
            <a:pPr marL="971550" lvl="1">
              <a:lnSpc>
                <a:spcPct val="90000"/>
              </a:lnSpc>
            </a:pPr>
            <a:r>
              <a:rPr lang="en-US" dirty="0">
                <a:latin typeface="+mn-lt"/>
                <a:cs typeface="+mn-cs"/>
              </a:rPr>
              <a:t>Live donor v deceased donor</a:t>
            </a:r>
          </a:p>
          <a:p>
            <a:pPr marL="971550" lvl="1">
              <a:lnSpc>
                <a:spcPct val="90000"/>
              </a:lnSpc>
            </a:pPr>
            <a:r>
              <a:rPr lang="en-US" dirty="0">
                <a:latin typeface="+mn-lt"/>
                <a:cs typeface="+mn-cs"/>
              </a:rPr>
              <a:t>KDPI</a:t>
            </a:r>
          </a:p>
          <a:p>
            <a:pPr marL="971550" lvl="1">
              <a:lnSpc>
                <a:spcPct val="90000"/>
              </a:lnSpc>
            </a:pPr>
            <a:r>
              <a:rPr lang="en-US" dirty="0">
                <a:latin typeface="+mn-lt"/>
                <a:cs typeface="+mn-cs"/>
              </a:rPr>
              <a:t>Graft survival</a:t>
            </a:r>
          </a:p>
          <a:p>
            <a:pPr marL="971550" lvl="1">
              <a:lnSpc>
                <a:spcPct val="90000"/>
              </a:lnSpc>
            </a:pPr>
            <a:r>
              <a:rPr lang="en-US" dirty="0">
                <a:latin typeface="+mn-lt"/>
                <a:cs typeface="+mn-cs"/>
              </a:rPr>
              <a:t>EPTS scores</a:t>
            </a:r>
          </a:p>
          <a:p>
            <a:pPr marL="971550" lvl="1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Describe differences between different kidney donor options</a:t>
            </a:r>
          </a:p>
          <a:p>
            <a:pPr marL="971550" lvl="1">
              <a:lnSpc>
                <a:spcPct val="90000"/>
              </a:lnSpc>
            </a:pPr>
            <a:r>
              <a:rPr lang="en-US" dirty="0">
                <a:latin typeface="+mn-lt"/>
                <a:cs typeface="+mn-cs"/>
              </a:rPr>
              <a:t>Compare different donor options and risks/benefits of each with expected graft survival</a:t>
            </a:r>
          </a:p>
          <a:p>
            <a:pPr marL="971550" lvl="1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293252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ABC3A-21E4-9244-8CF0-C4C4B5C96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2400" dirty="0"/>
              <a:t>Blood Group O</a:t>
            </a:r>
          </a:p>
          <a:p>
            <a:pPr marL="971550" lvl="1" indent="-285750">
              <a:buFontTx/>
              <a:buChar char="-"/>
            </a:pPr>
            <a:r>
              <a:rPr lang="en-US" sz="2200" dirty="0"/>
              <a:t>8-10 years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 - Blood Group AB</a:t>
            </a:r>
          </a:p>
          <a:p>
            <a:r>
              <a:rPr lang="en-US" sz="2400" dirty="0"/>
              <a:t>	- 3-5 years</a:t>
            </a:r>
          </a:p>
          <a:p>
            <a:endParaRPr lang="en-US" sz="2400" dirty="0"/>
          </a:p>
          <a:p>
            <a:r>
              <a:rPr lang="en-US" sz="2400" dirty="0"/>
              <a:t>Two Choices: 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Living Donor Transplant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Waiting (to be listed)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5FFD03-C5DB-B84E-8097-D6031E4F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Long Waiting Time?</a:t>
            </a:r>
          </a:p>
        </p:txBody>
      </p:sp>
    </p:spTree>
    <p:extLst>
      <p:ext uri="{BB962C8B-B14F-4D97-AF65-F5344CB8AC3E}">
        <p14:creationId xmlns:p14="http://schemas.microsoft.com/office/powerpoint/2010/main" val="3323254406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7D7C83-6A42-55E6-11CA-85433DDC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2" y="353704"/>
            <a:ext cx="7257077" cy="351692"/>
          </a:xfrm>
        </p:spPr>
        <p:txBody>
          <a:bodyPr/>
          <a:lstStyle/>
          <a:p>
            <a:r>
              <a:rPr lang="en-US" dirty="0"/>
              <a:t>Donor Options and Risks/Benefits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7A7C846-CA07-362A-DE82-8D92E57ED4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DB1348D-D01B-77CE-2CAC-00E875C5C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99561"/>
              </p:ext>
            </p:extLst>
          </p:nvPr>
        </p:nvGraphicFramePr>
        <p:xfrm>
          <a:off x="117566" y="735965"/>
          <a:ext cx="8908868" cy="5835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115">
                  <a:extLst>
                    <a:ext uri="{9D8B030D-6E8A-4147-A177-3AD203B41FA5}">
                      <a16:colId xmlns:a16="http://schemas.microsoft.com/office/drawing/2014/main" val="2183483071"/>
                    </a:ext>
                  </a:extLst>
                </a:gridCol>
                <a:gridCol w="2870295">
                  <a:extLst>
                    <a:ext uri="{9D8B030D-6E8A-4147-A177-3AD203B41FA5}">
                      <a16:colId xmlns:a16="http://schemas.microsoft.com/office/drawing/2014/main" val="3066468726"/>
                    </a:ext>
                  </a:extLst>
                </a:gridCol>
                <a:gridCol w="4357458">
                  <a:extLst>
                    <a:ext uri="{9D8B030D-6E8A-4147-A177-3AD203B41FA5}">
                      <a16:colId xmlns:a16="http://schemas.microsoft.com/office/drawing/2014/main" val="1801217385"/>
                    </a:ext>
                  </a:extLst>
                </a:gridCol>
              </a:tblGrid>
              <a:tr h="405719">
                <a:tc>
                  <a:txBody>
                    <a:bodyPr/>
                    <a:lstStyle/>
                    <a:p>
                      <a:r>
                        <a:rPr lang="en-US" dirty="0"/>
                        <a:t>Donor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277154"/>
                  </a:ext>
                </a:extLst>
              </a:tr>
              <a:tr h="1000403">
                <a:tc>
                  <a:txBody>
                    <a:bodyPr/>
                    <a:lstStyle/>
                    <a:p>
                      <a:r>
                        <a:rPr lang="en-US" dirty="0"/>
                        <a:t>Living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Donor’s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Earlier transplant = less dialysis</a:t>
                      </a:r>
                    </a:p>
                    <a:p>
                      <a:r>
                        <a:rPr lang="en-US" dirty="0"/>
                        <a:t>Highly selected = immediate, longer (better) kidney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978638"/>
                  </a:ext>
                </a:extLst>
              </a:tr>
              <a:tr h="405719">
                <a:tc>
                  <a:txBody>
                    <a:bodyPr/>
                    <a:lstStyle/>
                    <a:p>
                      <a:r>
                        <a:rPr lang="en-US" dirty="0"/>
                        <a:t>Deceased,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Wait time – could get sicker while waiting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 kidney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190377"/>
                  </a:ext>
                </a:extLst>
              </a:tr>
              <a:tr h="405719">
                <a:tc>
                  <a:txBody>
                    <a:bodyPr/>
                    <a:lstStyle/>
                    <a:p>
                      <a:r>
                        <a:rPr lang="en-US" dirty="0"/>
                        <a:t>Kidney-Pancreas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Bigger surgery, more bleeding/infection, longer ICU/hospital stay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Fixes diabetes!</a:t>
                      </a:r>
                    </a:p>
                    <a:p>
                      <a:r>
                        <a:rPr lang="en-US" dirty="0"/>
                        <a:t>Good kidney</a:t>
                      </a:r>
                    </a:p>
                    <a:p>
                      <a:r>
                        <a:rPr lang="en-US" dirty="0"/>
                        <a:t>Shorter wait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269506"/>
                  </a:ext>
                </a:extLst>
              </a:tr>
              <a:tr h="405719">
                <a:tc>
                  <a:txBody>
                    <a:bodyPr/>
                    <a:lstStyle/>
                    <a:p>
                      <a:r>
                        <a:rPr lang="en-US" dirty="0"/>
                        <a:t>High KDPI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Delayed graft function</a:t>
                      </a:r>
                    </a:p>
                    <a:p>
                      <a:r>
                        <a:rPr lang="en-US" dirty="0"/>
                        <a:t>Shorter average graft survival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Shorter waiting time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078893"/>
                  </a:ext>
                </a:extLst>
              </a:tr>
              <a:tr h="405719">
                <a:tc>
                  <a:txBody>
                    <a:bodyPr/>
                    <a:lstStyle/>
                    <a:p>
                      <a:r>
                        <a:rPr lang="en-US" dirty="0"/>
                        <a:t>PHS 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Infection (HCV, HBV, HIV)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Shorter waiting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244335"/>
                  </a:ext>
                </a:extLst>
              </a:tr>
              <a:tr h="405719">
                <a:tc>
                  <a:txBody>
                    <a:bodyPr/>
                    <a:lstStyle/>
                    <a:p>
                      <a:r>
                        <a:rPr lang="en-US" dirty="0"/>
                        <a:t>HCV PCR+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Hepatitis C infection will need treatment; liver problems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Shorter waiting time</a:t>
                      </a:r>
                    </a:p>
                    <a:p>
                      <a:r>
                        <a:rPr lang="en-US" dirty="0"/>
                        <a:t>Possibly younger donor organ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858518"/>
                  </a:ext>
                </a:extLst>
              </a:tr>
              <a:tr h="405719">
                <a:tc>
                  <a:txBody>
                    <a:bodyPr/>
                    <a:lstStyle/>
                    <a:p>
                      <a:r>
                        <a:rPr lang="en-US" dirty="0" err="1"/>
                        <a:t>HbcAB</a:t>
                      </a:r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Infection (low)</a:t>
                      </a:r>
                    </a:p>
                    <a:p>
                      <a:r>
                        <a:rPr lang="en-US" dirty="0"/>
                        <a:t>May need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Shorter waiting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807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642540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ABC3A-21E4-9244-8CF0-C4C4B5C96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5FFD03-C5DB-B84E-8097-D6031E4F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Match (compatibility)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306D604-8889-744C-BF6A-6555870AC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272670"/>
              </p:ext>
            </p:extLst>
          </p:nvPr>
        </p:nvGraphicFramePr>
        <p:xfrm>
          <a:off x="177800" y="1003301"/>
          <a:ext cx="7832970" cy="528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594">
                  <a:extLst>
                    <a:ext uri="{9D8B030D-6E8A-4147-A177-3AD203B41FA5}">
                      <a16:colId xmlns:a16="http://schemas.microsoft.com/office/drawing/2014/main" val="3869111108"/>
                    </a:ext>
                  </a:extLst>
                </a:gridCol>
                <a:gridCol w="1566594">
                  <a:extLst>
                    <a:ext uri="{9D8B030D-6E8A-4147-A177-3AD203B41FA5}">
                      <a16:colId xmlns:a16="http://schemas.microsoft.com/office/drawing/2014/main" val="2715016665"/>
                    </a:ext>
                  </a:extLst>
                </a:gridCol>
                <a:gridCol w="1566594">
                  <a:extLst>
                    <a:ext uri="{9D8B030D-6E8A-4147-A177-3AD203B41FA5}">
                      <a16:colId xmlns:a16="http://schemas.microsoft.com/office/drawing/2014/main" val="2785192043"/>
                    </a:ext>
                  </a:extLst>
                </a:gridCol>
                <a:gridCol w="1566594">
                  <a:extLst>
                    <a:ext uri="{9D8B030D-6E8A-4147-A177-3AD203B41FA5}">
                      <a16:colId xmlns:a16="http://schemas.microsoft.com/office/drawing/2014/main" val="3904331281"/>
                    </a:ext>
                  </a:extLst>
                </a:gridCol>
                <a:gridCol w="1566594">
                  <a:extLst>
                    <a:ext uri="{9D8B030D-6E8A-4147-A177-3AD203B41FA5}">
                      <a16:colId xmlns:a16="http://schemas.microsoft.com/office/drawing/2014/main" val="3205712899"/>
                    </a:ext>
                  </a:extLst>
                </a:gridCol>
              </a:tblGrid>
              <a:tr h="10232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Recipient</a:t>
                      </a:r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Donor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911245"/>
                  </a:ext>
                </a:extLst>
              </a:tr>
              <a:tr h="10232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604447"/>
                  </a:ext>
                </a:extLst>
              </a:tr>
              <a:tr h="10232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Maybe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Maybe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4262071"/>
                  </a:ext>
                </a:extLst>
              </a:tr>
              <a:tr h="10232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1720828"/>
                  </a:ext>
                </a:extLst>
              </a:tr>
              <a:tr h="10232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Maybe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714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866069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ABC3A-21E4-9244-8CF0-C4C4B5C96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5FFD03-C5DB-B84E-8097-D6031E4F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Kidney Exchange (PKE)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6849A15-ACCE-E84B-AA14-0732B00CE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83" y="785969"/>
            <a:ext cx="7642717" cy="55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93308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ABC3A-21E4-9244-8CF0-C4C4B5C96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2400" dirty="0"/>
              <a:t>Blood group compatibility is a must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Antibodies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cPRA</a:t>
            </a:r>
            <a:r>
              <a:rPr lang="en-US" sz="2400" dirty="0"/>
              <a:t> (calculated panel-reactive antibody)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Tissue typing (HLA match)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5FFD03-C5DB-B84E-8097-D6031E4F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Match (compatibility)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D175F6A-2E10-C449-B8F3-EBC79CF978FC}"/>
              </a:ext>
            </a:extLst>
          </p:cNvPr>
          <p:cNvSpPr/>
          <p:nvPr/>
        </p:nvSpPr>
        <p:spPr>
          <a:xfrm>
            <a:off x="1511300" y="4711700"/>
            <a:ext cx="2235200" cy="1689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6016014F-F4B6-884C-82E1-2B85DEC389F9}"/>
              </a:ext>
            </a:extLst>
          </p:cNvPr>
          <p:cNvSpPr/>
          <p:nvPr/>
        </p:nvSpPr>
        <p:spPr>
          <a:xfrm>
            <a:off x="3505930" y="5213350"/>
            <a:ext cx="876300" cy="3429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F2931F8F-D8FA-FB42-B014-F3F1C3B0CAE4}"/>
              </a:ext>
            </a:extLst>
          </p:cNvPr>
          <p:cNvSpPr/>
          <p:nvPr/>
        </p:nvSpPr>
        <p:spPr>
          <a:xfrm rot="10800000">
            <a:off x="1070025" y="5353117"/>
            <a:ext cx="876300" cy="3429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E9D4A64B-7B68-F449-B268-55A5C3F0FE37}"/>
              </a:ext>
            </a:extLst>
          </p:cNvPr>
          <p:cNvSpPr/>
          <p:nvPr/>
        </p:nvSpPr>
        <p:spPr>
          <a:xfrm rot="3326382">
            <a:off x="2921730" y="6015856"/>
            <a:ext cx="876300" cy="3429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65B59D7D-BC98-1346-9451-FB91EB418D8B}"/>
              </a:ext>
            </a:extLst>
          </p:cNvPr>
          <p:cNvSpPr/>
          <p:nvPr/>
        </p:nvSpPr>
        <p:spPr>
          <a:xfrm rot="18787475">
            <a:off x="2828438" y="4744673"/>
            <a:ext cx="876300" cy="3429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9E73C967-2A12-2C40-B371-16C63C5AE6F0}"/>
              </a:ext>
            </a:extLst>
          </p:cNvPr>
          <p:cNvSpPr/>
          <p:nvPr/>
        </p:nvSpPr>
        <p:spPr>
          <a:xfrm rot="14022204">
            <a:off x="1586834" y="4655717"/>
            <a:ext cx="876300" cy="3429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E786BB0C-02E7-8943-B5C6-415DCAE7B58B}"/>
              </a:ext>
            </a:extLst>
          </p:cNvPr>
          <p:cNvSpPr/>
          <p:nvPr/>
        </p:nvSpPr>
        <p:spPr>
          <a:xfrm rot="7833072">
            <a:off x="1434216" y="6066174"/>
            <a:ext cx="876300" cy="3429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A45120-C367-3747-A21E-AD31458224E4}"/>
              </a:ext>
            </a:extLst>
          </p:cNvPr>
          <p:cNvCxnSpPr/>
          <p:nvPr/>
        </p:nvCxnSpPr>
        <p:spPr>
          <a:xfrm flipV="1">
            <a:off x="2628900" y="4241800"/>
            <a:ext cx="0" cy="674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5763EF-663C-0B47-95AE-2475FFBCA901}"/>
              </a:ext>
            </a:extLst>
          </p:cNvPr>
          <p:cNvCxnSpPr>
            <a:cxnSpLocks/>
          </p:cNvCxnSpPr>
          <p:nvPr/>
        </p:nvCxnSpPr>
        <p:spPr>
          <a:xfrm flipH="1">
            <a:off x="1341109" y="5906176"/>
            <a:ext cx="358763" cy="213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2CD3C2-C740-D044-93F1-1858571C6183}"/>
              </a:ext>
            </a:extLst>
          </p:cNvPr>
          <p:cNvCxnSpPr>
            <a:cxnSpLocks/>
          </p:cNvCxnSpPr>
          <p:nvPr/>
        </p:nvCxnSpPr>
        <p:spPr>
          <a:xfrm flipV="1">
            <a:off x="3359880" y="4839312"/>
            <a:ext cx="502751" cy="545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1AF70B-0763-0040-8CCA-5983C506DB25}"/>
              </a:ext>
            </a:extLst>
          </p:cNvPr>
          <p:cNvCxnSpPr>
            <a:cxnSpLocks/>
          </p:cNvCxnSpPr>
          <p:nvPr/>
        </p:nvCxnSpPr>
        <p:spPr>
          <a:xfrm>
            <a:off x="2603500" y="6187306"/>
            <a:ext cx="0" cy="587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2DA658-C4B5-BD48-8793-62D47988091F}"/>
              </a:ext>
            </a:extLst>
          </p:cNvPr>
          <p:cNvGrpSpPr/>
          <p:nvPr/>
        </p:nvGrpSpPr>
        <p:grpSpPr>
          <a:xfrm>
            <a:off x="4264442" y="5213350"/>
            <a:ext cx="868612" cy="342900"/>
            <a:chOff x="4382230" y="5213350"/>
            <a:chExt cx="868612" cy="342900"/>
          </a:xfrm>
        </p:grpSpPr>
        <p:sp>
          <p:nvSpPr>
            <p:cNvPr id="21" name="Chevron 20">
              <a:extLst>
                <a:ext uri="{FF2B5EF4-FFF2-40B4-BE49-F238E27FC236}">
                  <a16:creationId xmlns:a16="http://schemas.microsoft.com/office/drawing/2014/main" id="{FAA54EEC-529B-D64C-95E2-AC3D4F81E7DC}"/>
                </a:ext>
              </a:extLst>
            </p:cNvPr>
            <p:cNvSpPr/>
            <p:nvPr/>
          </p:nvSpPr>
          <p:spPr>
            <a:xfrm>
              <a:off x="4382230" y="5213350"/>
              <a:ext cx="354870" cy="342900"/>
            </a:xfrm>
            <a:prstGeom prst="chevron">
              <a:avLst/>
            </a:prstGeom>
            <a:solidFill>
              <a:schemeClr val="accent2"/>
            </a:solidFill>
            <a:ln>
              <a:solidFill>
                <a:srgbClr val="C92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ACBD821-DA9B-4945-9D16-27F5EAAB8EA0}"/>
                </a:ext>
              </a:extLst>
            </p:cNvPr>
            <p:cNvCxnSpPr>
              <a:stCxn id="21" idx="1"/>
            </p:cNvCxnSpPr>
            <p:nvPr/>
          </p:nvCxnSpPr>
          <p:spPr>
            <a:xfrm>
              <a:off x="4553680" y="5384800"/>
              <a:ext cx="697162" cy="0"/>
            </a:xfrm>
            <a:prstGeom prst="line">
              <a:avLst/>
            </a:prstGeom>
            <a:ln w="76200">
              <a:solidFill>
                <a:srgbClr val="C922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5692394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5FFD03-C5DB-B84E-8097-D6031E4F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Timing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ABC3A-21E4-9244-8CF0-C4C4B5C96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+mn-cs"/>
              </a:rPr>
              <a:t>Optimal for living donors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+mn-cs"/>
              </a:rPr>
              <a:t>Next door operating room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+mn-cs"/>
              </a:rPr>
              <a:t>Schedule surgery around airline flight schedules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+mn-cs"/>
              </a:rPr>
              <a:t>Depends on donor health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+mn-cs"/>
              </a:rPr>
              <a:t>Ideally less than 24 hours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+mn-cs"/>
              </a:rPr>
              <a:t>Over 48 hours rarely</a:t>
            </a:r>
          </a:p>
        </p:txBody>
      </p:sp>
    </p:spTree>
    <p:extLst>
      <p:ext uri="{BB962C8B-B14F-4D97-AF65-F5344CB8AC3E}">
        <p14:creationId xmlns:p14="http://schemas.microsoft.com/office/powerpoint/2010/main" val="2359372331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ABC3A-21E4-9244-8CF0-C4C4B5C96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2400" dirty="0"/>
              <a:t>NKF MD/DE Board Member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Transplant Recipient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Transplant Surgeon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Female, Mother, Wife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Serve as consultant for </a:t>
            </a:r>
            <a:r>
              <a:rPr lang="en-US" sz="2400" dirty="0" err="1"/>
              <a:t>MemoTherapeutics</a:t>
            </a:r>
            <a:endParaRPr lang="en-US" sz="2400" dirty="0"/>
          </a:p>
          <a:p>
            <a:pPr marL="971550" lvl="1" indent="-285750">
              <a:buFontTx/>
              <a:buChar char="-"/>
            </a:pPr>
            <a:r>
              <a:rPr lang="en-US" sz="2200" dirty="0"/>
              <a:t>No relevance to this talk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5FFD03-C5DB-B84E-8097-D6031E4F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649923643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ABC3A-21E4-9244-8CF0-C4C4B5C96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2400" dirty="0"/>
              <a:t>Close to normal</a:t>
            </a:r>
          </a:p>
          <a:p>
            <a:pPr marL="971550" lvl="1" indent="-285750">
              <a:buFontTx/>
              <a:buChar char="-"/>
            </a:pPr>
            <a:r>
              <a:rPr lang="en-US" sz="2200" dirty="0"/>
              <a:t>COVID-19 has been an exception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Meds twice a day</a:t>
            </a:r>
          </a:p>
          <a:p>
            <a:pPr marL="971550" lvl="1" indent="-285750">
              <a:buFontTx/>
              <a:buChar char="-"/>
            </a:pPr>
            <a:r>
              <a:rPr lang="en-US" sz="2200" dirty="0"/>
              <a:t>Minimum</a:t>
            </a:r>
          </a:p>
          <a:p>
            <a:pPr marL="971550" lvl="1" indent="-285750">
              <a:buFontTx/>
              <a:buChar char="-"/>
            </a:pPr>
            <a:r>
              <a:rPr lang="en-US" sz="2200" dirty="0"/>
              <a:t>refills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Labs 4-12x/year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No travel restrictions</a:t>
            </a:r>
          </a:p>
          <a:p>
            <a:pPr marL="971550" lvl="1" indent="-285750">
              <a:buFontTx/>
              <a:buChar char="-"/>
            </a:pPr>
            <a:r>
              <a:rPr lang="en-US" sz="2200" dirty="0"/>
              <a:t>But talk to ID before you go…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5FFD03-C5DB-B84E-8097-D6031E4F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After Transplant – Other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067871109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ABC3A-21E4-9244-8CF0-C4C4B5C96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2400" dirty="0"/>
              <a:t>Masking in public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Gardening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Pets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Diet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Sports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Grandkids/family events</a:t>
            </a:r>
            <a:endParaRPr lang="en-US" sz="2200" dirty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5FFD03-C5DB-B84E-8097-D6031E4F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After Transplant – Other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772948735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ABC3A-21E4-9244-8CF0-C4C4B5C96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2400" dirty="0"/>
              <a:t>No good thing lasts forever</a:t>
            </a:r>
            <a:endParaRPr lang="en-US" sz="2200" dirty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Infections are more common</a:t>
            </a:r>
            <a:endParaRPr lang="en-US" sz="2200" dirty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Some cancers are more common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Save your veins!</a:t>
            </a:r>
            <a:endParaRPr lang="en-US" sz="2200" dirty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5FFD03-C5DB-B84E-8097-D6031E4F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After Transplant – Other Considerations</a:t>
            </a:r>
          </a:p>
        </p:txBody>
      </p:sp>
      <p:sp>
        <p:nvSpPr>
          <p:cNvPr id="2" name="Circular Arrow 1">
            <a:extLst>
              <a:ext uri="{FF2B5EF4-FFF2-40B4-BE49-F238E27FC236}">
                <a16:creationId xmlns:a16="http://schemas.microsoft.com/office/drawing/2014/main" id="{8A7243C0-1672-06C2-6CF8-E226E20EE511}"/>
              </a:ext>
            </a:extLst>
          </p:cNvPr>
          <p:cNvSpPr/>
          <p:nvPr/>
        </p:nvSpPr>
        <p:spPr>
          <a:xfrm>
            <a:off x="5316583" y="3004456"/>
            <a:ext cx="2325188" cy="250103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ircular Arrow 2">
            <a:extLst>
              <a:ext uri="{FF2B5EF4-FFF2-40B4-BE49-F238E27FC236}">
                <a16:creationId xmlns:a16="http://schemas.microsoft.com/office/drawing/2014/main" id="{B6276BF0-E85D-D766-E44E-90F487F68282}"/>
              </a:ext>
            </a:extLst>
          </p:cNvPr>
          <p:cNvSpPr/>
          <p:nvPr/>
        </p:nvSpPr>
        <p:spPr>
          <a:xfrm rot="10800000">
            <a:off x="5316583" y="3667277"/>
            <a:ext cx="2325188" cy="250103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ED29E-D259-6256-66E9-D82A9222D48C}"/>
              </a:ext>
            </a:extLst>
          </p:cNvPr>
          <p:cNvSpPr txBox="1"/>
          <p:nvPr/>
        </p:nvSpPr>
        <p:spPr>
          <a:xfrm>
            <a:off x="4781007" y="4431322"/>
            <a:ext cx="474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Transplant			Dialysis</a:t>
            </a:r>
          </a:p>
        </p:txBody>
      </p:sp>
    </p:spTree>
    <p:extLst>
      <p:ext uri="{BB962C8B-B14F-4D97-AF65-F5344CB8AC3E}">
        <p14:creationId xmlns:p14="http://schemas.microsoft.com/office/powerpoint/2010/main" val="3078797531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CDF2A2-4E4B-7240-9A3A-0B6EA5EE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45809"/>
            <a:ext cx="6858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999300-93FB-8940-B07C-16F917F4F1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3947050"/>
            <a:ext cx="6858000" cy="57258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kern="1200" dirty="0">
                <a:solidFill>
                  <a:srgbClr val="FFCD00"/>
                </a:solidFill>
                <a:latin typeface="+mn-lt"/>
                <a:ea typeface="+mn-ea"/>
                <a:cs typeface="+mn-cs"/>
              </a:rPr>
              <a:t>Thank You</a:t>
            </a: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440464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3379" y="0"/>
            <a:ext cx="532062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2290" y="4682920"/>
            <a:ext cx="3392097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6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0107" y="4682920"/>
            <a:ext cx="4443893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2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5335901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7898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ABC3A-21E4-9244-8CF0-C4C4B5C96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2400" dirty="0"/>
              <a:t>Kidney disease (CKD) is common</a:t>
            </a:r>
          </a:p>
          <a:p>
            <a:pPr marL="971550" lvl="1" indent="-285750">
              <a:buFontTx/>
              <a:buChar char="-"/>
            </a:pPr>
            <a:endParaRPr lang="en-US" sz="2200" dirty="0"/>
          </a:p>
          <a:p>
            <a:pPr marL="971550" lvl="1" indent="-285750">
              <a:buFontTx/>
              <a:buChar char="-"/>
            </a:pPr>
            <a:r>
              <a:rPr lang="en-US" sz="2000" dirty="0"/>
              <a:t>37 Million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1 in 7 people 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15% of Americans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More common as people age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38% of Americans 65+ have CKD</a:t>
            </a:r>
          </a:p>
          <a:p>
            <a:pPr marL="971550" lvl="1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400" dirty="0"/>
              <a:t>In Maryland, there are between</a:t>
            </a:r>
          </a:p>
          <a:p>
            <a:pPr marL="971550" lvl="1" indent="-285750">
              <a:buFontTx/>
              <a:buChar char="-"/>
            </a:pPr>
            <a:endParaRPr lang="en-US" sz="2200" dirty="0"/>
          </a:p>
          <a:p>
            <a:pPr marL="971550" lvl="1" indent="-285750">
              <a:buFontTx/>
              <a:buChar char="-"/>
            </a:pPr>
            <a:r>
              <a:rPr lang="en-US" sz="2200" dirty="0"/>
              <a:t>350-550 kidney transplants/year</a:t>
            </a:r>
          </a:p>
          <a:p>
            <a:pPr marL="971550" lvl="1" indent="-285750">
              <a:buFontTx/>
              <a:buChar char="-"/>
            </a:pPr>
            <a:r>
              <a:rPr lang="en-US" sz="2200" dirty="0"/>
              <a:t>70-200 living donor transplants/year</a:t>
            </a:r>
          </a:p>
          <a:p>
            <a:pPr marL="971550" lvl="1" indent="-285750">
              <a:buFontTx/>
              <a:buChar char="-"/>
            </a:pPr>
            <a:r>
              <a:rPr lang="en-US" sz="2200" dirty="0"/>
              <a:t>10-50 kidney-pancreas transplants/year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5FFD03-C5DB-B84E-8097-D6031E4F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 in Patient Experience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50B7E-8AA9-7148-BC57-3752D22BBAC2}"/>
              </a:ext>
            </a:extLst>
          </p:cNvPr>
          <p:cNvSpPr txBox="1"/>
          <p:nvPr/>
        </p:nvSpPr>
        <p:spPr>
          <a:xfrm>
            <a:off x="241968" y="5756276"/>
            <a:ext cx="795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https://www.cdc.gov/kidneydisease/publications-resources/ckd-national-facts.html</a:t>
            </a:r>
            <a:r>
              <a:rPr lang="en-US" dirty="0"/>
              <a:t> and https://</a:t>
            </a:r>
            <a:r>
              <a:rPr lang="en-US" dirty="0" err="1"/>
              <a:t>optn.transplant.hrsa.gov</a:t>
            </a:r>
            <a:r>
              <a:rPr lang="en-US" dirty="0"/>
              <a:t>/data/view-data-reports/state-data/#</a:t>
            </a:r>
          </a:p>
        </p:txBody>
      </p:sp>
    </p:spTree>
    <p:extLst>
      <p:ext uri="{BB962C8B-B14F-4D97-AF65-F5344CB8AC3E}">
        <p14:creationId xmlns:p14="http://schemas.microsoft.com/office/powerpoint/2010/main" val="3544525416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B9DDA8-471E-8DC8-54C9-E1C067DCF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Overall Follow-up Timeline: </a:t>
            </a:r>
          </a:p>
          <a:p>
            <a:r>
              <a:rPr lang="en-US" dirty="0"/>
              <a:t>-   2-5 days in hospital</a:t>
            </a:r>
          </a:p>
          <a:p>
            <a:pPr marL="285750" indent="-285750">
              <a:buFontTx/>
              <a:buChar char="-"/>
            </a:pPr>
            <a:r>
              <a:rPr lang="en-US" dirty="0"/>
              <a:t>Weekly visits and blood draws for 1-2 months</a:t>
            </a:r>
          </a:p>
          <a:p>
            <a:pPr marL="285750" indent="-285750">
              <a:buFontTx/>
              <a:buChar char="-"/>
            </a:pPr>
            <a:r>
              <a:rPr lang="en-US" dirty="0"/>
              <a:t>Every other week blood draws and visits every 3 months</a:t>
            </a:r>
          </a:p>
          <a:p>
            <a:pPr marL="285750" indent="-285750">
              <a:buFontTx/>
              <a:buChar char="-"/>
            </a:pPr>
            <a:r>
              <a:rPr lang="en-US" dirty="0"/>
              <a:t>Monthly blood draws and visits every 3-6 months</a:t>
            </a:r>
          </a:p>
          <a:p>
            <a:pPr marL="285750" indent="-285750">
              <a:buFontTx/>
              <a:buChar char="-"/>
            </a:pPr>
            <a:r>
              <a:rPr lang="en-US" dirty="0"/>
              <a:t>After 1-3 years</a:t>
            </a:r>
          </a:p>
          <a:p>
            <a:pPr marL="971550" lvl="1" indent="-285750">
              <a:buFontTx/>
              <a:buChar char="-"/>
            </a:pPr>
            <a:r>
              <a:rPr lang="en-US" dirty="0"/>
              <a:t>Blood draws every 2-3 months</a:t>
            </a:r>
          </a:p>
          <a:p>
            <a:pPr marL="971550" lvl="1" indent="-285750">
              <a:buFontTx/>
              <a:buChar char="-"/>
            </a:pPr>
            <a:r>
              <a:rPr lang="en-US" dirty="0"/>
              <a:t>Yearly visits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B9669-21D7-BCB1-182C-CAC306AA55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F13943-B880-2BC0-886F-C25DD983AA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8B600B-20BD-8472-C57E-767B4850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 in Patient Experience</a:t>
            </a:r>
          </a:p>
        </p:txBody>
      </p:sp>
    </p:spTree>
    <p:extLst>
      <p:ext uri="{BB962C8B-B14F-4D97-AF65-F5344CB8AC3E}">
        <p14:creationId xmlns:p14="http://schemas.microsoft.com/office/powerpoint/2010/main" val="3296436311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ABC3A-21E4-9244-8CF0-C4C4B5C96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2400" dirty="0"/>
              <a:t>Dissection</a:t>
            </a:r>
          </a:p>
          <a:p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5FFD03-C5DB-B84E-8097-D6031E4F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Operation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C5E5F6-C018-4A5B-8197-F1AE1F4A4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5203" y="-304800"/>
            <a:ext cx="10737489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37701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ABC3A-21E4-9244-8CF0-C4C4B5C96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2400" dirty="0"/>
              <a:t>General Anesthesia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Catheter in the bladder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Up to the chair after a few hours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Up walking by the next day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Home 2-5 days later</a:t>
            </a:r>
          </a:p>
          <a:p>
            <a:pPr marL="971550" lvl="1" indent="-285750">
              <a:buFontTx/>
              <a:buChar char="-"/>
            </a:pPr>
            <a:r>
              <a:rPr lang="en-US" sz="2200" dirty="0"/>
              <a:t>Blood pressure</a:t>
            </a:r>
          </a:p>
          <a:p>
            <a:pPr marL="971550" lvl="1" indent="-285750">
              <a:buFontTx/>
              <a:buChar char="-"/>
            </a:pPr>
            <a:r>
              <a:rPr lang="en-US" sz="2200" dirty="0"/>
              <a:t>Blood sugar</a:t>
            </a:r>
          </a:p>
          <a:p>
            <a:pPr marL="971550" lvl="1" indent="-285750">
              <a:buFontTx/>
              <a:buChar char="-"/>
            </a:pPr>
            <a:r>
              <a:rPr lang="en-US" sz="2200" dirty="0"/>
              <a:t>Learning new meds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5FFD03-C5DB-B84E-8097-D6031E4F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</a:t>
            </a:r>
          </a:p>
        </p:txBody>
      </p:sp>
    </p:spTree>
    <p:extLst>
      <p:ext uri="{BB962C8B-B14F-4D97-AF65-F5344CB8AC3E}">
        <p14:creationId xmlns:p14="http://schemas.microsoft.com/office/powerpoint/2010/main" val="507398685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ABC3A-21E4-9244-8CF0-C4C4B5C96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2400" dirty="0"/>
              <a:t>Check your vitals 4x/day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Record what you drink and how much you pee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Track blood sugars 4x/day or more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Come once or twice a week for labs and a checkup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Twice a month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Monthly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Monthly labs 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Every 3-month visits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Make sure you don’t run out of meds</a:t>
            </a:r>
            <a:r>
              <a:rPr lang="en-US" sz="2400" dirty="0">
                <a:sym typeface="Wingdings" pitchFamily="2" charset="2"/>
              </a:rPr>
              <a:t>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5FFD03-C5DB-B84E-8097-D6031E4F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Postoperative Busy-ness</a:t>
            </a:r>
          </a:p>
        </p:txBody>
      </p:sp>
    </p:spTree>
    <p:extLst>
      <p:ext uri="{BB962C8B-B14F-4D97-AF65-F5344CB8AC3E}">
        <p14:creationId xmlns:p14="http://schemas.microsoft.com/office/powerpoint/2010/main" val="1833519614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ABC3A-21E4-9244-8CF0-C4C4B5C96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2400" dirty="0"/>
              <a:t>Rejection</a:t>
            </a:r>
          </a:p>
          <a:p>
            <a:pPr marL="971550" lvl="1" indent="-285750">
              <a:buFontTx/>
              <a:buChar char="-"/>
            </a:pPr>
            <a:r>
              <a:rPr lang="en-US" sz="2200" dirty="0"/>
              <a:t>10%</a:t>
            </a:r>
          </a:p>
          <a:p>
            <a:pPr marL="971550" lvl="1" indent="-285750">
              <a:buFontTx/>
              <a:buChar char="-"/>
            </a:pPr>
            <a:r>
              <a:rPr lang="en-US" sz="2200" dirty="0"/>
              <a:t>No symptoms</a:t>
            </a:r>
          </a:p>
          <a:p>
            <a:pPr marL="971550" lvl="1" indent="-285750">
              <a:buFontTx/>
              <a:buChar char="-"/>
            </a:pPr>
            <a:r>
              <a:rPr lang="en-US" sz="2200" dirty="0"/>
              <a:t>Creatinine goes up</a:t>
            </a:r>
          </a:p>
          <a:p>
            <a:pPr marL="971550" lvl="1" indent="-285750">
              <a:buFontTx/>
              <a:buChar char="-"/>
            </a:pPr>
            <a:r>
              <a:rPr lang="en-US" sz="2200" dirty="0"/>
              <a:t>Protein in the urine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Ureter</a:t>
            </a:r>
          </a:p>
          <a:p>
            <a:pPr marL="971550" lvl="1" indent="-285750">
              <a:buFontTx/>
              <a:buChar char="-"/>
            </a:pPr>
            <a:r>
              <a:rPr lang="en-US" sz="2200" dirty="0"/>
              <a:t>Leak</a:t>
            </a:r>
          </a:p>
          <a:p>
            <a:pPr marL="971550" lvl="1" indent="-285750">
              <a:buFontTx/>
              <a:buChar char="-"/>
            </a:pPr>
            <a:r>
              <a:rPr lang="en-US" sz="2200" dirty="0"/>
              <a:t>Stricture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Urinary infection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Wound infection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Leg swelling</a:t>
            </a:r>
          </a:p>
          <a:p>
            <a:pPr marL="971550" lvl="1" indent="-285750">
              <a:buFontTx/>
              <a:buChar char="-"/>
            </a:pPr>
            <a:r>
              <a:rPr lang="en-US" sz="2200" dirty="0"/>
              <a:t>Blood clots or lymphocele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Anything that can go wrong, will go wrong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5FFD03-C5DB-B84E-8097-D6031E4F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8FD01F-EB3F-6D4B-93DA-A099F1E4BC97}"/>
              </a:ext>
            </a:extLst>
          </p:cNvPr>
          <p:cNvSpPr/>
          <p:nvPr/>
        </p:nvSpPr>
        <p:spPr>
          <a:xfrm>
            <a:off x="4768554" y="1101724"/>
            <a:ext cx="2235200" cy="1689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FF9939A0-595B-954F-B57A-7ECEF7EB9581}"/>
              </a:ext>
            </a:extLst>
          </p:cNvPr>
          <p:cNvSpPr/>
          <p:nvPr/>
        </p:nvSpPr>
        <p:spPr>
          <a:xfrm>
            <a:off x="6763184" y="1603374"/>
            <a:ext cx="876300" cy="3429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BE54C17C-F3CC-FA45-BF59-569909D134FE}"/>
              </a:ext>
            </a:extLst>
          </p:cNvPr>
          <p:cNvSpPr/>
          <p:nvPr/>
        </p:nvSpPr>
        <p:spPr>
          <a:xfrm rot="10800000">
            <a:off x="4327279" y="1743141"/>
            <a:ext cx="876300" cy="3429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1CB44C56-21D0-CC41-B3E7-F14CDA5BDD5C}"/>
              </a:ext>
            </a:extLst>
          </p:cNvPr>
          <p:cNvSpPr/>
          <p:nvPr/>
        </p:nvSpPr>
        <p:spPr>
          <a:xfrm rot="3326382">
            <a:off x="6178984" y="2405880"/>
            <a:ext cx="876300" cy="3429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0E8426BE-21C7-4245-93B7-BFE6A4F3DA6F}"/>
              </a:ext>
            </a:extLst>
          </p:cNvPr>
          <p:cNvSpPr/>
          <p:nvPr/>
        </p:nvSpPr>
        <p:spPr>
          <a:xfrm rot="18787475">
            <a:off x="6085692" y="1134697"/>
            <a:ext cx="876300" cy="3429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A08DA07F-9640-EC4B-BB9A-D15D13281AF2}"/>
              </a:ext>
            </a:extLst>
          </p:cNvPr>
          <p:cNvSpPr/>
          <p:nvPr/>
        </p:nvSpPr>
        <p:spPr>
          <a:xfrm rot="14022204">
            <a:off x="4844088" y="1045741"/>
            <a:ext cx="876300" cy="3429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C32ADD91-EE40-7547-91CE-FF0803542266}"/>
              </a:ext>
            </a:extLst>
          </p:cNvPr>
          <p:cNvSpPr/>
          <p:nvPr/>
        </p:nvSpPr>
        <p:spPr>
          <a:xfrm rot="7833072">
            <a:off x="4691470" y="2456198"/>
            <a:ext cx="876300" cy="3429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21691D-C6D6-0B4F-8370-91B9D9307A89}"/>
              </a:ext>
            </a:extLst>
          </p:cNvPr>
          <p:cNvCxnSpPr/>
          <p:nvPr/>
        </p:nvCxnSpPr>
        <p:spPr>
          <a:xfrm flipV="1">
            <a:off x="5886154" y="631824"/>
            <a:ext cx="0" cy="674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E6A63D-CBFD-2A47-9BDF-32A2DA5C7476}"/>
              </a:ext>
            </a:extLst>
          </p:cNvPr>
          <p:cNvCxnSpPr>
            <a:cxnSpLocks/>
          </p:cNvCxnSpPr>
          <p:nvPr/>
        </p:nvCxnSpPr>
        <p:spPr>
          <a:xfrm flipH="1">
            <a:off x="4598363" y="2296200"/>
            <a:ext cx="358763" cy="213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612079-3C28-E84B-8597-4DB6472BE532}"/>
              </a:ext>
            </a:extLst>
          </p:cNvPr>
          <p:cNvCxnSpPr>
            <a:cxnSpLocks/>
          </p:cNvCxnSpPr>
          <p:nvPr/>
        </p:nvCxnSpPr>
        <p:spPr>
          <a:xfrm flipV="1">
            <a:off x="6617134" y="1229336"/>
            <a:ext cx="502751" cy="545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408DE5-456D-AD48-BE10-E8E760E92F4A}"/>
              </a:ext>
            </a:extLst>
          </p:cNvPr>
          <p:cNvCxnSpPr>
            <a:cxnSpLocks/>
          </p:cNvCxnSpPr>
          <p:nvPr/>
        </p:nvCxnSpPr>
        <p:spPr>
          <a:xfrm>
            <a:off x="5860754" y="2577330"/>
            <a:ext cx="0" cy="587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6E043F-47D4-894D-9545-A33E584EE99E}"/>
              </a:ext>
            </a:extLst>
          </p:cNvPr>
          <p:cNvGrpSpPr/>
          <p:nvPr/>
        </p:nvGrpSpPr>
        <p:grpSpPr>
          <a:xfrm>
            <a:off x="7521696" y="1603374"/>
            <a:ext cx="868612" cy="342900"/>
            <a:chOff x="4382230" y="5213350"/>
            <a:chExt cx="868612" cy="342900"/>
          </a:xfrm>
        </p:grpSpPr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FA0706DB-B1AE-A04A-B6B9-4BBCF2D670A3}"/>
                </a:ext>
              </a:extLst>
            </p:cNvPr>
            <p:cNvSpPr/>
            <p:nvPr/>
          </p:nvSpPr>
          <p:spPr>
            <a:xfrm>
              <a:off x="4382230" y="5213350"/>
              <a:ext cx="354870" cy="342900"/>
            </a:xfrm>
            <a:prstGeom prst="chevron">
              <a:avLst/>
            </a:prstGeom>
            <a:solidFill>
              <a:schemeClr val="accent2"/>
            </a:solidFill>
            <a:ln>
              <a:solidFill>
                <a:srgbClr val="C92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A2E501B-A32D-DF46-96C9-C3B3C21F598C}"/>
                </a:ext>
              </a:extLst>
            </p:cNvPr>
            <p:cNvCxnSpPr>
              <a:stCxn id="18" idx="1"/>
            </p:cNvCxnSpPr>
            <p:nvPr/>
          </p:nvCxnSpPr>
          <p:spPr>
            <a:xfrm>
              <a:off x="4553680" y="5384800"/>
              <a:ext cx="697162" cy="0"/>
            </a:xfrm>
            <a:prstGeom prst="line">
              <a:avLst/>
            </a:prstGeom>
            <a:ln w="76200">
              <a:solidFill>
                <a:srgbClr val="C922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6027208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Cover-Section-Slide Master">
  <a:themeElements>
    <a:clrScheme name="Custom 2">
      <a:dk1>
        <a:srgbClr val="6A788A"/>
      </a:dk1>
      <a:lt1>
        <a:srgbClr val="FFFFFF"/>
      </a:lt1>
      <a:dk2>
        <a:srgbClr val="6A788A"/>
      </a:dk2>
      <a:lt2>
        <a:srgbClr val="FFFFFF"/>
      </a:lt2>
      <a:accent1>
        <a:srgbClr val="007598"/>
      </a:accent1>
      <a:accent2>
        <a:srgbClr val="C82234"/>
      </a:accent2>
      <a:accent3>
        <a:srgbClr val="A5A5A5"/>
      </a:accent3>
      <a:accent4>
        <a:srgbClr val="FFCC00"/>
      </a:accent4>
      <a:accent5>
        <a:srgbClr val="657B2C"/>
      </a:accent5>
      <a:accent6>
        <a:srgbClr val="C8B18A"/>
      </a:accent6>
      <a:hlink>
        <a:srgbClr val="5D86A0"/>
      </a:hlink>
      <a:folHlink>
        <a:srgbClr val="5D86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-Blank">
  <a:themeElements>
    <a:clrScheme name="Custom 1">
      <a:dk1>
        <a:srgbClr val="6A788A"/>
      </a:dk1>
      <a:lt1>
        <a:srgbClr val="FFFFFF"/>
      </a:lt1>
      <a:dk2>
        <a:srgbClr val="6A788A"/>
      </a:dk2>
      <a:lt2>
        <a:srgbClr val="FFFFFF"/>
      </a:lt2>
      <a:accent1>
        <a:srgbClr val="007598"/>
      </a:accent1>
      <a:accent2>
        <a:srgbClr val="C82234"/>
      </a:accent2>
      <a:accent3>
        <a:srgbClr val="C8B18A"/>
      </a:accent3>
      <a:accent4>
        <a:srgbClr val="FFCC00"/>
      </a:accent4>
      <a:accent5>
        <a:srgbClr val="657B2C"/>
      </a:accent5>
      <a:accent6>
        <a:srgbClr val="C8B18A"/>
      </a:accent6>
      <a:hlink>
        <a:srgbClr val="5D86A0"/>
      </a:hlink>
      <a:folHlink>
        <a:srgbClr val="5D86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6F49C387BE8E4DBEDD9AE80799A274" ma:contentTypeVersion="10" ma:contentTypeDescription="Create a new document." ma:contentTypeScope="" ma:versionID="968cc753a3f573d09f87057206579065">
  <xsd:schema xmlns:xsd="http://www.w3.org/2001/XMLSchema" xmlns:xs="http://www.w3.org/2001/XMLSchema" xmlns:p="http://schemas.microsoft.com/office/2006/metadata/properties" xmlns:ns2="a7806b0d-9c7f-4f92-8483-9d180e9f22ca" targetNamespace="http://schemas.microsoft.com/office/2006/metadata/properties" ma:root="true" ma:fieldsID="ed05376a35c71db06b53a68c14ac8c06" ns2:_="">
    <xsd:import namespace="a7806b0d-9c7f-4f92-8483-9d180e9f22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06b0d-9c7f-4f92-8483-9d180e9f22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D1AA91-D5D6-49F4-9FB8-D5A0B57732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806b0d-9c7f-4f92-8483-9d180e9f22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3266D1-DDEC-49B2-AC53-971E6E699B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430A8C-CF75-4158-97DD-939716CAE950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a7806b0d-9c7f-4f92-8483-9d180e9f22ca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</TotalTime>
  <Words>1238</Words>
  <Application>Microsoft Office PowerPoint</Application>
  <PresentationFormat>On-screen Show (4:3)</PresentationFormat>
  <Paragraphs>359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Cover-Section-Slide Master</vt:lpstr>
      <vt:lpstr>Slide-Blank</vt:lpstr>
      <vt:lpstr>Life After Transplant</vt:lpstr>
      <vt:lpstr>Learning Topics</vt:lpstr>
      <vt:lpstr>Disclosures</vt:lpstr>
      <vt:lpstr>Variability in Patient Experience</vt:lpstr>
      <vt:lpstr>Variability in Patient Experience</vt:lpstr>
      <vt:lpstr>The Operation</vt:lpstr>
      <vt:lpstr>Recovery</vt:lpstr>
      <vt:lpstr>Postoperative Busy-ness</vt:lpstr>
      <vt:lpstr>Complications</vt:lpstr>
      <vt:lpstr>Patient Experience A (“Austin”)</vt:lpstr>
      <vt:lpstr>Patient Experience B (“Beaver”)</vt:lpstr>
      <vt:lpstr>Patient Experience C (“Chriss”)</vt:lpstr>
      <vt:lpstr>Learning Topics</vt:lpstr>
      <vt:lpstr>Differences in Outcome by Donor Organ Quality</vt:lpstr>
      <vt:lpstr>Deceased Donor KDPI</vt:lpstr>
      <vt:lpstr>Graft Half Lives</vt:lpstr>
      <vt:lpstr>Statistics versus Real Life</vt:lpstr>
      <vt:lpstr>It’s not ONLY about the Donor Organ Quality</vt:lpstr>
      <vt:lpstr>Why Choose Kidney Transplant? </vt:lpstr>
      <vt:lpstr>Chances of Survival </vt:lpstr>
      <vt:lpstr>EPTS – Estimated Post-Transplant Survival</vt:lpstr>
      <vt:lpstr>Allocation System</vt:lpstr>
      <vt:lpstr>Learning Topics</vt:lpstr>
      <vt:lpstr>What about the Long Waiting Time?</vt:lpstr>
      <vt:lpstr>Donor Options and Risks/Benefits</vt:lpstr>
      <vt:lpstr>The Match (compatibility)</vt:lpstr>
      <vt:lpstr>Paired Kidney Exchange (PKE)</vt:lpstr>
      <vt:lpstr>The Match (compatibility)</vt:lpstr>
      <vt:lpstr>Timing</vt:lpstr>
      <vt:lpstr>Life After Transplant – Other Considerations</vt:lpstr>
      <vt:lpstr>Life After Transplant – Other Considerations</vt:lpstr>
      <vt:lpstr>Life After Transplant – Other Considerations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Ruddock</dc:creator>
  <cp:lastModifiedBy>Michele Gregory-Maren</cp:lastModifiedBy>
  <cp:revision>163</cp:revision>
  <dcterms:created xsi:type="dcterms:W3CDTF">2019-10-07T18:40:35Z</dcterms:created>
  <dcterms:modified xsi:type="dcterms:W3CDTF">2023-02-15T19:22:01Z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0x010100256F49C387BE8E4DBEDD9AE80799A274</vt:lpwstr>
  </property>
</Properties>
</file>