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4"/>
  </p:notesMasterIdLst>
  <p:sldIdLst>
    <p:sldId id="256" r:id="rId2"/>
    <p:sldId id="353" r:id="rId3"/>
    <p:sldId id="354" r:id="rId4"/>
    <p:sldId id="360" r:id="rId5"/>
    <p:sldId id="361" r:id="rId6"/>
    <p:sldId id="362" r:id="rId7"/>
    <p:sldId id="359" r:id="rId8"/>
    <p:sldId id="366" r:id="rId9"/>
    <p:sldId id="294" r:id="rId10"/>
    <p:sldId id="364" r:id="rId11"/>
    <p:sldId id="369" r:id="rId12"/>
    <p:sldId id="370" r:id="rId13"/>
    <p:sldId id="371" r:id="rId14"/>
    <p:sldId id="372" r:id="rId15"/>
    <p:sldId id="297" r:id="rId16"/>
    <p:sldId id="373" r:id="rId17"/>
    <p:sldId id="374" r:id="rId18"/>
    <p:sldId id="375" r:id="rId19"/>
    <p:sldId id="300" r:id="rId20"/>
    <p:sldId id="301" r:id="rId21"/>
    <p:sldId id="382" r:id="rId22"/>
    <p:sldId id="392" r:id="rId23"/>
    <p:sldId id="394" r:id="rId24"/>
    <p:sldId id="307" r:id="rId25"/>
    <p:sldId id="395" r:id="rId26"/>
    <p:sldId id="396" r:id="rId27"/>
    <p:sldId id="397" r:id="rId28"/>
    <p:sldId id="384" r:id="rId29"/>
    <p:sldId id="398" r:id="rId30"/>
    <p:sldId id="399" r:id="rId31"/>
    <p:sldId id="321" r:id="rId32"/>
    <p:sldId id="400" r:id="rId33"/>
    <p:sldId id="313" r:id="rId34"/>
    <p:sldId id="401" r:id="rId35"/>
    <p:sldId id="325" r:id="rId36"/>
    <p:sldId id="402" r:id="rId37"/>
    <p:sldId id="403" r:id="rId38"/>
    <p:sldId id="328" r:id="rId39"/>
    <p:sldId id="404" r:id="rId40"/>
    <p:sldId id="330" r:id="rId41"/>
    <p:sldId id="357" r:id="rId42"/>
    <p:sldId id="358" r:id="rId43"/>
    <p:sldId id="332" r:id="rId44"/>
    <p:sldId id="333" r:id="rId45"/>
    <p:sldId id="379" r:id="rId46"/>
    <p:sldId id="380" r:id="rId47"/>
    <p:sldId id="381" r:id="rId48"/>
    <p:sldId id="376" r:id="rId49"/>
    <p:sldId id="377" r:id="rId50"/>
    <p:sldId id="378" r:id="rId51"/>
    <p:sldId id="387" r:id="rId52"/>
    <p:sldId id="383" r:id="rId53"/>
    <p:sldId id="386" r:id="rId54"/>
    <p:sldId id="341" r:id="rId55"/>
    <p:sldId id="342" r:id="rId56"/>
    <p:sldId id="288" r:id="rId57"/>
    <p:sldId id="385" r:id="rId58"/>
    <p:sldId id="337" r:id="rId59"/>
    <p:sldId id="345" r:id="rId60"/>
    <p:sldId id="279" r:id="rId61"/>
    <p:sldId id="367" r:id="rId62"/>
    <p:sldId id="347" r:id="rId6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E7E7E7"/>
    <a:srgbClr val="CC6262"/>
    <a:srgbClr val="E31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1" autoAdjust="0"/>
    <p:restoredTop sz="83762" autoAdjust="0"/>
  </p:normalViewPr>
  <p:slideViewPr>
    <p:cSldViewPr snapToGrid="0">
      <p:cViewPr>
        <p:scale>
          <a:sx n="92" d="100"/>
          <a:sy n="92" d="100"/>
        </p:scale>
        <p:origin x="12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759DB2-54E6-2A48-A345-232B3FC89678}"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6076149F-1AB5-9440-826D-A97B9D2D57B4}">
      <dgm:prSet phldrT="[Text]" custT="1"/>
      <dgm:spPr/>
      <dgm:t>
        <a:bodyPr/>
        <a:lstStyle/>
        <a:p>
          <a:r>
            <a:rPr lang="en-US" sz="2400" b="0" dirty="0">
              <a:latin typeface="+mn-lt"/>
              <a:cs typeface="Arial"/>
            </a:rPr>
            <a:t>Rejection Risk</a:t>
          </a:r>
        </a:p>
      </dgm:t>
    </dgm:pt>
    <dgm:pt modelId="{1999881D-D80A-3046-ADBC-07FADB237713}" type="parTrans" cxnId="{2A2DE514-6A1B-C64A-80FD-331E0AD1AEBC}">
      <dgm:prSet/>
      <dgm:spPr/>
      <dgm:t>
        <a:bodyPr/>
        <a:lstStyle/>
        <a:p>
          <a:endParaRPr lang="en-US">
            <a:latin typeface="Arial"/>
            <a:cs typeface="Arial"/>
          </a:endParaRPr>
        </a:p>
      </dgm:t>
    </dgm:pt>
    <dgm:pt modelId="{AC5A6B95-64B2-AF47-B031-71E7A3F780E3}" type="sibTrans" cxnId="{2A2DE514-6A1B-C64A-80FD-331E0AD1AEBC}">
      <dgm:prSet/>
      <dgm:spPr/>
      <dgm:t>
        <a:bodyPr/>
        <a:lstStyle/>
        <a:p>
          <a:endParaRPr lang="en-US">
            <a:latin typeface="Arial"/>
            <a:cs typeface="Arial"/>
          </a:endParaRPr>
        </a:p>
      </dgm:t>
    </dgm:pt>
    <dgm:pt modelId="{BF408C20-5F32-D44E-9ADF-B16678E6E4E6}">
      <dgm:prSet phldrT="[Text]" custT="1"/>
      <dgm:spPr/>
      <dgm:t>
        <a:bodyPr/>
        <a:lstStyle/>
        <a:p>
          <a:r>
            <a:rPr lang="en-US" sz="2400" b="0" dirty="0" smtClean="0">
              <a:latin typeface="+mn-lt"/>
              <a:cs typeface="Arial"/>
            </a:rPr>
            <a:t>Infection Risk</a:t>
          </a:r>
          <a:endParaRPr lang="en-US" sz="2400" b="0" dirty="0">
            <a:latin typeface="+mn-lt"/>
            <a:cs typeface="Arial"/>
          </a:endParaRPr>
        </a:p>
      </dgm:t>
    </dgm:pt>
    <dgm:pt modelId="{6FEC0586-ADD0-7343-91F8-E119BB837DA3}" type="parTrans" cxnId="{DA789E10-02E6-F648-9664-FB7AD3B9B4C0}">
      <dgm:prSet/>
      <dgm:spPr/>
      <dgm:t>
        <a:bodyPr/>
        <a:lstStyle/>
        <a:p>
          <a:endParaRPr lang="en-US">
            <a:latin typeface="Arial"/>
            <a:cs typeface="Arial"/>
          </a:endParaRPr>
        </a:p>
      </dgm:t>
    </dgm:pt>
    <dgm:pt modelId="{95E95A32-5210-B548-BF21-912F199A7706}" type="sibTrans" cxnId="{DA789E10-02E6-F648-9664-FB7AD3B9B4C0}">
      <dgm:prSet/>
      <dgm:spPr/>
      <dgm:t>
        <a:bodyPr/>
        <a:lstStyle/>
        <a:p>
          <a:endParaRPr lang="en-US">
            <a:latin typeface="Arial"/>
            <a:cs typeface="Arial"/>
          </a:endParaRPr>
        </a:p>
      </dgm:t>
    </dgm:pt>
    <dgm:pt modelId="{181E638A-9052-494E-AF50-FF15519EC13C}" type="pres">
      <dgm:prSet presAssocID="{78759DB2-54E6-2A48-A345-232B3FC89678}" presName="compositeShape" presStyleCnt="0">
        <dgm:presLayoutVars>
          <dgm:chMax val="2"/>
          <dgm:dir/>
          <dgm:resizeHandles val="exact"/>
        </dgm:presLayoutVars>
      </dgm:prSet>
      <dgm:spPr/>
      <dgm:t>
        <a:bodyPr/>
        <a:lstStyle/>
        <a:p>
          <a:endParaRPr lang="en-US"/>
        </a:p>
      </dgm:t>
    </dgm:pt>
    <dgm:pt modelId="{EC42A0B6-F413-944E-A975-AB4B0151736D}" type="pres">
      <dgm:prSet presAssocID="{78759DB2-54E6-2A48-A345-232B3FC89678}" presName="divider" presStyleLbl="fgShp" presStyleIdx="0" presStyleCnt="1"/>
      <dgm:spPr>
        <a:solidFill>
          <a:schemeClr val="accent2"/>
        </a:solidFill>
      </dgm:spPr>
      <dgm:t>
        <a:bodyPr/>
        <a:lstStyle/>
        <a:p>
          <a:endParaRPr lang="en-US"/>
        </a:p>
      </dgm:t>
    </dgm:pt>
    <dgm:pt modelId="{BDA5235B-A915-9848-93D9-C739A678E944}" type="pres">
      <dgm:prSet presAssocID="{6076149F-1AB5-9440-826D-A97B9D2D57B4}" presName="downArrow" presStyleLbl="node1" presStyleIdx="0" presStyleCnt="2"/>
      <dgm:spPr>
        <a:solidFill>
          <a:schemeClr val="accent2"/>
        </a:solidFill>
      </dgm:spPr>
      <dgm:t>
        <a:bodyPr/>
        <a:lstStyle/>
        <a:p>
          <a:endParaRPr lang="en-US"/>
        </a:p>
      </dgm:t>
    </dgm:pt>
    <dgm:pt modelId="{80FDBE1D-AFFD-7B4A-AE91-E4405C85CFDB}" type="pres">
      <dgm:prSet presAssocID="{6076149F-1AB5-9440-826D-A97B9D2D57B4}" presName="downArrowText" presStyleLbl="revTx" presStyleIdx="0" presStyleCnt="2" custScaleX="153902">
        <dgm:presLayoutVars>
          <dgm:bulletEnabled val="1"/>
        </dgm:presLayoutVars>
      </dgm:prSet>
      <dgm:spPr/>
      <dgm:t>
        <a:bodyPr/>
        <a:lstStyle/>
        <a:p>
          <a:endParaRPr lang="en-US"/>
        </a:p>
      </dgm:t>
    </dgm:pt>
    <dgm:pt modelId="{F535E734-FDB4-1546-BB33-439149E355EF}" type="pres">
      <dgm:prSet presAssocID="{BF408C20-5F32-D44E-9ADF-B16678E6E4E6}" presName="upArrow" presStyleLbl="node1" presStyleIdx="1" presStyleCnt="2"/>
      <dgm:spPr>
        <a:solidFill>
          <a:schemeClr val="accent2"/>
        </a:solidFill>
      </dgm:spPr>
      <dgm:t>
        <a:bodyPr/>
        <a:lstStyle/>
        <a:p>
          <a:endParaRPr lang="en-US"/>
        </a:p>
      </dgm:t>
    </dgm:pt>
    <dgm:pt modelId="{484A6F4A-0D40-824F-A185-7A6EC5D09814}" type="pres">
      <dgm:prSet presAssocID="{BF408C20-5F32-D44E-9ADF-B16678E6E4E6}" presName="upArrowText" presStyleLbl="revTx" presStyleIdx="1" presStyleCnt="2" custScaleX="176983">
        <dgm:presLayoutVars>
          <dgm:bulletEnabled val="1"/>
        </dgm:presLayoutVars>
      </dgm:prSet>
      <dgm:spPr/>
      <dgm:t>
        <a:bodyPr/>
        <a:lstStyle/>
        <a:p>
          <a:endParaRPr lang="en-US"/>
        </a:p>
      </dgm:t>
    </dgm:pt>
  </dgm:ptLst>
  <dgm:cxnLst>
    <dgm:cxn modelId="{DA789E10-02E6-F648-9664-FB7AD3B9B4C0}" srcId="{78759DB2-54E6-2A48-A345-232B3FC89678}" destId="{BF408C20-5F32-D44E-9ADF-B16678E6E4E6}" srcOrd="1" destOrd="0" parTransId="{6FEC0586-ADD0-7343-91F8-E119BB837DA3}" sibTransId="{95E95A32-5210-B548-BF21-912F199A7706}"/>
    <dgm:cxn modelId="{7B9518D5-AD9A-4382-ACD1-6412E07EF279}" type="presOf" srcId="{BF408C20-5F32-D44E-9ADF-B16678E6E4E6}" destId="{484A6F4A-0D40-824F-A185-7A6EC5D09814}" srcOrd="0" destOrd="0" presId="urn:microsoft.com/office/officeart/2005/8/layout/arrow3"/>
    <dgm:cxn modelId="{2A2DE514-6A1B-C64A-80FD-331E0AD1AEBC}" srcId="{78759DB2-54E6-2A48-A345-232B3FC89678}" destId="{6076149F-1AB5-9440-826D-A97B9D2D57B4}" srcOrd="0" destOrd="0" parTransId="{1999881D-D80A-3046-ADBC-07FADB237713}" sibTransId="{AC5A6B95-64B2-AF47-B031-71E7A3F780E3}"/>
    <dgm:cxn modelId="{2075D62C-B39D-4FE8-AFC8-3B06622F798F}" type="presOf" srcId="{6076149F-1AB5-9440-826D-A97B9D2D57B4}" destId="{80FDBE1D-AFFD-7B4A-AE91-E4405C85CFDB}" srcOrd="0" destOrd="0" presId="urn:microsoft.com/office/officeart/2005/8/layout/arrow3"/>
    <dgm:cxn modelId="{E42902D5-1005-4078-85F7-1D9A4FE6685A}" type="presOf" srcId="{78759DB2-54E6-2A48-A345-232B3FC89678}" destId="{181E638A-9052-494E-AF50-FF15519EC13C}" srcOrd="0" destOrd="0" presId="urn:microsoft.com/office/officeart/2005/8/layout/arrow3"/>
    <dgm:cxn modelId="{320B37A5-BB43-4F6F-B90A-F6978F15615B}" type="presParOf" srcId="{181E638A-9052-494E-AF50-FF15519EC13C}" destId="{EC42A0B6-F413-944E-A975-AB4B0151736D}" srcOrd="0" destOrd="0" presId="urn:microsoft.com/office/officeart/2005/8/layout/arrow3"/>
    <dgm:cxn modelId="{4447D7E6-D71B-4042-B0E8-8DE012309395}" type="presParOf" srcId="{181E638A-9052-494E-AF50-FF15519EC13C}" destId="{BDA5235B-A915-9848-93D9-C739A678E944}" srcOrd="1" destOrd="0" presId="urn:microsoft.com/office/officeart/2005/8/layout/arrow3"/>
    <dgm:cxn modelId="{80A7D252-EAA1-4FFD-BADA-C3D929B9065B}" type="presParOf" srcId="{181E638A-9052-494E-AF50-FF15519EC13C}" destId="{80FDBE1D-AFFD-7B4A-AE91-E4405C85CFDB}" srcOrd="2" destOrd="0" presId="urn:microsoft.com/office/officeart/2005/8/layout/arrow3"/>
    <dgm:cxn modelId="{EF5F90EB-B585-430E-9E55-8B81D4A35F88}" type="presParOf" srcId="{181E638A-9052-494E-AF50-FF15519EC13C}" destId="{F535E734-FDB4-1546-BB33-439149E355EF}" srcOrd="3" destOrd="0" presId="urn:microsoft.com/office/officeart/2005/8/layout/arrow3"/>
    <dgm:cxn modelId="{2AAFE0BA-32F9-49B6-B868-62CA51328768}" type="presParOf" srcId="{181E638A-9052-494E-AF50-FF15519EC13C}" destId="{484A6F4A-0D40-824F-A185-7A6EC5D0981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AF84E5-0A0B-4F5D-A9A7-4183944927E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0B29D58-0E2F-41EC-8347-2743CE437157}">
      <dgm:prSet phldrT="[Text]" custT="1"/>
      <dgm:spPr>
        <a:solidFill>
          <a:schemeClr val="accent2">
            <a:lumMod val="60000"/>
            <a:lumOff val="40000"/>
          </a:schemeClr>
        </a:solidFill>
        <a:ln>
          <a:solidFill>
            <a:schemeClr val="tx1"/>
          </a:solidFill>
        </a:ln>
      </dgm:spPr>
      <dgm:t>
        <a:bodyPr/>
        <a:lstStyle/>
        <a:p>
          <a:r>
            <a:rPr lang="en-US" sz="4000" b="1" dirty="0" smtClean="0"/>
            <a:t>Bacteria</a:t>
          </a:r>
          <a:endParaRPr lang="en-US" sz="4000" b="1" dirty="0"/>
        </a:p>
      </dgm:t>
    </dgm:pt>
    <dgm:pt modelId="{8E14A8B4-6E78-4E40-B6CD-D93F323A28A0}" type="parTrans" cxnId="{7FD7DC77-E5F4-48D1-95AD-618C203A05BB}">
      <dgm:prSet/>
      <dgm:spPr/>
      <dgm:t>
        <a:bodyPr/>
        <a:lstStyle/>
        <a:p>
          <a:endParaRPr lang="en-US" sz="2000"/>
        </a:p>
      </dgm:t>
    </dgm:pt>
    <dgm:pt modelId="{8EFC69CB-62C0-43FE-AD77-65513EF50018}" type="sibTrans" cxnId="{7FD7DC77-E5F4-48D1-95AD-618C203A05BB}">
      <dgm:prSet/>
      <dgm:spPr/>
      <dgm:t>
        <a:bodyPr/>
        <a:lstStyle/>
        <a:p>
          <a:endParaRPr lang="en-US" sz="2000"/>
        </a:p>
      </dgm:t>
    </dgm:pt>
    <dgm:pt modelId="{98399EBA-F393-4B45-B5CB-5607AF8436B9}">
      <dgm:prSet phldrT="[Text]" custT="1"/>
      <dgm:spPr>
        <a:solidFill>
          <a:schemeClr val="accent2">
            <a:lumMod val="60000"/>
            <a:lumOff val="40000"/>
          </a:schemeClr>
        </a:solidFill>
        <a:ln>
          <a:solidFill>
            <a:schemeClr val="tx1"/>
          </a:solidFill>
        </a:ln>
      </dgm:spPr>
      <dgm:t>
        <a:bodyPr/>
        <a:lstStyle/>
        <a:p>
          <a:r>
            <a:rPr lang="en-US" sz="4000" b="1" dirty="0" smtClean="0"/>
            <a:t>Viruses</a:t>
          </a:r>
          <a:endParaRPr lang="en-US" sz="4000" b="1" dirty="0"/>
        </a:p>
      </dgm:t>
    </dgm:pt>
    <dgm:pt modelId="{1B22C8C9-6BC7-4E42-B8F5-2FC5E399EBBF}" type="parTrans" cxnId="{49CD35F1-9FBF-46AD-B531-865F61F0487E}">
      <dgm:prSet/>
      <dgm:spPr/>
      <dgm:t>
        <a:bodyPr/>
        <a:lstStyle/>
        <a:p>
          <a:endParaRPr lang="en-US" sz="2000"/>
        </a:p>
      </dgm:t>
    </dgm:pt>
    <dgm:pt modelId="{55F4FB66-CAC6-4EA0-BA8F-C13B94DC14D3}" type="sibTrans" cxnId="{49CD35F1-9FBF-46AD-B531-865F61F0487E}">
      <dgm:prSet/>
      <dgm:spPr/>
      <dgm:t>
        <a:bodyPr/>
        <a:lstStyle/>
        <a:p>
          <a:endParaRPr lang="en-US" sz="2000"/>
        </a:p>
      </dgm:t>
    </dgm:pt>
    <dgm:pt modelId="{5A05AA42-932B-41FE-9F8D-72087B031D17}">
      <dgm:prSet phldrT="[Text]" custT="1"/>
      <dgm:spPr>
        <a:solidFill>
          <a:schemeClr val="accent2">
            <a:lumMod val="60000"/>
            <a:lumOff val="40000"/>
          </a:schemeClr>
        </a:solidFill>
        <a:ln>
          <a:solidFill>
            <a:schemeClr val="tx1"/>
          </a:solidFill>
        </a:ln>
      </dgm:spPr>
      <dgm:t>
        <a:bodyPr/>
        <a:lstStyle/>
        <a:p>
          <a:r>
            <a:rPr lang="en-US" sz="4000" b="1" dirty="0" smtClean="0"/>
            <a:t>Fungus</a:t>
          </a:r>
          <a:endParaRPr lang="en-US" sz="4000" b="1" dirty="0"/>
        </a:p>
      </dgm:t>
    </dgm:pt>
    <dgm:pt modelId="{B0AA849F-5026-436F-BB36-8253EB1DD2F2}" type="parTrans" cxnId="{3EFBCE99-EDB8-4D91-8A75-EF84B59D5F7C}">
      <dgm:prSet/>
      <dgm:spPr/>
      <dgm:t>
        <a:bodyPr/>
        <a:lstStyle/>
        <a:p>
          <a:endParaRPr lang="en-US" sz="2000"/>
        </a:p>
      </dgm:t>
    </dgm:pt>
    <dgm:pt modelId="{928BC2D8-88AE-467E-8428-15614274D789}" type="sibTrans" cxnId="{3EFBCE99-EDB8-4D91-8A75-EF84B59D5F7C}">
      <dgm:prSet/>
      <dgm:spPr/>
      <dgm:t>
        <a:bodyPr/>
        <a:lstStyle/>
        <a:p>
          <a:endParaRPr lang="en-US" sz="2000"/>
        </a:p>
      </dgm:t>
    </dgm:pt>
    <dgm:pt modelId="{700E9DB2-B308-4402-B45C-33FFE4EA16CB}" type="pres">
      <dgm:prSet presAssocID="{F4AF84E5-0A0B-4F5D-A9A7-4183944927E1}" presName="linear" presStyleCnt="0">
        <dgm:presLayoutVars>
          <dgm:dir/>
          <dgm:animLvl val="lvl"/>
          <dgm:resizeHandles val="exact"/>
        </dgm:presLayoutVars>
      </dgm:prSet>
      <dgm:spPr/>
      <dgm:t>
        <a:bodyPr/>
        <a:lstStyle/>
        <a:p>
          <a:endParaRPr lang="en-US"/>
        </a:p>
      </dgm:t>
    </dgm:pt>
    <dgm:pt modelId="{D146B663-44A7-4064-8982-4FE9A5073106}" type="pres">
      <dgm:prSet presAssocID="{B0B29D58-0E2F-41EC-8347-2743CE437157}" presName="parentLin" presStyleCnt="0"/>
      <dgm:spPr/>
    </dgm:pt>
    <dgm:pt modelId="{CC1D6646-53F9-43F9-9A09-17160967B203}" type="pres">
      <dgm:prSet presAssocID="{B0B29D58-0E2F-41EC-8347-2743CE437157}" presName="parentLeftMargin" presStyleLbl="node1" presStyleIdx="0" presStyleCnt="3"/>
      <dgm:spPr/>
      <dgm:t>
        <a:bodyPr/>
        <a:lstStyle/>
        <a:p>
          <a:endParaRPr lang="en-US"/>
        </a:p>
      </dgm:t>
    </dgm:pt>
    <dgm:pt modelId="{5F531A05-F4B3-4164-90AC-48F795885BB0}" type="pres">
      <dgm:prSet presAssocID="{B0B29D58-0E2F-41EC-8347-2743CE437157}" presName="parentText" presStyleLbl="node1" presStyleIdx="0" presStyleCnt="3">
        <dgm:presLayoutVars>
          <dgm:chMax val="0"/>
          <dgm:bulletEnabled val="1"/>
        </dgm:presLayoutVars>
      </dgm:prSet>
      <dgm:spPr/>
      <dgm:t>
        <a:bodyPr/>
        <a:lstStyle/>
        <a:p>
          <a:endParaRPr lang="en-US"/>
        </a:p>
      </dgm:t>
    </dgm:pt>
    <dgm:pt modelId="{BE7AD1F5-7537-4D51-8517-C5AFF7B71F8D}" type="pres">
      <dgm:prSet presAssocID="{B0B29D58-0E2F-41EC-8347-2743CE437157}" presName="negativeSpace" presStyleCnt="0"/>
      <dgm:spPr/>
    </dgm:pt>
    <dgm:pt modelId="{984EB231-2810-4A22-B853-C491EB687D3F}" type="pres">
      <dgm:prSet presAssocID="{B0B29D58-0E2F-41EC-8347-2743CE437157}" presName="childText" presStyleLbl="conFgAcc1" presStyleIdx="0" presStyleCnt="3">
        <dgm:presLayoutVars>
          <dgm:bulletEnabled val="1"/>
        </dgm:presLayoutVars>
      </dgm:prSet>
      <dgm:spPr>
        <a:ln>
          <a:solidFill>
            <a:schemeClr val="tx1"/>
          </a:solidFill>
        </a:ln>
      </dgm:spPr>
      <dgm:t>
        <a:bodyPr/>
        <a:lstStyle/>
        <a:p>
          <a:endParaRPr lang="en-US"/>
        </a:p>
      </dgm:t>
    </dgm:pt>
    <dgm:pt modelId="{F65AD406-5635-4A67-A468-FF47685C4E37}" type="pres">
      <dgm:prSet presAssocID="{8EFC69CB-62C0-43FE-AD77-65513EF50018}" presName="spaceBetweenRectangles" presStyleCnt="0"/>
      <dgm:spPr/>
    </dgm:pt>
    <dgm:pt modelId="{54CAB888-5BED-4175-B481-28E817921FD0}" type="pres">
      <dgm:prSet presAssocID="{98399EBA-F393-4B45-B5CB-5607AF8436B9}" presName="parentLin" presStyleCnt="0"/>
      <dgm:spPr/>
    </dgm:pt>
    <dgm:pt modelId="{95FE7BCA-82A7-4D75-A77B-D55318A56770}" type="pres">
      <dgm:prSet presAssocID="{98399EBA-F393-4B45-B5CB-5607AF8436B9}" presName="parentLeftMargin" presStyleLbl="node1" presStyleIdx="0" presStyleCnt="3"/>
      <dgm:spPr/>
      <dgm:t>
        <a:bodyPr/>
        <a:lstStyle/>
        <a:p>
          <a:endParaRPr lang="en-US"/>
        </a:p>
      </dgm:t>
    </dgm:pt>
    <dgm:pt modelId="{62337898-5205-4D36-9F20-E7569E7F7E13}" type="pres">
      <dgm:prSet presAssocID="{98399EBA-F393-4B45-B5CB-5607AF8436B9}" presName="parentText" presStyleLbl="node1" presStyleIdx="1" presStyleCnt="3">
        <dgm:presLayoutVars>
          <dgm:chMax val="0"/>
          <dgm:bulletEnabled val="1"/>
        </dgm:presLayoutVars>
      </dgm:prSet>
      <dgm:spPr/>
      <dgm:t>
        <a:bodyPr/>
        <a:lstStyle/>
        <a:p>
          <a:endParaRPr lang="en-US"/>
        </a:p>
      </dgm:t>
    </dgm:pt>
    <dgm:pt modelId="{A7288825-38B6-49EC-B75E-91C1226A00A5}" type="pres">
      <dgm:prSet presAssocID="{98399EBA-F393-4B45-B5CB-5607AF8436B9}" presName="negativeSpace" presStyleCnt="0"/>
      <dgm:spPr/>
    </dgm:pt>
    <dgm:pt modelId="{93A8F49B-E945-48AF-9954-5D35169FE379}" type="pres">
      <dgm:prSet presAssocID="{98399EBA-F393-4B45-B5CB-5607AF8436B9}" presName="childText" presStyleLbl="conFgAcc1" presStyleIdx="1" presStyleCnt="3">
        <dgm:presLayoutVars>
          <dgm:bulletEnabled val="1"/>
        </dgm:presLayoutVars>
      </dgm:prSet>
      <dgm:spPr>
        <a:ln>
          <a:solidFill>
            <a:schemeClr val="tx1"/>
          </a:solidFill>
        </a:ln>
      </dgm:spPr>
      <dgm:t>
        <a:bodyPr/>
        <a:lstStyle/>
        <a:p>
          <a:endParaRPr lang="en-US"/>
        </a:p>
      </dgm:t>
    </dgm:pt>
    <dgm:pt modelId="{872D9F60-D50C-4073-BFFA-313237C17888}" type="pres">
      <dgm:prSet presAssocID="{55F4FB66-CAC6-4EA0-BA8F-C13B94DC14D3}" presName="spaceBetweenRectangles" presStyleCnt="0"/>
      <dgm:spPr/>
    </dgm:pt>
    <dgm:pt modelId="{0F3481A8-58E3-478D-BD2D-4B90BF4FC797}" type="pres">
      <dgm:prSet presAssocID="{5A05AA42-932B-41FE-9F8D-72087B031D17}" presName="parentLin" presStyleCnt="0"/>
      <dgm:spPr/>
    </dgm:pt>
    <dgm:pt modelId="{D819FB5C-29D2-4EC0-B488-DD1757A1A863}" type="pres">
      <dgm:prSet presAssocID="{5A05AA42-932B-41FE-9F8D-72087B031D17}" presName="parentLeftMargin" presStyleLbl="node1" presStyleIdx="1" presStyleCnt="3"/>
      <dgm:spPr/>
      <dgm:t>
        <a:bodyPr/>
        <a:lstStyle/>
        <a:p>
          <a:endParaRPr lang="en-US"/>
        </a:p>
      </dgm:t>
    </dgm:pt>
    <dgm:pt modelId="{C606A21D-3C1D-4FD8-9684-AA3750C352AC}" type="pres">
      <dgm:prSet presAssocID="{5A05AA42-932B-41FE-9F8D-72087B031D17}" presName="parentText" presStyleLbl="node1" presStyleIdx="2" presStyleCnt="3">
        <dgm:presLayoutVars>
          <dgm:chMax val="0"/>
          <dgm:bulletEnabled val="1"/>
        </dgm:presLayoutVars>
      </dgm:prSet>
      <dgm:spPr/>
      <dgm:t>
        <a:bodyPr/>
        <a:lstStyle/>
        <a:p>
          <a:endParaRPr lang="en-US"/>
        </a:p>
      </dgm:t>
    </dgm:pt>
    <dgm:pt modelId="{F0B5E535-B5BD-4DF3-88A1-8FF2804DDAAE}" type="pres">
      <dgm:prSet presAssocID="{5A05AA42-932B-41FE-9F8D-72087B031D17}" presName="negativeSpace" presStyleCnt="0"/>
      <dgm:spPr/>
    </dgm:pt>
    <dgm:pt modelId="{6439752A-9DB4-4643-A9FD-53E4E62EFF16}" type="pres">
      <dgm:prSet presAssocID="{5A05AA42-932B-41FE-9F8D-72087B031D17}" presName="childText" presStyleLbl="conFgAcc1" presStyleIdx="2" presStyleCnt="3">
        <dgm:presLayoutVars>
          <dgm:bulletEnabled val="1"/>
        </dgm:presLayoutVars>
      </dgm:prSet>
      <dgm:spPr>
        <a:ln>
          <a:solidFill>
            <a:schemeClr val="tx1"/>
          </a:solidFill>
        </a:ln>
      </dgm:spPr>
      <dgm:t>
        <a:bodyPr/>
        <a:lstStyle/>
        <a:p>
          <a:endParaRPr lang="en-US"/>
        </a:p>
      </dgm:t>
    </dgm:pt>
  </dgm:ptLst>
  <dgm:cxnLst>
    <dgm:cxn modelId="{9B4FF8DB-65BC-4852-B430-C9B6A9830B20}" type="presOf" srcId="{98399EBA-F393-4B45-B5CB-5607AF8436B9}" destId="{62337898-5205-4D36-9F20-E7569E7F7E13}" srcOrd="1" destOrd="0" presId="urn:microsoft.com/office/officeart/2005/8/layout/list1"/>
    <dgm:cxn modelId="{CCF3B1F5-6C02-4D7F-8C49-223E91FB136B}" type="presOf" srcId="{98399EBA-F393-4B45-B5CB-5607AF8436B9}" destId="{95FE7BCA-82A7-4D75-A77B-D55318A56770}" srcOrd="0" destOrd="0" presId="urn:microsoft.com/office/officeart/2005/8/layout/list1"/>
    <dgm:cxn modelId="{08BA9466-21B5-45EC-9451-E35E9BEE0732}" type="presOf" srcId="{B0B29D58-0E2F-41EC-8347-2743CE437157}" destId="{5F531A05-F4B3-4164-90AC-48F795885BB0}" srcOrd="1" destOrd="0" presId="urn:microsoft.com/office/officeart/2005/8/layout/list1"/>
    <dgm:cxn modelId="{49CD35F1-9FBF-46AD-B531-865F61F0487E}" srcId="{F4AF84E5-0A0B-4F5D-A9A7-4183944927E1}" destId="{98399EBA-F393-4B45-B5CB-5607AF8436B9}" srcOrd="1" destOrd="0" parTransId="{1B22C8C9-6BC7-4E42-B8F5-2FC5E399EBBF}" sibTransId="{55F4FB66-CAC6-4EA0-BA8F-C13B94DC14D3}"/>
    <dgm:cxn modelId="{BB01AD3D-3DAD-4028-A150-9B5D3555493D}" type="presOf" srcId="{B0B29D58-0E2F-41EC-8347-2743CE437157}" destId="{CC1D6646-53F9-43F9-9A09-17160967B203}" srcOrd="0" destOrd="0" presId="urn:microsoft.com/office/officeart/2005/8/layout/list1"/>
    <dgm:cxn modelId="{F2EA8405-6B31-4459-AD92-BDC2A29C0C36}" type="presOf" srcId="{5A05AA42-932B-41FE-9F8D-72087B031D17}" destId="{C606A21D-3C1D-4FD8-9684-AA3750C352AC}" srcOrd="1" destOrd="0" presId="urn:microsoft.com/office/officeart/2005/8/layout/list1"/>
    <dgm:cxn modelId="{3EFBCE99-EDB8-4D91-8A75-EF84B59D5F7C}" srcId="{F4AF84E5-0A0B-4F5D-A9A7-4183944927E1}" destId="{5A05AA42-932B-41FE-9F8D-72087B031D17}" srcOrd="2" destOrd="0" parTransId="{B0AA849F-5026-436F-BB36-8253EB1DD2F2}" sibTransId="{928BC2D8-88AE-467E-8428-15614274D789}"/>
    <dgm:cxn modelId="{7FD7DC77-E5F4-48D1-95AD-618C203A05BB}" srcId="{F4AF84E5-0A0B-4F5D-A9A7-4183944927E1}" destId="{B0B29D58-0E2F-41EC-8347-2743CE437157}" srcOrd="0" destOrd="0" parTransId="{8E14A8B4-6E78-4E40-B6CD-D93F323A28A0}" sibTransId="{8EFC69CB-62C0-43FE-AD77-65513EF50018}"/>
    <dgm:cxn modelId="{0404DB41-FD8E-4634-B0CE-B73D65184143}" type="presOf" srcId="{F4AF84E5-0A0B-4F5D-A9A7-4183944927E1}" destId="{700E9DB2-B308-4402-B45C-33FFE4EA16CB}" srcOrd="0" destOrd="0" presId="urn:microsoft.com/office/officeart/2005/8/layout/list1"/>
    <dgm:cxn modelId="{089DCE12-0D49-401D-8738-0514AC3EF518}" type="presOf" srcId="{5A05AA42-932B-41FE-9F8D-72087B031D17}" destId="{D819FB5C-29D2-4EC0-B488-DD1757A1A863}" srcOrd="0" destOrd="0" presId="urn:microsoft.com/office/officeart/2005/8/layout/list1"/>
    <dgm:cxn modelId="{C261695C-319F-4428-8F4E-A045E4C764D1}" type="presParOf" srcId="{700E9DB2-B308-4402-B45C-33FFE4EA16CB}" destId="{D146B663-44A7-4064-8982-4FE9A5073106}" srcOrd="0" destOrd="0" presId="urn:microsoft.com/office/officeart/2005/8/layout/list1"/>
    <dgm:cxn modelId="{7F5D58BD-3754-49B1-922A-F245E00C24B6}" type="presParOf" srcId="{D146B663-44A7-4064-8982-4FE9A5073106}" destId="{CC1D6646-53F9-43F9-9A09-17160967B203}" srcOrd="0" destOrd="0" presId="urn:microsoft.com/office/officeart/2005/8/layout/list1"/>
    <dgm:cxn modelId="{29FA5530-9AFB-44AE-ADB5-813F84A95715}" type="presParOf" srcId="{D146B663-44A7-4064-8982-4FE9A5073106}" destId="{5F531A05-F4B3-4164-90AC-48F795885BB0}" srcOrd="1" destOrd="0" presId="urn:microsoft.com/office/officeart/2005/8/layout/list1"/>
    <dgm:cxn modelId="{9767363A-BCB6-43FB-BB7D-18475E5E8BCA}" type="presParOf" srcId="{700E9DB2-B308-4402-B45C-33FFE4EA16CB}" destId="{BE7AD1F5-7537-4D51-8517-C5AFF7B71F8D}" srcOrd="1" destOrd="0" presId="urn:microsoft.com/office/officeart/2005/8/layout/list1"/>
    <dgm:cxn modelId="{AA822D02-771A-41BA-ACB7-FD2A0CA7AB02}" type="presParOf" srcId="{700E9DB2-B308-4402-B45C-33FFE4EA16CB}" destId="{984EB231-2810-4A22-B853-C491EB687D3F}" srcOrd="2" destOrd="0" presId="urn:microsoft.com/office/officeart/2005/8/layout/list1"/>
    <dgm:cxn modelId="{3F75DE89-0051-4514-B7A5-F33331AC0DEB}" type="presParOf" srcId="{700E9DB2-B308-4402-B45C-33FFE4EA16CB}" destId="{F65AD406-5635-4A67-A468-FF47685C4E37}" srcOrd="3" destOrd="0" presId="urn:microsoft.com/office/officeart/2005/8/layout/list1"/>
    <dgm:cxn modelId="{ADB61C7C-AD28-4F42-A1B8-B119C0572D3D}" type="presParOf" srcId="{700E9DB2-B308-4402-B45C-33FFE4EA16CB}" destId="{54CAB888-5BED-4175-B481-28E817921FD0}" srcOrd="4" destOrd="0" presId="urn:microsoft.com/office/officeart/2005/8/layout/list1"/>
    <dgm:cxn modelId="{952D9F74-7D62-4889-BCD8-9745D99B4711}" type="presParOf" srcId="{54CAB888-5BED-4175-B481-28E817921FD0}" destId="{95FE7BCA-82A7-4D75-A77B-D55318A56770}" srcOrd="0" destOrd="0" presId="urn:microsoft.com/office/officeart/2005/8/layout/list1"/>
    <dgm:cxn modelId="{949F2FE4-0944-46F6-A517-8E385C3C44E2}" type="presParOf" srcId="{54CAB888-5BED-4175-B481-28E817921FD0}" destId="{62337898-5205-4D36-9F20-E7569E7F7E13}" srcOrd="1" destOrd="0" presId="urn:microsoft.com/office/officeart/2005/8/layout/list1"/>
    <dgm:cxn modelId="{1245C976-44E3-4B37-BFB2-DB7CDD6F806E}" type="presParOf" srcId="{700E9DB2-B308-4402-B45C-33FFE4EA16CB}" destId="{A7288825-38B6-49EC-B75E-91C1226A00A5}" srcOrd="5" destOrd="0" presId="urn:microsoft.com/office/officeart/2005/8/layout/list1"/>
    <dgm:cxn modelId="{CAEE5AB3-396C-4886-80CD-2B4AEEB4022F}" type="presParOf" srcId="{700E9DB2-B308-4402-B45C-33FFE4EA16CB}" destId="{93A8F49B-E945-48AF-9954-5D35169FE379}" srcOrd="6" destOrd="0" presId="urn:microsoft.com/office/officeart/2005/8/layout/list1"/>
    <dgm:cxn modelId="{8682C887-354C-4DD5-8A75-A62CB69AC7FC}" type="presParOf" srcId="{700E9DB2-B308-4402-B45C-33FFE4EA16CB}" destId="{872D9F60-D50C-4073-BFFA-313237C17888}" srcOrd="7" destOrd="0" presId="urn:microsoft.com/office/officeart/2005/8/layout/list1"/>
    <dgm:cxn modelId="{9EADE485-868C-4826-A774-F8A03EB2A0C4}" type="presParOf" srcId="{700E9DB2-B308-4402-B45C-33FFE4EA16CB}" destId="{0F3481A8-58E3-478D-BD2D-4B90BF4FC797}" srcOrd="8" destOrd="0" presId="urn:microsoft.com/office/officeart/2005/8/layout/list1"/>
    <dgm:cxn modelId="{9851FF5A-8010-4433-995B-5FC9FE1F4C28}" type="presParOf" srcId="{0F3481A8-58E3-478D-BD2D-4B90BF4FC797}" destId="{D819FB5C-29D2-4EC0-B488-DD1757A1A863}" srcOrd="0" destOrd="0" presId="urn:microsoft.com/office/officeart/2005/8/layout/list1"/>
    <dgm:cxn modelId="{4D4839AC-8FF9-4B85-82A4-D3799F6A8D6B}" type="presParOf" srcId="{0F3481A8-58E3-478D-BD2D-4B90BF4FC797}" destId="{C606A21D-3C1D-4FD8-9684-AA3750C352AC}" srcOrd="1" destOrd="0" presId="urn:microsoft.com/office/officeart/2005/8/layout/list1"/>
    <dgm:cxn modelId="{3549B70D-B0D5-4984-9201-18AB314082C2}" type="presParOf" srcId="{700E9DB2-B308-4402-B45C-33FFE4EA16CB}" destId="{F0B5E535-B5BD-4DF3-88A1-8FF2804DDAAE}" srcOrd="9" destOrd="0" presId="urn:microsoft.com/office/officeart/2005/8/layout/list1"/>
    <dgm:cxn modelId="{25C05564-A2EA-4115-9E90-CD5F2A575D32}" type="presParOf" srcId="{700E9DB2-B308-4402-B45C-33FFE4EA16CB}" destId="{6439752A-9DB4-4643-A9FD-53E4E62EFF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2BDBFDC-51C9-4C16-A3F5-6614A02C5C6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9C9285-D18E-4088-A7D1-37654F05FA8A}">
      <dgm:prSet phldrT="[Tex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Pain control</a:t>
          </a:r>
          <a:endParaRPr lang="en-US" dirty="0"/>
        </a:p>
      </dgm:t>
    </dgm:pt>
    <dgm:pt modelId="{17E8CF39-2902-4BC5-8B2F-BC26CC760B0D}" type="parTrans" cxnId="{742FAD6B-89B3-451F-AFAE-A281B9FA3D3C}">
      <dgm:prSet/>
      <dgm:spPr/>
      <dgm:t>
        <a:bodyPr/>
        <a:lstStyle/>
        <a:p>
          <a:endParaRPr lang="en-US"/>
        </a:p>
      </dgm:t>
    </dgm:pt>
    <dgm:pt modelId="{92C74D0E-C01A-4903-8AD4-3C541C04CC94}" type="sibTrans" cxnId="{742FAD6B-89B3-451F-AFAE-A281B9FA3D3C}">
      <dgm:prSet/>
      <dgm:spPr/>
      <dgm:t>
        <a:bodyPr/>
        <a:lstStyle/>
        <a:p>
          <a:endParaRPr lang="en-US"/>
        </a:p>
      </dgm:t>
    </dgm:pt>
    <dgm:pt modelId="{466878EA-40FE-45EC-9AD7-D1D56094A05A}">
      <dgm:prSe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Blood pressure</a:t>
          </a:r>
          <a:endParaRPr lang="en-US" dirty="0"/>
        </a:p>
      </dgm:t>
    </dgm:pt>
    <dgm:pt modelId="{4FCB6A15-87C5-4A24-97FD-12D68A7DCB99}" type="parTrans" cxnId="{36331ABD-CE4D-4786-BCBD-4454BCAEC896}">
      <dgm:prSet/>
      <dgm:spPr/>
      <dgm:t>
        <a:bodyPr/>
        <a:lstStyle/>
        <a:p>
          <a:endParaRPr lang="en-US"/>
        </a:p>
      </dgm:t>
    </dgm:pt>
    <dgm:pt modelId="{6998CAA0-B8AB-44C6-A368-7CD741525820}" type="sibTrans" cxnId="{36331ABD-CE4D-4786-BCBD-4454BCAEC896}">
      <dgm:prSet/>
      <dgm:spPr/>
      <dgm:t>
        <a:bodyPr/>
        <a:lstStyle/>
        <a:p>
          <a:endParaRPr lang="en-US"/>
        </a:p>
      </dgm:t>
    </dgm:pt>
    <dgm:pt modelId="{D3C39B63-E9E5-4520-AEC1-81A8A7D776B8}">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Blood sugar</a:t>
          </a:r>
          <a:endParaRPr lang="en-US"/>
        </a:p>
      </dgm:t>
    </dgm:pt>
    <dgm:pt modelId="{840D816F-C741-4700-9731-3E299120BAE7}" type="parTrans" cxnId="{BAC60929-4307-46A6-BF1C-3BD620A04B66}">
      <dgm:prSet/>
      <dgm:spPr/>
      <dgm:t>
        <a:bodyPr/>
        <a:lstStyle/>
        <a:p>
          <a:endParaRPr lang="en-US"/>
        </a:p>
      </dgm:t>
    </dgm:pt>
    <dgm:pt modelId="{27312621-77BB-4948-82FF-9E88CE481E83}" type="sibTrans" cxnId="{BAC60929-4307-46A6-BF1C-3BD620A04B66}">
      <dgm:prSet/>
      <dgm:spPr/>
      <dgm:t>
        <a:bodyPr/>
        <a:lstStyle/>
        <a:p>
          <a:endParaRPr lang="en-US"/>
        </a:p>
      </dgm:t>
    </dgm:pt>
    <dgm:pt modelId="{9CF936ED-008F-4D15-AA1F-7404F011C5B1}">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Cholesterol</a:t>
          </a:r>
          <a:endParaRPr lang="en-US"/>
        </a:p>
      </dgm:t>
    </dgm:pt>
    <dgm:pt modelId="{A57DDFAF-DBD6-4CD5-A186-45D9E26F9703}" type="parTrans" cxnId="{A3BB7DD7-9768-41BB-A0FA-BCAA002AA385}">
      <dgm:prSet/>
      <dgm:spPr/>
      <dgm:t>
        <a:bodyPr/>
        <a:lstStyle/>
        <a:p>
          <a:endParaRPr lang="en-US"/>
        </a:p>
      </dgm:t>
    </dgm:pt>
    <dgm:pt modelId="{ABD9DDA8-446C-4A3A-A9DC-8C1A8BB431FC}" type="sibTrans" cxnId="{A3BB7DD7-9768-41BB-A0FA-BCAA002AA385}">
      <dgm:prSet/>
      <dgm:spPr/>
      <dgm:t>
        <a:bodyPr/>
        <a:lstStyle/>
        <a:p>
          <a:endParaRPr lang="en-US"/>
        </a:p>
      </dgm:t>
    </dgm:pt>
    <dgm:pt modelId="{33E55E79-E229-4EC6-9AF4-1E8F356C15FB}">
      <dgm:prSet/>
      <dgm:spPr>
        <a:solidFill>
          <a:schemeClr val="accent2">
            <a:lumMod val="40000"/>
            <a:lumOff val="60000"/>
          </a:schemeClr>
        </a:solidFill>
      </dgm:spPr>
      <dgm:t>
        <a:bodyPr/>
        <a:lstStyle/>
        <a:p>
          <a:pPr rtl="0"/>
          <a:r>
            <a:rPr lang="en-US" b="0" i="0" u="none" strike="noStrike" cap="none" smtClean="0">
              <a:solidFill>
                <a:schemeClr val="dk1"/>
              </a:solidFill>
              <a:latin typeface="Calibri"/>
              <a:ea typeface="Calibri"/>
              <a:cs typeface="Calibri"/>
              <a:sym typeface="Calibri"/>
            </a:rPr>
            <a:t>Acid reducer</a:t>
          </a:r>
          <a:endParaRPr lang="en-US"/>
        </a:p>
      </dgm:t>
    </dgm:pt>
    <dgm:pt modelId="{1309023A-8F57-4A5C-BF47-29C7EC96F7E0}" type="parTrans" cxnId="{56611412-16CF-4103-9C9C-A6BC99557C18}">
      <dgm:prSet/>
      <dgm:spPr/>
      <dgm:t>
        <a:bodyPr/>
        <a:lstStyle/>
        <a:p>
          <a:endParaRPr lang="en-US"/>
        </a:p>
      </dgm:t>
    </dgm:pt>
    <dgm:pt modelId="{430D309A-514D-43E3-BC28-4D3AF58DC2C5}" type="sibTrans" cxnId="{56611412-16CF-4103-9C9C-A6BC99557C18}">
      <dgm:prSet/>
      <dgm:spPr/>
      <dgm:t>
        <a:bodyPr/>
        <a:lstStyle/>
        <a:p>
          <a:endParaRPr lang="en-US"/>
        </a:p>
      </dgm:t>
    </dgm:pt>
    <dgm:pt modelId="{4466E533-57DA-4F59-8543-76638BB48C03}">
      <dgm:prSet/>
      <dgm:spPr>
        <a:solidFill>
          <a:schemeClr val="accent2">
            <a:lumMod val="40000"/>
            <a:lumOff val="60000"/>
          </a:schemeClr>
        </a:solidFill>
      </dgm:spPr>
      <dgm:t>
        <a:bodyPr/>
        <a:lstStyle/>
        <a:p>
          <a:pPr rtl="0"/>
          <a:r>
            <a:rPr lang="en-US" b="0" i="0" u="none" strike="noStrike" cap="none" dirty="0" smtClean="0">
              <a:solidFill>
                <a:schemeClr val="dk1"/>
              </a:solidFill>
              <a:latin typeface="Calibri"/>
              <a:ea typeface="Calibri"/>
              <a:cs typeface="Calibri"/>
              <a:sym typeface="Calibri"/>
            </a:rPr>
            <a:t>Multivitamins</a:t>
          </a:r>
          <a:endParaRPr lang="en-US" dirty="0"/>
        </a:p>
      </dgm:t>
    </dgm:pt>
    <dgm:pt modelId="{8AE7B4DC-8263-4588-A4AF-2B2DFF81C7AC}" type="parTrans" cxnId="{F1BA0A04-528D-4EA2-A81E-C67B13ED1CC0}">
      <dgm:prSet/>
      <dgm:spPr/>
      <dgm:t>
        <a:bodyPr/>
        <a:lstStyle/>
        <a:p>
          <a:endParaRPr lang="en-US"/>
        </a:p>
      </dgm:t>
    </dgm:pt>
    <dgm:pt modelId="{3D54A8B0-1D6F-4C34-B4ED-C137AFFC69E0}" type="sibTrans" cxnId="{F1BA0A04-528D-4EA2-A81E-C67B13ED1CC0}">
      <dgm:prSet/>
      <dgm:spPr/>
      <dgm:t>
        <a:bodyPr/>
        <a:lstStyle/>
        <a:p>
          <a:endParaRPr lang="en-US"/>
        </a:p>
      </dgm:t>
    </dgm:pt>
    <dgm:pt modelId="{68BF86A6-DDBE-49E9-B24D-D2C9CB8EE58F}" type="pres">
      <dgm:prSet presAssocID="{12BDBFDC-51C9-4C16-A3F5-6614A02C5C61}" presName="diagram" presStyleCnt="0">
        <dgm:presLayoutVars>
          <dgm:dir/>
          <dgm:resizeHandles val="exact"/>
        </dgm:presLayoutVars>
      </dgm:prSet>
      <dgm:spPr/>
      <dgm:t>
        <a:bodyPr/>
        <a:lstStyle/>
        <a:p>
          <a:endParaRPr lang="en-US"/>
        </a:p>
      </dgm:t>
    </dgm:pt>
    <dgm:pt modelId="{340D3AFA-C7CC-4A20-9CCF-BF790A1250CB}" type="pres">
      <dgm:prSet presAssocID="{4C9C9285-D18E-4088-A7D1-37654F05FA8A}" presName="node" presStyleLbl="node1" presStyleIdx="0" presStyleCnt="6">
        <dgm:presLayoutVars>
          <dgm:bulletEnabled val="1"/>
        </dgm:presLayoutVars>
      </dgm:prSet>
      <dgm:spPr/>
      <dgm:t>
        <a:bodyPr/>
        <a:lstStyle/>
        <a:p>
          <a:endParaRPr lang="en-US"/>
        </a:p>
      </dgm:t>
    </dgm:pt>
    <dgm:pt modelId="{C58BF0DC-6FB1-4EB6-A1B6-E628CE2DEAA3}" type="pres">
      <dgm:prSet presAssocID="{92C74D0E-C01A-4903-8AD4-3C541C04CC94}" presName="sibTrans" presStyleCnt="0"/>
      <dgm:spPr/>
    </dgm:pt>
    <dgm:pt modelId="{4E97CD33-B4E5-4501-AA5A-0912BF0CAE97}" type="pres">
      <dgm:prSet presAssocID="{466878EA-40FE-45EC-9AD7-D1D56094A05A}" presName="node" presStyleLbl="node1" presStyleIdx="1" presStyleCnt="6">
        <dgm:presLayoutVars>
          <dgm:bulletEnabled val="1"/>
        </dgm:presLayoutVars>
      </dgm:prSet>
      <dgm:spPr/>
      <dgm:t>
        <a:bodyPr/>
        <a:lstStyle/>
        <a:p>
          <a:endParaRPr lang="en-US"/>
        </a:p>
      </dgm:t>
    </dgm:pt>
    <dgm:pt modelId="{EFDF25FC-70E7-4D60-A1A6-65F988E09618}" type="pres">
      <dgm:prSet presAssocID="{6998CAA0-B8AB-44C6-A368-7CD741525820}" presName="sibTrans" presStyleCnt="0"/>
      <dgm:spPr/>
    </dgm:pt>
    <dgm:pt modelId="{A05EE75B-D5A4-4582-99FE-8005791BB948}" type="pres">
      <dgm:prSet presAssocID="{D3C39B63-E9E5-4520-AEC1-81A8A7D776B8}" presName="node" presStyleLbl="node1" presStyleIdx="2" presStyleCnt="6">
        <dgm:presLayoutVars>
          <dgm:bulletEnabled val="1"/>
        </dgm:presLayoutVars>
      </dgm:prSet>
      <dgm:spPr/>
      <dgm:t>
        <a:bodyPr/>
        <a:lstStyle/>
        <a:p>
          <a:endParaRPr lang="en-US"/>
        </a:p>
      </dgm:t>
    </dgm:pt>
    <dgm:pt modelId="{B5FE8FEA-FF49-4AE6-A484-89FD2FB5E198}" type="pres">
      <dgm:prSet presAssocID="{27312621-77BB-4948-82FF-9E88CE481E83}" presName="sibTrans" presStyleCnt="0"/>
      <dgm:spPr/>
    </dgm:pt>
    <dgm:pt modelId="{A350D59B-DF63-43B9-9B68-320A8872CC15}" type="pres">
      <dgm:prSet presAssocID="{9CF936ED-008F-4D15-AA1F-7404F011C5B1}" presName="node" presStyleLbl="node1" presStyleIdx="3" presStyleCnt="6">
        <dgm:presLayoutVars>
          <dgm:bulletEnabled val="1"/>
        </dgm:presLayoutVars>
      </dgm:prSet>
      <dgm:spPr/>
      <dgm:t>
        <a:bodyPr/>
        <a:lstStyle/>
        <a:p>
          <a:endParaRPr lang="en-US"/>
        </a:p>
      </dgm:t>
    </dgm:pt>
    <dgm:pt modelId="{D80D7547-337A-4B75-B005-6A02D2A00962}" type="pres">
      <dgm:prSet presAssocID="{ABD9DDA8-446C-4A3A-A9DC-8C1A8BB431FC}" presName="sibTrans" presStyleCnt="0"/>
      <dgm:spPr/>
    </dgm:pt>
    <dgm:pt modelId="{DCA82EFB-DE07-45ED-B2E7-AB8155E4FA13}" type="pres">
      <dgm:prSet presAssocID="{33E55E79-E229-4EC6-9AF4-1E8F356C15FB}" presName="node" presStyleLbl="node1" presStyleIdx="4" presStyleCnt="6">
        <dgm:presLayoutVars>
          <dgm:bulletEnabled val="1"/>
        </dgm:presLayoutVars>
      </dgm:prSet>
      <dgm:spPr/>
      <dgm:t>
        <a:bodyPr/>
        <a:lstStyle/>
        <a:p>
          <a:endParaRPr lang="en-US"/>
        </a:p>
      </dgm:t>
    </dgm:pt>
    <dgm:pt modelId="{855101EE-80A0-40A6-A1A3-4F49A3676807}" type="pres">
      <dgm:prSet presAssocID="{430D309A-514D-43E3-BC28-4D3AF58DC2C5}" presName="sibTrans" presStyleCnt="0"/>
      <dgm:spPr/>
    </dgm:pt>
    <dgm:pt modelId="{D92C7ED8-E4BC-4831-911A-4EE4FF32CCEB}" type="pres">
      <dgm:prSet presAssocID="{4466E533-57DA-4F59-8543-76638BB48C03}" presName="node" presStyleLbl="node1" presStyleIdx="5" presStyleCnt="6">
        <dgm:presLayoutVars>
          <dgm:bulletEnabled val="1"/>
        </dgm:presLayoutVars>
      </dgm:prSet>
      <dgm:spPr/>
      <dgm:t>
        <a:bodyPr/>
        <a:lstStyle/>
        <a:p>
          <a:endParaRPr lang="en-US"/>
        </a:p>
      </dgm:t>
    </dgm:pt>
  </dgm:ptLst>
  <dgm:cxnLst>
    <dgm:cxn modelId="{2A966D56-9247-4999-A2FA-C0C51A58440E}" type="presOf" srcId="{12BDBFDC-51C9-4C16-A3F5-6614A02C5C61}" destId="{68BF86A6-DDBE-49E9-B24D-D2C9CB8EE58F}" srcOrd="0" destOrd="0" presId="urn:microsoft.com/office/officeart/2005/8/layout/default"/>
    <dgm:cxn modelId="{609BFE64-A22E-4614-AEF7-9F2875F0ED5A}" type="presOf" srcId="{D3C39B63-E9E5-4520-AEC1-81A8A7D776B8}" destId="{A05EE75B-D5A4-4582-99FE-8005791BB948}" srcOrd="0" destOrd="0" presId="urn:microsoft.com/office/officeart/2005/8/layout/default"/>
    <dgm:cxn modelId="{DDFD605C-9B87-4849-8993-FDE08DCABF6F}" type="presOf" srcId="{33E55E79-E229-4EC6-9AF4-1E8F356C15FB}" destId="{DCA82EFB-DE07-45ED-B2E7-AB8155E4FA13}" srcOrd="0" destOrd="0" presId="urn:microsoft.com/office/officeart/2005/8/layout/default"/>
    <dgm:cxn modelId="{F1BA0A04-528D-4EA2-A81E-C67B13ED1CC0}" srcId="{12BDBFDC-51C9-4C16-A3F5-6614A02C5C61}" destId="{4466E533-57DA-4F59-8543-76638BB48C03}" srcOrd="5" destOrd="0" parTransId="{8AE7B4DC-8263-4588-A4AF-2B2DFF81C7AC}" sibTransId="{3D54A8B0-1D6F-4C34-B4ED-C137AFFC69E0}"/>
    <dgm:cxn modelId="{620ECA99-BA80-467C-85E5-E9AB657D98E1}" type="presOf" srcId="{466878EA-40FE-45EC-9AD7-D1D56094A05A}" destId="{4E97CD33-B4E5-4501-AA5A-0912BF0CAE97}" srcOrd="0" destOrd="0" presId="urn:microsoft.com/office/officeart/2005/8/layout/default"/>
    <dgm:cxn modelId="{742FAD6B-89B3-451F-AFAE-A281B9FA3D3C}" srcId="{12BDBFDC-51C9-4C16-A3F5-6614A02C5C61}" destId="{4C9C9285-D18E-4088-A7D1-37654F05FA8A}" srcOrd="0" destOrd="0" parTransId="{17E8CF39-2902-4BC5-8B2F-BC26CC760B0D}" sibTransId="{92C74D0E-C01A-4903-8AD4-3C541C04CC94}"/>
    <dgm:cxn modelId="{A3BB7DD7-9768-41BB-A0FA-BCAA002AA385}" srcId="{12BDBFDC-51C9-4C16-A3F5-6614A02C5C61}" destId="{9CF936ED-008F-4D15-AA1F-7404F011C5B1}" srcOrd="3" destOrd="0" parTransId="{A57DDFAF-DBD6-4CD5-A186-45D9E26F9703}" sibTransId="{ABD9DDA8-446C-4A3A-A9DC-8C1A8BB431FC}"/>
    <dgm:cxn modelId="{BAC60929-4307-46A6-BF1C-3BD620A04B66}" srcId="{12BDBFDC-51C9-4C16-A3F5-6614A02C5C61}" destId="{D3C39B63-E9E5-4520-AEC1-81A8A7D776B8}" srcOrd="2" destOrd="0" parTransId="{840D816F-C741-4700-9731-3E299120BAE7}" sibTransId="{27312621-77BB-4948-82FF-9E88CE481E83}"/>
    <dgm:cxn modelId="{56611412-16CF-4103-9C9C-A6BC99557C18}" srcId="{12BDBFDC-51C9-4C16-A3F5-6614A02C5C61}" destId="{33E55E79-E229-4EC6-9AF4-1E8F356C15FB}" srcOrd="4" destOrd="0" parTransId="{1309023A-8F57-4A5C-BF47-29C7EC96F7E0}" sibTransId="{430D309A-514D-43E3-BC28-4D3AF58DC2C5}"/>
    <dgm:cxn modelId="{FA8CE3A0-43EA-48CA-99B7-4285DDF06DAE}" type="presOf" srcId="{9CF936ED-008F-4D15-AA1F-7404F011C5B1}" destId="{A350D59B-DF63-43B9-9B68-320A8872CC15}" srcOrd="0" destOrd="0" presId="urn:microsoft.com/office/officeart/2005/8/layout/default"/>
    <dgm:cxn modelId="{57B91952-B380-4D36-AFB6-01C55616A7BA}" type="presOf" srcId="{4466E533-57DA-4F59-8543-76638BB48C03}" destId="{D92C7ED8-E4BC-4831-911A-4EE4FF32CCEB}" srcOrd="0" destOrd="0" presId="urn:microsoft.com/office/officeart/2005/8/layout/default"/>
    <dgm:cxn modelId="{36331ABD-CE4D-4786-BCBD-4454BCAEC896}" srcId="{12BDBFDC-51C9-4C16-A3F5-6614A02C5C61}" destId="{466878EA-40FE-45EC-9AD7-D1D56094A05A}" srcOrd="1" destOrd="0" parTransId="{4FCB6A15-87C5-4A24-97FD-12D68A7DCB99}" sibTransId="{6998CAA0-B8AB-44C6-A368-7CD741525820}"/>
    <dgm:cxn modelId="{B712443F-FC1A-4ED6-85AC-2AB99E10309E}" type="presOf" srcId="{4C9C9285-D18E-4088-A7D1-37654F05FA8A}" destId="{340D3AFA-C7CC-4A20-9CCF-BF790A1250CB}" srcOrd="0" destOrd="0" presId="urn:microsoft.com/office/officeart/2005/8/layout/default"/>
    <dgm:cxn modelId="{7FA23700-B0B7-4A72-A1B7-4BB80A6C7E1A}" type="presParOf" srcId="{68BF86A6-DDBE-49E9-B24D-D2C9CB8EE58F}" destId="{340D3AFA-C7CC-4A20-9CCF-BF790A1250CB}" srcOrd="0" destOrd="0" presId="urn:microsoft.com/office/officeart/2005/8/layout/default"/>
    <dgm:cxn modelId="{42A6CC82-45A3-4054-8F9E-64288E4881C0}" type="presParOf" srcId="{68BF86A6-DDBE-49E9-B24D-D2C9CB8EE58F}" destId="{C58BF0DC-6FB1-4EB6-A1B6-E628CE2DEAA3}" srcOrd="1" destOrd="0" presId="urn:microsoft.com/office/officeart/2005/8/layout/default"/>
    <dgm:cxn modelId="{A56D7D81-8039-4E4F-B75F-052B2901E314}" type="presParOf" srcId="{68BF86A6-DDBE-49E9-B24D-D2C9CB8EE58F}" destId="{4E97CD33-B4E5-4501-AA5A-0912BF0CAE97}" srcOrd="2" destOrd="0" presId="urn:microsoft.com/office/officeart/2005/8/layout/default"/>
    <dgm:cxn modelId="{CA9F1054-DB48-43E7-A2F9-5E3EA64D99D0}" type="presParOf" srcId="{68BF86A6-DDBE-49E9-B24D-D2C9CB8EE58F}" destId="{EFDF25FC-70E7-4D60-A1A6-65F988E09618}" srcOrd="3" destOrd="0" presId="urn:microsoft.com/office/officeart/2005/8/layout/default"/>
    <dgm:cxn modelId="{C0C6B40A-C4D0-4D3C-82B8-A0DDAEF4D98D}" type="presParOf" srcId="{68BF86A6-DDBE-49E9-B24D-D2C9CB8EE58F}" destId="{A05EE75B-D5A4-4582-99FE-8005791BB948}" srcOrd="4" destOrd="0" presId="urn:microsoft.com/office/officeart/2005/8/layout/default"/>
    <dgm:cxn modelId="{79344739-12DC-43E2-9323-8CF6DA383877}" type="presParOf" srcId="{68BF86A6-DDBE-49E9-B24D-D2C9CB8EE58F}" destId="{B5FE8FEA-FF49-4AE6-A484-89FD2FB5E198}" srcOrd="5" destOrd="0" presId="urn:microsoft.com/office/officeart/2005/8/layout/default"/>
    <dgm:cxn modelId="{EACB7896-5E05-477E-8E1A-4F31BD60E341}" type="presParOf" srcId="{68BF86A6-DDBE-49E9-B24D-D2C9CB8EE58F}" destId="{A350D59B-DF63-43B9-9B68-320A8872CC15}" srcOrd="6" destOrd="0" presId="urn:microsoft.com/office/officeart/2005/8/layout/default"/>
    <dgm:cxn modelId="{FF5782EF-B53B-4004-8E11-DD281AB167B1}" type="presParOf" srcId="{68BF86A6-DDBE-49E9-B24D-D2C9CB8EE58F}" destId="{D80D7547-337A-4B75-B005-6A02D2A00962}" srcOrd="7" destOrd="0" presId="urn:microsoft.com/office/officeart/2005/8/layout/default"/>
    <dgm:cxn modelId="{49E036C3-BB0A-45BF-93DC-3E29F8947BB8}" type="presParOf" srcId="{68BF86A6-DDBE-49E9-B24D-D2C9CB8EE58F}" destId="{DCA82EFB-DE07-45ED-B2E7-AB8155E4FA13}" srcOrd="8" destOrd="0" presId="urn:microsoft.com/office/officeart/2005/8/layout/default"/>
    <dgm:cxn modelId="{AFFCEEE2-B101-4AC9-A111-E236BDEE3969}" type="presParOf" srcId="{68BF86A6-DDBE-49E9-B24D-D2C9CB8EE58F}" destId="{855101EE-80A0-40A6-A1A3-4F49A3676807}" srcOrd="9" destOrd="0" presId="urn:microsoft.com/office/officeart/2005/8/layout/default"/>
    <dgm:cxn modelId="{938B9740-9C01-49AE-B92D-E71106659303}" type="presParOf" srcId="{68BF86A6-DDBE-49E9-B24D-D2C9CB8EE58F}" destId="{D92C7ED8-E4BC-4831-911A-4EE4FF32CCE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A54FAF-A037-4826-B77C-48FBCEAE1399}" type="doc">
      <dgm:prSet loTypeId="urn:microsoft.com/office/officeart/2005/8/layout/balance1" loCatId="relationship" qsTypeId="urn:microsoft.com/office/officeart/2005/8/quickstyle/simple1" qsCatId="simple" csTypeId="urn:microsoft.com/office/officeart/2005/8/colors/accent2_2" csCatId="accent2" phldr="1"/>
      <dgm:spPr/>
      <dgm:t>
        <a:bodyPr/>
        <a:lstStyle/>
        <a:p>
          <a:endParaRPr lang="en-US"/>
        </a:p>
      </dgm:t>
    </dgm:pt>
    <dgm:pt modelId="{49058C84-A1B5-426E-931C-8852DCD900F3}">
      <dgm:prSet phldrT="[Text]" custT="1"/>
      <dgm:spPr/>
      <dgm:t>
        <a:bodyPr/>
        <a:lstStyle/>
        <a:p>
          <a:r>
            <a:rPr lang="en-US" sz="3600" dirty="0" smtClean="0">
              <a:latin typeface="Calibri" panose="020F0502020204030204" pitchFamily="34" charset="0"/>
              <a:cs typeface="Calibri" panose="020F0502020204030204" pitchFamily="34" charset="0"/>
            </a:rPr>
            <a:t>Good</a:t>
          </a:r>
          <a:endParaRPr lang="en-US" sz="3600" dirty="0">
            <a:latin typeface="Calibri" panose="020F0502020204030204" pitchFamily="34" charset="0"/>
            <a:cs typeface="Calibri" panose="020F0502020204030204" pitchFamily="34" charset="0"/>
          </a:endParaRPr>
        </a:p>
      </dgm:t>
    </dgm:pt>
    <dgm:pt modelId="{C2FBBC9E-7CA6-49F2-8A58-C6AF3BADAA0E}" type="parTrans" cxnId="{F230D663-A076-47EB-AABC-F3ED7C4EB25B}">
      <dgm:prSet/>
      <dgm:spPr/>
      <dgm:t>
        <a:bodyPr/>
        <a:lstStyle/>
        <a:p>
          <a:endParaRPr lang="en-US" sz="1800">
            <a:latin typeface="Calibri" panose="020F0502020204030204" pitchFamily="34" charset="0"/>
            <a:cs typeface="Calibri" panose="020F0502020204030204" pitchFamily="34" charset="0"/>
          </a:endParaRPr>
        </a:p>
      </dgm:t>
    </dgm:pt>
    <dgm:pt modelId="{5A16AA38-5831-4199-9CDA-7E36D2A82B99}" type="sibTrans" cxnId="{F230D663-A076-47EB-AABC-F3ED7C4EB25B}">
      <dgm:prSet/>
      <dgm:spPr/>
      <dgm:t>
        <a:bodyPr/>
        <a:lstStyle/>
        <a:p>
          <a:endParaRPr lang="en-US" sz="1800">
            <a:latin typeface="Calibri" panose="020F0502020204030204" pitchFamily="34" charset="0"/>
            <a:cs typeface="Calibri" panose="020F0502020204030204" pitchFamily="34" charset="0"/>
          </a:endParaRPr>
        </a:p>
      </dgm:t>
    </dgm:pt>
    <dgm:pt modelId="{40797E2B-C499-4C18-9B3B-DD1278BF2978}">
      <dgm:prSet phldrT="[Text]" custT="1"/>
      <dgm:spPr>
        <a:solidFill>
          <a:srgbClr val="CC6262"/>
        </a:solidFill>
      </dgm:spPr>
      <dgm:t>
        <a:bodyPr/>
        <a:lstStyle/>
        <a:p>
          <a:r>
            <a:rPr lang="en-US" sz="2100" dirty="0" smtClean="0">
              <a:latin typeface="Calibri" panose="020F0502020204030204" pitchFamily="34" charset="0"/>
              <a:cs typeface="Calibri" panose="020F0502020204030204" pitchFamily="34" charset="0"/>
            </a:rPr>
            <a:t>Protection</a:t>
          </a:r>
          <a:endParaRPr lang="en-US" sz="2100" dirty="0">
            <a:latin typeface="Calibri" panose="020F0502020204030204" pitchFamily="34" charset="0"/>
            <a:cs typeface="Calibri" panose="020F0502020204030204" pitchFamily="34" charset="0"/>
          </a:endParaRPr>
        </a:p>
      </dgm:t>
    </dgm:pt>
    <dgm:pt modelId="{1EF3F39B-0ACD-4277-B95C-ED4D39F75413}" type="parTrans" cxnId="{373B8AF7-6FE1-40FA-876B-690126C8BBEB}">
      <dgm:prSet/>
      <dgm:spPr/>
      <dgm:t>
        <a:bodyPr/>
        <a:lstStyle/>
        <a:p>
          <a:endParaRPr lang="en-US" sz="1800">
            <a:latin typeface="Calibri" panose="020F0502020204030204" pitchFamily="34" charset="0"/>
            <a:cs typeface="Calibri" panose="020F0502020204030204" pitchFamily="34" charset="0"/>
          </a:endParaRPr>
        </a:p>
      </dgm:t>
    </dgm:pt>
    <dgm:pt modelId="{FE28799F-A5F6-44AC-8B2C-87901D3B2E4A}" type="sibTrans" cxnId="{373B8AF7-6FE1-40FA-876B-690126C8BBEB}">
      <dgm:prSet/>
      <dgm:spPr/>
      <dgm:t>
        <a:bodyPr/>
        <a:lstStyle/>
        <a:p>
          <a:endParaRPr lang="en-US" sz="1800">
            <a:latin typeface="Calibri" panose="020F0502020204030204" pitchFamily="34" charset="0"/>
            <a:cs typeface="Calibri" panose="020F0502020204030204" pitchFamily="34" charset="0"/>
          </a:endParaRPr>
        </a:p>
      </dgm:t>
    </dgm:pt>
    <dgm:pt modelId="{5679439F-C02A-40F9-8D14-E3FED0ACA55B}">
      <dgm:prSet phldrT="[Text]" custT="1"/>
      <dgm:spPr/>
      <dgm:t>
        <a:bodyPr/>
        <a:lstStyle/>
        <a:p>
          <a:r>
            <a:rPr lang="en-US" sz="3600" dirty="0" smtClean="0">
              <a:latin typeface="Calibri" panose="020F0502020204030204" pitchFamily="34" charset="0"/>
              <a:cs typeface="Calibri" panose="020F0502020204030204" pitchFamily="34" charset="0"/>
            </a:rPr>
            <a:t>Bad</a:t>
          </a:r>
          <a:endParaRPr lang="en-US" sz="3600" dirty="0">
            <a:latin typeface="Calibri" panose="020F0502020204030204" pitchFamily="34" charset="0"/>
            <a:cs typeface="Calibri" panose="020F0502020204030204" pitchFamily="34" charset="0"/>
          </a:endParaRPr>
        </a:p>
      </dgm:t>
    </dgm:pt>
    <dgm:pt modelId="{D1A7F3F1-A28A-4D45-9F4C-63BE9F1E1140}" type="parTrans" cxnId="{3A699415-BEA0-4F9A-957F-8C1D372C05E6}">
      <dgm:prSet/>
      <dgm:spPr/>
      <dgm:t>
        <a:bodyPr/>
        <a:lstStyle/>
        <a:p>
          <a:endParaRPr lang="en-US" sz="1800">
            <a:latin typeface="Calibri" panose="020F0502020204030204" pitchFamily="34" charset="0"/>
            <a:cs typeface="Calibri" panose="020F0502020204030204" pitchFamily="34" charset="0"/>
          </a:endParaRPr>
        </a:p>
      </dgm:t>
    </dgm:pt>
    <dgm:pt modelId="{3951DB89-E482-4D60-B801-808D676DAEED}" type="sibTrans" cxnId="{3A699415-BEA0-4F9A-957F-8C1D372C05E6}">
      <dgm:prSet/>
      <dgm:spPr/>
      <dgm:t>
        <a:bodyPr/>
        <a:lstStyle/>
        <a:p>
          <a:endParaRPr lang="en-US" sz="1800">
            <a:latin typeface="Calibri" panose="020F0502020204030204" pitchFamily="34" charset="0"/>
            <a:cs typeface="Calibri" panose="020F0502020204030204" pitchFamily="34" charset="0"/>
          </a:endParaRPr>
        </a:p>
      </dgm:t>
    </dgm:pt>
    <dgm:pt modelId="{F4544615-4E24-4778-8F3B-777D269DA149}">
      <dgm:prSet phldrT="[Text]" custT="1"/>
      <dgm:spPr>
        <a:solidFill>
          <a:srgbClr val="CC6262"/>
        </a:solidFill>
      </dgm:spPr>
      <dgm:t>
        <a:bodyPr/>
        <a:lstStyle/>
        <a:p>
          <a:r>
            <a:rPr lang="en-US" sz="2100" dirty="0" smtClean="0">
              <a:latin typeface="Calibri" panose="020F0502020204030204" pitchFamily="34" charset="0"/>
              <a:cs typeface="Calibri" panose="020F0502020204030204" pitchFamily="34" charset="0"/>
            </a:rPr>
            <a:t>Rejection</a:t>
          </a:r>
          <a:endParaRPr lang="en-US" sz="2100" dirty="0">
            <a:latin typeface="Calibri" panose="020F0502020204030204" pitchFamily="34" charset="0"/>
            <a:cs typeface="Calibri" panose="020F0502020204030204" pitchFamily="34" charset="0"/>
          </a:endParaRPr>
        </a:p>
      </dgm:t>
    </dgm:pt>
    <dgm:pt modelId="{6A6775EF-0239-43B7-8B77-09BDC01F1B60}" type="parTrans" cxnId="{FC01AE7C-A989-4F6E-ABCA-9D3688D1345E}">
      <dgm:prSet/>
      <dgm:spPr/>
      <dgm:t>
        <a:bodyPr/>
        <a:lstStyle/>
        <a:p>
          <a:endParaRPr lang="en-US" sz="1800">
            <a:latin typeface="Calibri" panose="020F0502020204030204" pitchFamily="34" charset="0"/>
            <a:cs typeface="Calibri" panose="020F0502020204030204" pitchFamily="34" charset="0"/>
          </a:endParaRPr>
        </a:p>
      </dgm:t>
    </dgm:pt>
    <dgm:pt modelId="{DFA596CA-8EDF-4F93-B320-80B8B47EBEDB}" type="sibTrans" cxnId="{FC01AE7C-A989-4F6E-ABCA-9D3688D1345E}">
      <dgm:prSet/>
      <dgm:spPr/>
      <dgm:t>
        <a:bodyPr/>
        <a:lstStyle/>
        <a:p>
          <a:endParaRPr lang="en-US" sz="1800">
            <a:latin typeface="Calibri" panose="020F0502020204030204" pitchFamily="34" charset="0"/>
            <a:cs typeface="Calibri" panose="020F0502020204030204" pitchFamily="34" charset="0"/>
          </a:endParaRPr>
        </a:p>
      </dgm:t>
    </dgm:pt>
    <dgm:pt modelId="{2275298E-1C01-412C-BEFA-0521B76742FE}">
      <dgm:prSet phldrT="[Text]" custT="1"/>
      <dgm:spPr>
        <a:solidFill>
          <a:srgbClr val="CC6262"/>
        </a:solidFill>
      </dgm:spPr>
      <dgm:t>
        <a:bodyPr/>
        <a:lstStyle/>
        <a:p>
          <a:r>
            <a:rPr lang="en-US" sz="2100" dirty="0" smtClean="0">
              <a:latin typeface="Calibri" panose="020F0502020204030204" pitchFamily="34" charset="0"/>
              <a:cs typeface="Calibri" panose="020F0502020204030204" pitchFamily="34" charset="0"/>
            </a:rPr>
            <a:t>Destruction</a:t>
          </a:r>
          <a:endParaRPr lang="en-US" sz="2100" dirty="0">
            <a:latin typeface="Calibri" panose="020F0502020204030204" pitchFamily="34" charset="0"/>
            <a:cs typeface="Calibri" panose="020F0502020204030204" pitchFamily="34" charset="0"/>
          </a:endParaRPr>
        </a:p>
      </dgm:t>
    </dgm:pt>
    <dgm:pt modelId="{38897737-0290-4A8D-95B3-EDBE87A7ABBC}" type="sibTrans" cxnId="{4CD8D835-9B84-4B13-8585-C9C40C968CC3}">
      <dgm:prSet/>
      <dgm:spPr/>
      <dgm:t>
        <a:bodyPr/>
        <a:lstStyle/>
        <a:p>
          <a:endParaRPr lang="en-US" sz="1800">
            <a:latin typeface="Calibri" panose="020F0502020204030204" pitchFamily="34" charset="0"/>
            <a:cs typeface="Calibri" panose="020F0502020204030204" pitchFamily="34" charset="0"/>
          </a:endParaRPr>
        </a:p>
      </dgm:t>
    </dgm:pt>
    <dgm:pt modelId="{34364FCA-8908-4A74-82D8-6E924E196DA7}" type="parTrans" cxnId="{4CD8D835-9B84-4B13-8585-C9C40C968CC3}">
      <dgm:prSet/>
      <dgm:spPr/>
      <dgm:t>
        <a:bodyPr/>
        <a:lstStyle/>
        <a:p>
          <a:endParaRPr lang="en-US" sz="1800">
            <a:latin typeface="Calibri" panose="020F0502020204030204" pitchFamily="34" charset="0"/>
            <a:cs typeface="Calibri" panose="020F0502020204030204" pitchFamily="34" charset="0"/>
          </a:endParaRPr>
        </a:p>
      </dgm:t>
    </dgm:pt>
    <dgm:pt modelId="{22915DE6-3475-4212-AE91-2BB5255D4216}" type="pres">
      <dgm:prSet presAssocID="{A9A54FAF-A037-4826-B77C-48FBCEAE1399}" presName="outerComposite" presStyleCnt="0">
        <dgm:presLayoutVars>
          <dgm:chMax val="2"/>
          <dgm:animLvl val="lvl"/>
          <dgm:resizeHandles val="exact"/>
        </dgm:presLayoutVars>
      </dgm:prSet>
      <dgm:spPr/>
      <dgm:t>
        <a:bodyPr/>
        <a:lstStyle/>
        <a:p>
          <a:endParaRPr lang="en-US"/>
        </a:p>
      </dgm:t>
    </dgm:pt>
    <dgm:pt modelId="{A4B43F1E-242D-47D5-BB4D-0D5BB8AC13C8}" type="pres">
      <dgm:prSet presAssocID="{A9A54FAF-A037-4826-B77C-48FBCEAE1399}" presName="dummyMaxCanvas" presStyleCnt="0"/>
      <dgm:spPr/>
    </dgm:pt>
    <dgm:pt modelId="{F404D350-7043-4A18-B859-A4114497F9C4}" type="pres">
      <dgm:prSet presAssocID="{A9A54FAF-A037-4826-B77C-48FBCEAE1399}" presName="parentComposite" presStyleCnt="0"/>
      <dgm:spPr/>
    </dgm:pt>
    <dgm:pt modelId="{3240FBFB-C4DA-4C79-AF62-271657F1A4B5}" type="pres">
      <dgm:prSet presAssocID="{A9A54FAF-A037-4826-B77C-48FBCEAE1399}" presName="parent1" presStyleLbl="alignAccFollowNode1" presStyleIdx="0" presStyleCnt="4">
        <dgm:presLayoutVars>
          <dgm:chMax val="4"/>
        </dgm:presLayoutVars>
      </dgm:prSet>
      <dgm:spPr/>
      <dgm:t>
        <a:bodyPr/>
        <a:lstStyle/>
        <a:p>
          <a:endParaRPr lang="en-US"/>
        </a:p>
      </dgm:t>
    </dgm:pt>
    <dgm:pt modelId="{45010E25-6311-496F-8FE6-976B4BA5D098}" type="pres">
      <dgm:prSet presAssocID="{A9A54FAF-A037-4826-B77C-48FBCEAE1399}" presName="parent2" presStyleLbl="alignAccFollowNode1" presStyleIdx="1" presStyleCnt="4">
        <dgm:presLayoutVars>
          <dgm:chMax val="4"/>
        </dgm:presLayoutVars>
      </dgm:prSet>
      <dgm:spPr/>
      <dgm:t>
        <a:bodyPr/>
        <a:lstStyle/>
        <a:p>
          <a:endParaRPr lang="en-US"/>
        </a:p>
      </dgm:t>
    </dgm:pt>
    <dgm:pt modelId="{E96624BE-198E-4EA4-B3A7-7FCDC8FBA802}" type="pres">
      <dgm:prSet presAssocID="{A9A54FAF-A037-4826-B77C-48FBCEAE1399}" presName="childrenComposite" presStyleCnt="0"/>
      <dgm:spPr/>
    </dgm:pt>
    <dgm:pt modelId="{18099708-19CA-4AD7-9FA7-3606789665F9}" type="pres">
      <dgm:prSet presAssocID="{A9A54FAF-A037-4826-B77C-48FBCEAE1399}" presName="dummyMaxCanvas_ChildArea" presStyleCnt="0"/>
      <dgm:spPr/>
    </dgm:pt>
    <dgm:pt modelId="{E5FEB015-10C5-433B-A5B8-B8D049DBDC9F}" type="pres">
      <dgm:prSet presAssocID="{A9A54FAF-A037-4826-B77C-48FBCEAE1399}" presName="fulcrum" presStyleLbl="alignAccFollowNode1" presStyleIdx="2" presStyleCnt="4"/>
      <dgm:spPr/>
    </dgm:pt>
    <dgm:pt modelId="{5220E257-B71E-4004-89DF-BF54EB464C27}" type="pres">
      <dgm:prSet presAssocID="{A9A54FAF-A037-4826-B77C-48FBCEAE1399}" presName="balance_12" presStyleLbl="alignAccFollowNode1" presStyleIdx="3" presStyleCnt="4">
        <dgm:presLayoutVars>
          <dgm:bulletEnabled val="1"/>
        </dgm:presLayoutVars>
      </dgm:prSet>
      <dgm:spPr/>
    </dgm:pt>
    <dgm:pt modelId="{34F2B829-4D4E-41B2-91F8-4DDE1B77E877}" type="pres">
      <dgm:prSet presAssocID="{A9A54FAF-A037-4826-B77C-48FBCEAE1399}" presName="right_12_1" presStyleLbl="node1" presStyleIdx="0" presStyleCnt="3">
        <dgm:presLayoutVars>
          <dgm:bulletEnabled val="1"/>
        </dgm:presLayoutVars>
      </dgm:prSet>
      <dgm:spPr/>
      <dgm:t>
        <a:bodyPr/>
        <a:lstStyle/>
        <a:p>
          <a:endParaRPr lang="en-US"/>
        </a:p>
      </dgm:t>
    </dgm:pt>
    <dgm:pt modelId="{3FB67F17-3C9C-4D05-A8B1-68506EED2BAD}" type="pres">
      <dgm:prSet presAssocID="{A9A54FAF-A037-4826-B77C-48FBCEAE1399}" presName="right_12_2" presStyleLbl="node1" presStyleIdx="1" presStyleCnt="3">
        <dgm:presLayoutVars>
          <dgm:bulletEnabled val="1"/>
        </dgm:presLayoutVars>
      </dgm:prSet>
      <dgm:spPr/>
      <dgm:t>
        <a:bodyPr/>
        <a:lstStyle/>
        <a:p>
          <a:endParaRPr lang="en-US"/>
        </a:p>
      </dgm:t>
    </dgm:pt>
    <dgm:pt modelId="{704E58E3-1854-4190-8801-CB3F8AB58FAD}" type="pres">
      <dgm:prSet presAssocID="{A9A54FAF-A037-4826-B77C-48FBCEAE1399}" presName="left_12_1" presStyleLbl="node1" presStyleIdx="2" presStyleCnt="3">
        <dgm:presLayoutVars>
          <dgm:bulletEnabled val="1"/>
        </dgm:presLayoutVars>
      </dgm:prSet>
      <dgm:spPr/>
      <dgm:t>
        <a:bodyPr/>
        <a:lstStyle/>
        <a:p>
          <a:endParaRPr lang="en-US"/>
        </a:p>
      </dgm:t>
    </dgm:pt>
  </dgm:ptLst>
  <dgm:cxnLst>
    <dgm:cxn modelId="{1939790F-D5B2-4F3F-A1AA-16D7AAB20D21}" type="presOf" srcId="{40797E2B-C499-4C18-9B3B-DD1278BF2978}" destId="{704E58E3-1854-4190-8801-CB3F8AB58FAD}" srcOrd="0" destOrd="0" presId="urn:microsoft.com/office/officeart/2005/8/layout/balance1"/>
    <dgm:cxn modelId="{4CD8D835-9B84-4B13-8585-C9C40C968CC3}" srcId="{5679439F-C02A-40F9-8D14-E3FED0ACA55B}" destId="{2275298E-1C01-412C-BEFA-0521B76742FE}" srcOrd="0" destOrd="0" parTransId="{34364FCA-8908-4A74-82D8-6E924E196DA7}" sibTransId="{38897737-0290-4A8D-95B3-EDBE87A7ABBC}"/>
    <dgm:cxn modelId="{373B8AF7-6FE1-40FA-876B-690126C8BBEB}" srcId="{49058C84-A1B5-426E-931C-8852DCD900F3}" destId="{40797E2B-C499-4C18-9B3B-DD1278BF2978}" srcOrd="0" destOrd="0" parTransId="{1EF3F39B-0ACD-4277-B95C-ED4D39F75413}" sibTransId="{FE28799F-A5F6-44AC-8B2C-87901D3B2E4A}"/>
    <dgm:cxn modelId="{FDCB870A-BC87-4645-BB5A-F00D884799BC}" type="presOf" srcId="{A9A54FAF-A037-4826-B77C-48FBCEAE1399}" destId="{22915DE6-3475-4212-AE91-2BB5255D4216}" srcOrd="0" destOrd="0" presId="urn:microsoft.com/office/officeart/2005/8/layout/balance1"/>
    <dgm:cxn modelId="{0ABA869E-F178-4C64-A938-90CC750C694A}" type="presOf" srcId="{F4544615-4E24-4778-8F3B-777D269DA149}" destId="{3FB67F17-3C9C-4D05-A8B1-68506EED2BAD}" srcOrd="0" destOrd="0" presId="urn:microsoft.com/office/officeart/2005/8/layout/balance1"/>
    <dgm:cxn modelId="{CDB2C349-C9A6-4F82-9D27-B231123D0158}" type="presOf" srcId="{2275298E-1C01-412C-BEFA-0521B76742FE}" destId="{34F2B829-4D4E-41B2-91F8-4DDE1B77E877}" srcOrd="0" destOrd="0" presId="urn:microsoft.com/office/officeart/2005/8/layout/balance1"/>
    <dgm:cxn modelId="{3A699415-BEA0-4F9A-957F-8C1D372C05E6}" srcId="{A9A54FAF-A037-4826-B77C-48FBCEAE1399}" destId="{5679439F-C02A-40F9-8D14-E3FED0ACA55B}" srcOrd="1" destOrd="0" parTransId="{D1A7F3F1-A28A-4D45-9F4C-63BE9F1E1140}" sibTransId="{3951DB89-E482-4D60-B801-808D676DAEED}"/>
    <dgm:cxn modelId="{D05A9408-BF1C-4BE4-8A8F-7681EBA47CEE}" type="presOf" srcId="{5679439F-C02A-40F9-8D14-E3FED0ACA55B}" destId="{45010E25-6311-496F-8FE6-976B4BA5D098}" srcOrd="0" destOrd="0" presId="urn:microsoft.com/office/officeart/2005/8/layout/balance1"/>
    <dgm:cxn modelId="{F230D663-A076-47EB-AABC-F3ED7C4EB25B}" srcId="{A9A54FAF-A037-4826-B77C-48FBCEAE1399}" destId="{49058C84-A1B5-426E-931C-8852DCD900F3}" srcOrd="0" destOrd="0" parTransId="{C2FBBC9E-7CA6-49F2-8A58-C6AF3BADAA0E}" sibTransId="{5A16AA38-5831-4199-9CDA-7E36D2A82B99}"/>
    <dgm:cxn modelId="{AC31A630-40EE-4CFB-B3C3-68767EF46187}" type="presOf" srcId="{49058C84-A1B5-426E-931C-8852DCD900F3}" destId="{3240FBFB-C4DA-4C79-AF62-271657F1A4B5}" srcOrd="0" destOrd="0" presId="urn:microsoft.com/office/officeart/2005/8/layout/balance1"/>
    <dgm:cxn modelId="{FC01AE7C-A989-4F6E-ABCA-9D3688D1345E}" srcId="{5679439F-C02A-40F9-8D14-E3FED0ACA55B}" destId="{F4544615-4E24-4778-8F3B-777D269DA149}" srcOrd="1" destOrd="0" parTransId="{6A6775EF-0239-43B7-8B77-09BDC01F1B60}" sibTransId="{DFA596CA-8EDF-4F93-B320-80B8B47EBEDB}"/>
    <dgm:cxn modelId="{FA6CB07F-13E6-473E-B5AC-15D612953180}" type="presParOf" srcId="{22915DE6-3475-4212-AE91-2BB5255D4216}" destId="{A4B43F1E-242D-47D5-BB4D-0D5BB8AC13C8}" srcOrd="0" destOrd="0" presId="urn:microsoft.com/office/officeart/2005/8/layout/balance1"/>
    <dgm:cxn modelId="{58973E30-6219-4164-9612-FCF2C99F63AB}" type="presParOf" srcId="{22915DE6-3475-4212-AE91-2BB5255D4216}" destId="{F404D350-7043-4A18-B859-A4114497F9C4}" srcOrd="1" destOrd="0" presId="urn:microsoft.com/office/officeart/2005/8/layout/balance1"/>
    <dgm:cxn modelId="{1774C3EF-3965-4C2B-893E-B48CA744584B}" type="presParOf" srcId="{F404D350-7043-4A18-B859-A4114497F9C4}" destId="{3240FBFB-C4DA-4C79-AF62-271657F1A4B5}" srcOrd="0" destOrd="0" presId="urn:microsoft.com/office/officeart/2005/8/layout/balance1"/>
    <dgm:cxn modelId="{6A3F1844-8F8B-418A-A9D6-818C88AAF30D}" type="presParOf" srcId="{F404D350-7043-4A18-B859-A4114497F9C4}" destId="{45010E25-6311-496F-8FE6-976B4BA5D098}" srcOrd="1" destOrd="0" presId="urn:microsoft.com/office/officeart/2005/8/layout/balance1"/>
    <dgm:cxn modelId="{3A2798E3-A205-4665-BCAD-4A8D42BDC0E0}" type="presParOf" srcId="{22915DE6-3475-4212-AE91-2BB5255D4216}" destId="{E96624BE-198E-4EA4-B3A7-7FCDC8FBA802}" srcOrd="2" destOrd="0" presId="urn:microsoft.com/office/officeart/2005/8/layout/balance1"/>
    <dgm:cxn modelId="{42203CB7-A732-468E-A6FF-217B84CA771C}" type="presParOf" srcId="{E96624BE-198E-4EA4-B3A7-7FCDC8FBA802}" destId="{18099708-19CA-4AD7-9FA7-3606789665F9}" srcOrd="0" destOrd="0" presId="urn:microsoft.com/office/officeart/2005/8/layout/balance1"/>
    <dgm:cxn modelId="{06441C01-3703-456E-88CE-6E549FC9FDD9}" type="presParOf" srcId="{E96624BE-198E-4EA4-B3A7-7FCDC8FBA802}" destId="{E5FEB015-10C5-433B-A5B8-B8D049DBDC9F}" srcOrd="1" destOrd="0" presId="urn:microsoft.com/office/officeart/2005/8/layout/balance1"/>
    <dgm:cxn modelId="{8647811F-A561-4ADD-A468-A58148FCCE69}" type="presParOf" srcId="{E96624BE-198E-4EA4-B3A7-7FCDC8FBA802}" destId="{5220E257-B71E-4004-89DF-BF54EB464C27}" srcOrd="2" destOrd="0" presId="urn:microsoft.com/office/officeart/2005/8/layout/balance1"/>
    <dgm:cxn modelId="{CB9691C1-B7AC-4009-918F-69B8E657F9B1}" type="presParOf" srcId="{E96624BE-198E-4EA4-B3A7-7FCDC8FBA802}" destId="{34F2B829-4D4E-41B2-91F8-4DDE1B77E877}" srcOrd="3" destOrd="0" presId="urn:microsoft.com/office/officeart/2005/8/layout/balance1"/>
    <dgm:cxn modelId="{D0D15CE1-1D1C-4B86-A673-9625122DA141}" type="presParOf" srcId="{E96624BE-198E-4EA4-B3A7-7FCDC8FBA802}" destId="{3FB67F17-3C9C-4D05-A8B1-68506EED2BAD}" srcOrd="4" destOrd="0" presId="urn:microsoft.com/office/officeart/2005/8/layout/balance1"/>
    <dgm:cxn modelId="{40CE6DAC-D40A-4179-A3AD-F604C0AC1E80}" type="presParOf" srcId="{E96624BE-198E-4EA4-B3A7-7FCDC8FBA802}" destId="{704E58E3-1854-4190-8801-CB3F8AB58FAD}"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5FE3DC-A06B-D44B-9C23-A54D4D662304}" type="doc">
      <dgm:prSet loTypeId="urn:microsoft.com/office/officeart/2005/8/layout/arrow4" loCatId="" qsTypeId="urn:microsoft.com/office/officeart/2005/8/quickstyle/simple1" qsCatId="simple" csTypeId="urn:microsoft.com/office/officeart/2005/8/colors/accent2_1" csCatId="accent2" phldr="1"/>
      <dgm:spPr/>
      <dgm:t>
        <a:bodyPr/>
        <a:lstStyle/>
        <a:p>
          <a:endParaRPr lang="en-US"/>
        </a:p>
      </dgm:t>
    </dgm:pt>
    <dgm:pt modelId="{09CB6B28-0CFD-8A42-8EF9-2DDBBF19306E}">
      <dgm:prSet custT="1"/>
      <dgm:spPr/>
      <dgm:t>
        <a:bodyPr/>
        <a:lstStyle/>
        <a:p>
          <a:r>
            <a:rPr lang="en-US" sz="2000" dirty="0">
              <a:latin typeface="Calibri" panose="020F0502020204030204" pitchFamily="34" charset="0"/>
              <a:cs typeface="Calibri" panose="020F0502020204030204" pitchFamily="34" charset="0"/>
            </a:rPr>
            <a:t>Blood type ABO incompatible</a:t>
          </a:r>
        </a:p>
      </dgm:t>
    </dgm:pt>
    <dgm:pt modelId="{635952D7-3C29-9E4C-B995-E4FAB758F5FC}" type="parTrans" cxnId="{402C9A1D-EEBC-0B46-9709-04D25B19E448}">
      <dgm:prSet/>
      <dgm:spPr/>
      <dgm:t>
        <a:bodyPr/>
        <a:lstStyle/>
        <a:p>
          <a:endParaRPr lang="en-US" sz="2400">
            <a:latin typeface="Calibri" panose="020F0502020204030204" pitchFamily="34" charset="0"/>
            <a:cs typeface="Calibri" panose="020F0502020204030204" pitchFamily="34" charset="0"/>
          </a:endParaRPr>
        </a:p>
      </dgm:t>
    </dgm:pt>
    <dgm:pt modelId="{6D51B6D1-7A96-DC47-80E4-654A42072E88}" type="sibTrans" cxnId="{402C9A1D-EEBC-0B46-9709-04D25B19E448}">
      <dgm:prSet/>
      <dgm:spPr/>
      <dgm:t>
        <a:bodyPr/>
        <a:lstStyle/>
        <a:p>
          <a:endParaRPr lang="en-US" sz="2400">
            <a:latin typeface="Calibri" panose="020F0502020204030204" pitchFamily="34" charset="0"/>
            <a:cs typeface="Calibri" panose="020F0502020204030204" pitchFamily="34" charset="0"/>
          </a:endParaRPr>
        </a:p>
      </dgm:t>
    </dgm:pt>
    <dgm:pt modelId="{F5A90F4B-D76A-A24F-906F-C392BD43BADF}">
      <dgm:prSet custT="1"/>
      <dgm:spPr/>
      <dgm:t>
        <a:bodyPr/>
        <a:lstStyle/>
        <a:p>
          <a:r>
            <a:rPr lang="en-US" sz="2000" dirty="0">
              <a:latin typeface="Calibri" panose="020F0502020204030204" pitchFamily="34" charset="0"/>
              <a:cs typeface="Calibri" panose="020F0502020204030204" pitchFamily="34" charset="0"/>
            </a:rPr>
            <a:t>African American</a:t>
          </a:r>
        </a:p>
      </dgm:t>
    </dgm:pt>
    <dgm:pt modelId="{69E0D4D0-27EF-7F43-84F8-E99696B56B6C}" type="parTrans" cxnId="{B8290AB4-46CD-7C42-A8F2-F101CE23C90E}">
      <dgm:prSet/>
      <dgm:spPr/>
      <dgm:t>
        <a:bodyPr/>
        <a:lstStyle/>
        <a:p>
          <a:endParaRPr lang="en-US" sz="2400">
            <a:latin typeface="Calibri" panose="020F0502020204030204" pitchFamily="34" charset="0"/>
            <a:cs typeface="Calibri" panose="020F0502020204030204" pitchFamily="34" charset="0"/>
          </a:endParaRPr>
        </a:p>
      </dgm:t>
    </dgm:pt>
    <dgm:pt modelId="{0BC28491-A48E-5C42-854D-68F65C4AA65A}" type="sibTrans" cxnId="{B8290AB4-46CD-7C42-A8F2-F101CE23C90E}">
      <dgm:prSet/>
      <dgm:spPr/>
      <dgm:t>
        <a:bodyPr/>
        <a:lstStyle/>
        <a:p>
          <a:endParaRPr lang="en-US" sz="2400">
            <a:latin typeface="Calibri" panose="020F0502020204030204" pitchFamily="34" charset="0"/>
            <a:cs typeface="Calibri" panose="020F0502020204030204" pitchFamily="34" charset="0"/>
          </a:endParaRPr>
        </a:p>
      </dgm:t>
    </dgm:pt>
    <dgm:pt modelId="{19FA21A1-2CEE-4247-B5D5-D5D9EAB5E55A}">
      <dgm:prSet custT="1"/>
      <dgm:spPr/>
      <dgm:t>
        <a:bodyPr/>
        <a:lstStyle/>
        <a:p>
          <a:r>
            <a:rPr lang="en-US" sz="2000" b="0" dirty="0">
              <a:latin typeface="Calibri" panose="020F0502020204030204" pitchFamily="34" charset="0"/>
              <a:cs typeface="Calibri" panose="020F0502020204030204" pitchFamily="34" charset="0"/>
            </a:rPr>
            <a:t>Younger age</a:t>
          </a:r>
        </a:p>
      </dgm:t>
    </dgm:pt>
    <dgm:pt modelId="{7CC78FAA-7058-A940-A0A6-C94EA05ADBE5}" type="parTrans" cxnId="{4DFEE1D5-8D99-6F4B-A8B5-A1767C9652E4}">
      <dgm:prSet/>
      <dgm:spPr/>
      <dgm:t>
        <a:bodyPr/>
        <a:lstStyle/>
        <a:p>
          <a:endParaRPr lang="en-US" sz="2400">
            <a:latin typeface="Calibri" panose="020F0502020204030204" pitchFamily="34" charset="0"/>
            <a:cs typeface="Calibri" panose="020F0502020204030204" pitchFamily="34" charset="0"/>
          </a:endParaRPr>
        </a:p>
      </dgm:t>
    </dgm:pt>
    <dgm:pt modelId="{886E5725-1194-6849-B597-6F2575D4CC2E}" type="sibTrans" cxnId="{4DFEE1D5-8D99-6F4B-A8B5-A1767C9652E4}">
      <dgm:prSet/>
      <dgm:spPr/>
      <dgm:t>
        <a:bodyPr/>
        <a:lstStyle/>
        <a:p>
          <a:endParaRPr lang="en-US" sz="2400">
            <a:latin typeface="Calibri" panose="020F0502020204030204" pitchFamily="34" charset="0"/>
            <a:cs typeface="Calibri" panose="020F0502020204030204" pitchFamily="34" charset="0"/>
          </a:endParaRPr>
        </a:p>
      </dgm:t>
    </dgm:pt>
    <dgm:pt modelId="{1B1AED4E-39F2-464F-9DA6-0815F5087FB7}">
      <dgm:prSet custT="1"/>
      <dgm:spPr/>
      <dgm:t>
        <a:bodyPr/>
        <a:lstStyle/>
        <a:p>
          <a:r>
            <a:rPr lang="en-US" sz="2000" b="0" dirty="0">
              <a:latin typeface="Calibri" panose="020F0502020204030204" pitchFamily="34" charset="0"/>
              <a:cs typeface="Calibri" panose="020F0502020204030204" pitchFamily="34" charset="0"/>
            </a:rPr>
            <a:t>Infection history</a:t>
          </a:r>
        </a:p>
      </dgm:t>
    </dgm:pt>
    <dgm:pt modelId="{30BF8CB1-9519-2841-B6F5-F747CF526E4C}" type="parTrans" cxnId="{B5EE6AA7-08A0-3B44-960C-4E76DDC81D8E}">
      <dgm:prSet/>
      <dgm:spPr/>
      <dgm:t>
        <a:bodyPr/>
        <a:lstStyle/>
        <a:p>
          <a:endParaRPr lang="en-US" sz="2400">
            <a:latin typeface="Calibri" panose="020F0502020204030204" pitchFamily="34" charset="0"/>
            <a:cs typeface="Calibri" panose="020F0502020204030204" pitchFamily="34" charset="0"/>
          </a:endParaRPr>
        </a:p>
      </dgm:t>
    </dgm:pt>
    <dgm:pt modelId="{183B5DBF-3C2D-3C47-82A8-42FB15326530}" type="sibTrans" cxnId="{B5EE6AA7-08A0-3B44-960C-4E76DDC81D8E}">
      <dgm:prSet/>
      <dgm:spPr/>
      <dgm:t>
        <a:bodyPr/>
        <a:lstStyle/>
        <a:p>
          <a:endParaRPr lang="en-US" sz="2400">
            <a:latin typeface="Calibri" panose="020F0502020204030204" pitchFamily="34" charset="0"/>
            <a:cs typeface="Calibri" panose="020F0502020204030204" pitchFamily="34" charset="0"/>
          </a:endParaRPr>
        </a:p>
      </dgm:t>
    </dgm:pt>
    <dgm:pt modelId="{DFF58F9C-C8DE-4845-8F50-53239919E0FE}">
      <dgm:prSet custT="1"/>
      <dgm:spPr/>
      <dgm:t>
        <a:bodyPr/>
        <a:lstStyle/>
        <a:p>
          <a:r>
            <a:rPr lang="en-US" sz="2000" dirty="0">
              <a:latin typeface="Calibri" panose="020F0502020204030204" pitchFamily="34" charset="0"/>
              <a:cs typeface="Calibri" panose="020F0502020204030204" pitchFamily="34" charset="0"/>
            </a:rPr>
            <a:t>History of malignancy</a:t>
          </a:r>
        </a:p>
      </dgm:t>
    </dgm:pt>
    <dgm:pt modelId="{C8C98D36-A1B1-D848-ACC8-25EC9EE1E9D1}" type="parTrans" cxnId="{8A2CCD9D-7D8F-7C41-B5F6-83C965550089}">
      <dgm:prSet/>
      <dgm:spPr/>
      <dgm:t>
        <a:bodyPr/>
        <a:lstStyle/>
        <a:p>
          <a:endParaRPr lang="en-US" sz="2400">
            <a:latin typeface="Calibri" panose="020F0502020204030204" pitchFamily="34" charset="0"/>
            <a:cs typeface="Calibri" panose="020F0502020204030204" pitchFamily="34" charset="0"/>
          </a:endParaRPr>
        </a:p>
      </dgm:t>
    </dgm:pt>
    <dgm:pt modelId="{10D4E821-AA51-F74C-B51B-4AD5CFB67D00}" type="sibTrans" cxnId="{8A2CCD9D-7D8F-7C41-B5F6-83C965550089}">
      <dgm:prSet/>
      <dgm:spPr/>
      <dgm:t>
        <a:bodyPr/>
        <a:lstStyle/>
        <a:p>
          <a:endParaRPr lang="en-US" sz="2400">
            <a:latin typeface="Calibri" panose="020F0502020204030204" pitchFamily="34" charset="0"/>
            <a:cs typeface="Calibri" panose="020F0502020204030204" pitchFamily="34" charset="0"/>
          </a:endParaRPr>
        </a:p>
      </dgm:t>
    </dgm:pt>
    <dgm:pt modelId="{13167264-BA71-7742-8586-0D7AC08D202D}">
      <dgm:prSet custT="1"/>
      <dgm:spPr/>
      <dgm:t>
        <a:bodyPr/>
        <a:lstStyle/>
        <a:p>
          <a:r>
            <a:rPr lang="en-US" sz="2000" dirty="0">
              <a:latin typeface="Calibri" panose="020F0502020204030204" pitchFamily="34" charset="0"/>
              <a:cs typeface="Calibri" panose="020F0502020204030204" pitchFamily="34" charset="0"/>
            </a:rPr>
            <a:t>Donor specific antibodies (DSAs)</a:t>
          </a:r>
        </a:p>
      </dgm:t>
    </dgm:pt>
    <dgm:pt modelId="{50486816-A38B-D546-89A7-F0E596800879}" type="parTrans" cxnId="{24647BB5-CF4F-9B4F-87A0-F20D89472BAD}">
      <dgm:prSet/>
      <dgm:spPr/>
      <dgm:t>
        <a:bodyPr/>
        <a:lstStyle/>
        <a:p>
          <a:endParaRPr lang="en-US" sz="2400">
            <a:latin typeface="Calibri" panose="020F0502020204030204" pitchFamily="34" charset="0"/>
            <a:cs typeface="Calibri" panose="020F0502020204030204" pitchFamily="34" charset="0"/>
          </a:endParaRPr>
        </a:p>
      </dgm:t>
    </dgm:pt>
    <dgm:pt modelId="{CB3634D3-4D11-4746-853A-5D43E8204AA2}" type="sibTrans" cxnId="{24647BB5-CF4F-9B4F-87A0-F20D89472BAD}">
      <dgm:prSet/>
      <dgm:spPr/>
      <dgm:t>
        <a:bodyPr/>
        <a:lstStyle/>
        <a:p>
          <a:endParaRPr lang="en-US" sz="2400">
            <a:latin typeface="Calibri" panose="020F0502020204030204" pitchFamily="34" charset="0"/>
            <a:cs typeface="Calibri" panose="020F0502020204030204" pitchFamily="34" charset="0"/>
          </a:endParaRPr>
        </a:p>
      </dgm:t>
    </dgm:pt>
    <dgm:pt modelId="{C85D40B2-7EF9-3F44-A62C-CF7970B422F8}">
      <dgm:prSet custT="1"/>
      <dgm:spPr/>
      <dgm:t>
        <a:bodyPr/>
        <a:lstStyle/>
        <a:p>
          <a:r>
            <a:rPr lang="en-US" sz="2800" b="1" dirty="0">
              <a:solidFill>
                <a:schemeClr val="accent2"/>
              </a:solidFill>
              <a:latin typeface="Calibri" panose="020F0502020204030204" pitchFamily="34" charset="0"/>
              <a:cs typeface="Calibri" panose="020F0502020204030204" pitchFamily="34" charset="0"/>
            </a:rPr>
            <a:t>More immunosuppression</a:t>
          </a:r>
        </a:p>
      </dgm:t>
    </dgm:pt>
    <dgm:pt modelId="{4156F154-9678-CD42-BF8C-F56BFB8F380B}" type="parTrans" cxnId="{3FE14A28-CACC-7345-82BB-2C8798879177}">
      <dgm:prSet/>
      <dgm:spPr/>
      <dgm:t>
        <a:bodyPr/>
        <a:lstStyle/>
        <a:p>
          <a:endParaRPr lang="en-US" sz="2400">
            <a:latin typeface="Calibri" panose="020F0502020204030204" pitchFamily="34" charset="0"/>
            <a:cs typeface="Calibri" panose="020F0502020204030204" pitchFamily="34" charset="0"/>
          </a:endParaRPr>
        </a:p>
      </dgm:t>
    </dgm:pt>
    <dgm:pt modelId="{F132B45D-FAA4-3B40-8F3B-9F3D493B534B}" type="sibTrans" cxnId="{3FE14A28-CACC-7345-82BB-2C8798879177}">
      <dgm:prSet/>
      <dgm:spPr/>
      <dgm:t>
        <a:bodyPr/>
        <a:lstStyle/>
        <a:p>
          <a:endParaRPr lang="en-US" sz="2400">
            <a:latin typeface="Calibri" panose="020F0502020204030204" pitchFamily="34" charset="0"/>
            <a:cs typeface="Calibri" panose="020F0502020204030204" pitchFamily="34" charset="0"/>
          </a:endParaRPr>
        </a:p>
      </dgm:t>
    </dgm:pt>
    <dgm:pt modelId="{5E81C12E-A7D1-ED45-910F-0626A847B791}">
      <dgm:prSet custT="1"/>
      <dgm:spPr/>
      <dgm:t>
        <a:bodyPr/>
        <a:lstStyle/>
        <a:p>
          <a:endParaRPr lang="en-US" sz="2400" b="1" dirty="0" smtClean="0">
            <a:solidFill>
              <a:schemeClr val="accent2"/>
            </a:solidFill>
            <a:latin typeface="Calibri" panose="020F0502020204030204" pitchFamily="34" charset="0"/>
            <a:cs typeface="Calibri" panose="020F0502020204030204" pitchFamily="34" charset="0"/>
          </a:endParaRPr>
        </a:p>
        <a:p>
          <a:endParaRPr lang="en-US" sz="2400" b="1" dirty="0" smtClean="0">
            <a:solidFill>
              <a:schemeClr val="accent2"/>
            </a:solidFill>
            <a:latin typeface="Calibri" panose="020F0502020204030204" pitchFamily="34" charset="0"/>
            <a:cs typeface="Calibri" panose="020F0502020204030204" pitchFamily="34" charset="0"/>
          </a:endParaRPr>
        </a:p>
        <a:p>
          <a:endParaRPr lang="en-US" sz="2400" b="1" dirty="0" smtClean="0">
            <a:solidFill>
              <a:schemeClr val="accent2"/>
            </a:solidFill>
            <a:latin typeface="Calibri" panose="020F0502020204030204" pitchFamily="34" charset="0"/>
            <a:cs typeface="Calibri" panose="020F0502020204030204" pitchFamily="34" charset="0"/>
          </a:endParaRPr>
        </a:p>
        <a:p>
          <a:endParaRPr lang="en-US" sz="2400" b="1" dirty="0" smtClean="0">
            <a:solidFill>
              <a:schemeClr val="accent2"/>
            </a:solidFill>
            <a:latin typeface="Calibri" panose="020F0502020204030204" pitchFamily="34" charset="0"/>
            <a:cs typeface="Calibri" panose="020F0502020204030204" pitchFamily="34" charset="0"/>
          </a:endParaRPr>
        </a:p>
        <a:p>
          <a:endParaRPr lang="en-US" sz="2400" b="1" dirty="0" smtClean="0">
            <a:solidFill>
              <a:schemeClr val="accent2"/>
            </a:solidFill>
            <a:latin typeface="Calibri" panose="020F0502020204030204" pitchFamily="34" charset="0"/>
            <a:cs typeface="Calibri" panose="020F0502020204030204" pitchFamily="34" charset="0"/>
          </a:endParaRPr>
        </a:p>
        <a:p>
          <a:r>
            <a:rPr lang="en-US" sz="2800" b="1" dirty="0" smtClean="0">
              <a:solidFill>
                <a:schemeClr val="accent2"/>
              </a:solidFill>
              <a:latin typeface="Calibri" panose="020F0502020204030204" pitchFamily="34" charset="0"/>
              <a:cs typeface="Calibri" panose="020F0502020204030204" pitchFamily="34" charset="0"/>
            </a:rPr>
            <a:t>Less </a:t>
          </a:r>
          <a:r>
            <a:rPr lang="en-US" sz="2800" b="1" dirty="0">
              <a:solidFill>
                <a:schemeClr val="accent2"/>
              </a:solidFill>
              <a:latin typeface="Calibri" panose="020F0502020204030204" pitchFamily="34" charset="0"/>
              <a:cs typeface="Calibri" panose="020F0502020204030204" pitchFamily="34" charset="0"/>
            </a:rPr>
            <a:t>immunosuppression</a:t>
          </a:r>
        </a:p>
      </dgm:t>
    </dgm:pt>
    <dgm:pt modelId="{8B0CF77A-FA24-424D-BA8E-0659B5FE4A85}" type="parTrans" cxnId="{0C862C41-6399-1B44-A43B-363112951637}">
      <dgm:prSet/>
      <dgm:spPr/>
      <dgm:t>
        <a:bodyPr/>
        <a:lstStyle/>
        <a:p>
          <a:endParaRPr lang="en-US" sz="2400">
            <a:latin typeface="Calibri" panose="020F0502020204030204" pitchFamily="34" charset="0"/>
            <a:cs typeface="Calibri" panose="020F0502020204030204" pitchFamily="34" charset="0"/>
          </a:endParaRPr>
        </a:p>
      </dgm:t>
    </dgm:pt>
    <dgm:pt modelId="{37BC4563-FA60-F041-B561-1B7E991CB82C}" type="sibTrans" cxnId="{0C862C41-6399-1B44-A43B-363112951637}">
      <dgm:prSet/>
      <dgm:spPr/>
      <dgm:t>
        <a:bodyPr/>
        <a:lstStyle/>
        <a:p>
          <a:endParaRPr lang="en-US" sz="2400">
            <a:latin typeface="Calibri" panose="020F0502020204030204" pitchFamily="34" charset="0"/>
            <a:cs typeface="Calibri" panose="020F0502020204030204" pitchFamily="34" charset="0"/>
          </a:endParaRPr>
        </a:p>
      </dgm:t>
    </dgm:pt>
    <dgm:pt modelId="{62E37EA6-AEC7-6742-857B-C9569DE81DF9}">
      <dgm:prSet custT="1"/>
      <dgm:spPr/>
      <dgm:t>
        <a:bodyPr/>
        <a:lstStyle/>
        <a:p>
          <a:r>
            <a:rPr lang="en-US" sz="2000" dirty="0" smtClean="0">
              <a:latin typeface="Calibri" panose="020F0502020204030204" pitchFamily="34" charset="0"/>
              <a:cs typeface="Calibri" panose="020F0502020204030204" pitchFamily="34" charset="0"/>
            </a:rPr>
            <a:t>Human </a:t>
          </a:r>
          <a:r>
            <a:rPr lang="en-US" sz="2000" b="0" i="0" dirty="0" smtClean="0">
              <a:latin typeface="Calibri" panose="020F0502020204030204" pitchFamily="34" charset="0"/>
              <a:cs typeface="Calibri" panose="020F0502020204030204" pitchFamily="34" charset="0"/>
            </a:rPr>
            <a:t>immunodeficiency virus (</a:t>
          </a:r>
          <a:r>
            <a:rPr lang="en-US" sz="2000" dirty="0" smtClean="0">
              <a:latin typeface="Calibri" panose="020F0502020204030204" pitchFamily="34" charset="0"/>
              <a:cs typeface="Calibri" panose="020F0502020204030204" pitchFamily="34" charset="0"/>
            </a:rPr>
            <a:t>HIV)</a:t>
          </a:r>
          <a:endParaRPr lang="en-US" sz="2000" dirty="0">
            <a:latin typeface="Calibri" panose="020F0502020204030204" pitchFamily="34" charset="0"/>
            <a:cs typeface="Calibri" panose="020F0502020204030204" pitchFamily="34" charset="0"/>
          </a:endParaRPr>
        </a:p>
      </dgm:t>
    </dgm:pt>
    <dgm:pt modelId="{E19E83F2-668C-F94A-91CC-9D47F03516D4}" type="parTrans" cxnId="{05B08D85-EC9D-4B43-A8F5-8943A7459268}">
      <dgm:prSet/>
      <dgm:spPr/>
      <dgm:t>
        <a:bodyPr/>
        <a:lstStyle/>
        <a:p>
          <a:endParaRPr lang="en-US" sz="2400">
            <a:latin typeface="Calibri" panose="020F0502020204030204" pitchFamily="34" charset="0"/>
            <a:cs typeface="Calibri" panose="020F0502020204030204" pitchFamily="34" charset="0"/>
          </a:endParaRPr>
        </a:p>
      </dgm:t>
    </dgm:pt>
    <dgm:pt modelId="{485A9DBB-312F-684E-95FB-F65BB30037FF}" type="sibTrans" cxnId="{05B08D85-EC9D-4B43-A8F5-8943A7459268}">
      <dgm:prSet/>
      <dgm:spPr/>
      <dgm:t>
        <a:bodyPr/>
        <a:lstStyle/>
        <a:p>
          <a:endParaRPr lang="en-US" sz="2400">
            <a:latin typeface="Calibri" panose="020F0502020204030204" pitchFamily="34" charset="0"/>
            <a:cs typeface="Calibri" panose="020F0502020204030204" pitchFamily="34" charset="0"/>
          </a:endParaRPr>
        </a:p>
      </dgm:t>
    </dgm:pt>
    <dgm:pt modelId="{04AB669E-E414-144B-A5E1-100A0CC9CF54}">
      <dgm:prSet custT="1"/>
      <dgm:spPr/>
      <dgm:t>
        <a:bodyPr/>
        <a:lstStyle/>
        <a:p>
          <a:r>
            <a:rPr lang="en-US" sz="2000" dirty="0">
              <a:latin typeface="Calibri" panose="020F0502020204030204" pitchFamily="34" charset="0"/>
              <a:cs typeface="Calibri" panose="020F0502020204030204" pitchFamily="34" charset="0"/>
            </a:rPr>
            <a:t>History of organ </a:t>
          </a:r>
          <a:r>
            <a:rPr lang="en-US" sz="2000" dirty="0" smtClean="0">
              <a:latin typeface="Calibri" panose="020F0502020204030204" pitchFamily="34" charset="0"/>
              <a:cs typeface="Calibri" panose="020F0502020204030204" pitchFamily="34" charset="0"/>
            </a:rPr>
            <a:t>transplant/rejection</a:t>
          </a:r>
          <a:endParaRPr lang="en-US" sz="2000" dirty="0">
            <a:latin typeface="Calibri" panose="020F0502020204030204" pitchFamily="34" charset="0"/>
            <a:cs typeface="Calibri" panose="020F0502020204030204" pitchFamily="34" charset="0"/>
          </a:endParaRPr>
        </a:p>
      </dgm:t>
    </dgm:pt>
    <dgm:pt modelId="{75012F3A-E3BC-4443-A33F-58ECB2492059}" type="parTrans" cxnId="{847C8489-E046-7C4C-875D-F2AEC83DEDCA}">
      <dgm:prSet/>
      <dgm:spPr/>
      <dgm:t>
        <a:bodyPr/>
        <a:lstStyle/>
        <a:p>
          <a:endParaRPr lang="en-US" sz="2400">
            <a:latin typeface="Calibri" panose="020F0502020204030204" pitchFamily="34" charset="0"/>
            <a:cs typeface="Calibri" panose="020F0502020204030204" pitchFamily="34" charset="0"/>
          </a:endParaRPr>
        </a:p>
      </dgm:t>
    </dgm:pt>
    <dgm:pt modelId="{CD14D505-C863-1F42-8E75-74D8E3469B51}" type="sibTrans" cxnId="{847C8489-E046-7C4C-875D-F2AEC83DEDCA}">
      <dgm:prSet/>
      <dgm:spPr/>
      <dgm:t>
        <a:bodyPr/>
        <a:lstStyle/>
        <a:p>
          <a:endParaRPr lang="en-US" sz="2400">
            <a:latin typeface="Calibri" panose="020F0502020204030204" pitchFamily="34" charset="0"/>
            <a:cs typeface="Calibri" panose="020F0502020204030204" pitchFamily="34" charset="0"/>
          </a:endParaRPr>
        </a:p>
      </dgm:t>
    </dgm:pt>
    <dgm:pt modelId="{BDA9B818-F186-AC4F-A485-35E082E80168}">
      <dgm:prSet custT="1"/>
      <dgm:spPr/>
      <dgm:t>
        <a:bodyPr/>
        <a:lstStyle/>
        <a:p>
          <a:r>
            <a:rPr lang="en-US" sz="2000" dirty="0">
              <a:latin typeface="Calibri" panose="020F0502020204030204" pitchFamily="34" charset="0"/>
              <a:cs typeface="Calibri" panose="020F0502020204030204" pitchFamily="34" charset="0"/>
            </a:rPr>
            <a:t>Older age</a:t>
          </a:r>
        </a:p>
      </dgm:t>
    </dgm:pt>
    <dgm:pt modelId="{568911FB-04E2-5048-9047-BEBF295BF9C9}" type="parTrans" cxnId="{36A2416B-3FAA-6647-B8BD-C4FB71EFC36E}">
      <dgm:prSet/>
      <dgm:spPr/>
      <dgm:t>
        <a:bodyPr/>
        <a:lstStyle/>
        <a:p>
          <a:endParaRPr lang="en-US">
            <a:latin typeface="Calibri" panose="020F0502020204030204" pitchFamily="34" charset="0"/>
            <a:cs typeface="Calibri" panose="020F0502020204030204" pitchFamily="34" charset="0"/>
          </a:endParaRPr>
        </a:p>
      </dgm:t>
    </dgm:pt>
    <dgm:pt modelId="{42B52611-07D0-9542-ADBB-41B142FEAA57}" type="sibTrans" cxnId="{36A2416B-3FAA-6647-B8BD-C4FB71EFC36E}">
      <dgm:prSet/>
      <dgm:spPr/>
      <dgm:t>
        <a:bodyPr/>
        <a:lstStyle/>
        <a:p>
          <a:endParaRPr lang="en-US">
            <a:latin typeface="Calibri" panose="020F0502020204030204" pitchFamily="34" charset="0"/>
            <a:cs typeface="Calibri" panose="020F0502020204030204" pitchFamily="34" charset="0"/>
          </a:endParaRPr>
        </a:p>
      </dgm:t>
    </dgm:pt>
    <dgm:pt modelId="{9CC36BD5-E782-464C-B426-7825A188DE2E}" type="pres">
      <dgm:prSet presAssocID="{1F5FE3DC-A06B-D44B-9C23-A54D4D662304}" presName="compositeShape" presStyleCnt="0">
        <dgm:presLayoutVars>
          <dgm:chMax val="2"/>
          <dgm:dir/>
          <dgm:resizeHandles val="exact"/>
        </dgm:presLayoutVars>
      </dgm:prSet>
      <dgm:spPr/>
      <dgm:t>
        <a:bodyPr/>
        <a:lstStyle/>
        <a:p>
          <a:endParaRPr lang="en-US"/>
        </a:p>
      </dgm:t>
    </dgm:pt>
    <dgm:pt modelId="{62457253-474A-B24F-B421-0A905C8594EA}" type="pres">
      <dgm:prSet presAssocID="{C85D40B2-7EF9-3F44-A62C-CF7970B422F8}" presName="upArrow" presStyleLbl="node1" presStyleIdx="0" presStyleCnt="2" custScaleX="64187" custScaleY="106168" custLinFactNeighborX="-1220"/>
      <dgm:spPr>
        <a:ln w="38100">
          <a:solidFill>
            <a:srgbClr val="C00000"/>
          </a:solidFill>
        </a:ln>
      </dgm:spPr>
      <dgm:t>
        <a:bodyPr/>
        <a:lstStyle/>
        <a:p>
          <a:endParaRPr lang="en-US"/>
        </a:p>
      </dgm:t>
    </dgm:pt>
    <dgm:pt modelId="{910761B0-5B14-A046-8FC9-A41EE472D934}" type="pres">
      <dgm:prSet presAssocID="{C85D40B2-7EF9-3F44-A62C-CF7970B422F8}" presName="upArrowText" presStyleLbl="revTx" presStyleIdx="0" presStyleCnt="2" custScaleX="125135" custScaleY="101345" custLinFactNeighborX="14901" custLinFactNeighborY="21914">
        <dgm:presLayoutVars>
          <dgm:chMax val="0"/>
          <dgm:bulletEnabled val="1"/>
        </dgm:presLayoutVars>
      </dgm:prSet>
      <dgm:spPr/>
      <dgm:t>
        <a:bodyPr/>
        <a:lstStyle/>
        <a:p>
          <a:endParaRPr lang="en-US"/>
        </a:p>
      </dgm:t>
    </dgm:pt>
    <dgm:pt modelId="{52EDF406-1A08-E345-88A9-839CF36B2BF6}" type="pres">
      <dgm:prSet presAssocID="{5E81C12E-A7D1-ED45-910F-0626A847B791}" presName="downArrow" presStyleLbl="node1" presStyleIdx="1" presStyleCnt="2" custScaleX="63826" custScaleY="103664" custLinFactNeighborX="-21966" custLinFactNeighborY="1627"/>
      <dgm:spPr>
        <a:ln w="38100">
          <a:solidFill>
            <a:srgbClr val="C00000"/>
          </a:solidFill>
        </a:ln>
      </dgm:spPr>
      <dgm:t>
        <a:bodyPr/>
        <a:lstStyle/>
        <a:p>
          <a:endParaRPr lang="en-US"/>
        </a:p>
      </dgm:t>
    </dgm:pt>
    <dgm:pt modelId="{A0250351-813C-A84A-9850-64E760DF0BB4}" type="pres">
      <dgm:prSet presAssocID="{5E81C12E-A7D1-ED45-910F-0626A847B791}" presName="downArrowText" presStyleLbl="revTx" presStyleIdx="1" presStyleCnt="2" custScaleX="116460">
        <dgm:presLayoutVars>
          <dgm:chMax val="0"/>
          <dgm:bulletEnabled val="1"/>
        </dgm:presLayoutVars>
      </dgm:prSet>
      <dgm:spPr/>
      <dgm:t>
        <a:bodyPr/>
        <a:lstStyle/>
        <a:p>
          <a:endParaRPr lang="en-US"/>
        </a:p>
      </dgm:t>
    </dgm:pt>
  </dgm:ptLst>
  <dgm:cxnLst>
    <dgm:cxn modelId="{847C8489-E046-7C4C-875D-F2AEC83DEDCA}" srcId="{C85D40B2-7EF9-3F44-A62C-CF7970B422F8}" destId="{04AB669E-E414-144B-A5E1-100A0CC9CF54}" srcOrd="5" destOrd="0" parTransId="{75012F3A-E3BC-4443-A33F-58ECB2492059}" sibTransId="{CD14D505-C863-1F42-8E75-74D8E3469B51}"/>
    <dgm:cxn modelId="{24647BB5-CF4F-9B4F-87A0-F20D89472BAD}" srcId="{C85D40B2-7EF9-3F44-A62C-CF7970B422F8}" destId="{13167264-BA71-7742-8586-0D7AC08D202D}" srcOrd="1" destOrd="0" parTransId="{50486816-A38B-D546-89A7-F0E596800879}" sibTransId="{CB3634D3-4D11-4746-853A-5D43E8204AA2}"/>
    <dgm:cxn modelId="{D507E3F4-73CF-6C44-9E2E-336CBAEF7B47}" type="presOf" srcId="{C85D40B2-7EF9-3F44-A62C-CF7970B422F8}" destId="{910761B0-5B14-A046-8FC9-A41EE472D934}" srcOrd="0" destOrd="0" presId="urn:microsoft.com/office/officeart/2005/8/layout/arrow4"/>
    <dgm:cxn modelId="{AE7DE8CB-B441-264C-96AC-5FC7FB1138C0}" type="presOf" srcId="{5E81C12E-A7D1-ED45-910F-0626A847B791}" destId="{A0250351-813C-A84A-9850-64E760DF0BB4}" srcOrd="0" destOrd="0" presId="urn:microsoft.com/office/officeart/2005/8/layout/arrow4"/>
    <dgm:cxn modelId="{B8290AB4-46CD-7C42-A8F2-F101CE23C90E}" srcId="{C85D40B2-7EF9-3F44-A62C-CF7970B422F8}" destId="{F5A90F4B-D76A-A24F-906F-C392BD43BADF}" srcOrd="3" destOrd="0" parTransId="{69E0D4D0-27EF-7F43-84F8-E99696B56B6C}" sibTransId="{0BC28491-A48E-5C42-854D-68F65C4AA65A}"/>
    <dgm:cxn modelId="{E5CD5BDE-5490-DA40-BA7D-D521038AD0CD}" type="presOf" srcId="{DFF58F9C-C8DE-4845-8F50-53239919E0FE}" destId="{A0250351-813C-A84A-9850-64E760DF0BB4}" srcOrd="0" destOrd="2" presId="urn:microsoft.com/office/officeart/2005/8/layout/arrow4"/>
    <dgm:cxn modelId="{B5EE6AA7-08A0-3B44-960C-4E76DDC81D8E}" srcId="{5E81C12E-A7D1-ED45-910F-0626A847B791}" destId="{1B1AED4E-39F2-464F-9DA6-0815F5087FB7}" srcOrd="0" destOrd="0" parTransId="{30BF8CB1-9519-2841-B6F5-F747CF526E4C}" sibTransId="{183B5DBF-3C2D-3C47-82A8-42FB15326530}"/>
    <dgm:cxn modelId="{C71309B1-CA98-2840-983F-328AA7CF25B8}" type="presOf" srcId="{62E37EA6-AEC7-6742-857B-C9569DE81DF9}" destId="{910761B0-5B14-A046-8FC9-A41EE472D934}" srcOrd="0" destOrd="5" presId="urn:microsoft.com/office/officeart/2005/8/layout/arrow4"/>
    <dgm:cxn modelId="{184E6714-8BE7-0142-B5C7-E5E330DF657E}" type="presOf" srcId="{04AB669E-E414-144B-A5E1-100A0CC9CF54}" destId="{910761B0-5B14-A046-8FC9-A41EE472D934}" srcOrd="0" destOrd="6" presId="urn:microsoft.com/office/officeart/2005/8/layout/arrow4"/>
    <dgm:cxn modelId="{36A2416B-3FAA-6647-B8BD-C4FB71EFC36E}" srcId="{5E81C12E-A7D1-ED45-910F-0626A847B791}" destId="{BDA9B818-F186-AC4F-A485-35E082E80168}" srcOrd="2" destOrd="0" parTransId="{568911FB-04E2-5048-9047-BEBF295BF9C9}" sibTransId="{42B52611-07D0-9542-ADBB-41B142FEAA57}"/>
    <dgm:cxn modelId="{94B84EEF-83A6-9446-A7A9-7CA8BD893DC7}" type="presOf" srcId="{1B1AED4E-39F2-464F-9DA6-0815F5087FB7}" destId="{A0250351-813C-A84A-9850-64E760DF0BB4}" srcOrd="0" destOrd="1" presId="urn:microsoft.com/office/officeart/2005/8/layout/arrow4"/>
    <dgm:cxn modelId="{8A2CCD9D-7D8F-7C41-B5F6-83C965550089}" srcId="{5E81C12E-A7D1-ED45-910F-0626A847B791}" destId="{DFF58F9C-C8DE-4845-8F50-53239919E0FE}" srcOrd="1" destOrd="0" parTransId="{C8C98D36-A1B1-D848-ACC8-25EC9EE1E9D1}" sibTransId="{10D4E821-AA51-F74C-B51B-4AD5CFB67D00}"/>
    <dgm:cxn modelId="{122481C6-41FD-BA4D-ABD8-465A1442E040}" type="presOf" srcId="{BDA9B818-F186-AC4F-A485-35E082E80168}" destId="{A0250351-813C-A84A-9850-64E760DF0BB4}" srcOrd="0" destOrd="3" presId="urn:microsoft.com/office/officeart/2005/8/layout/arrow4"/>
    <dgm:cxn modelId="{0819A10C-0303-E74B-844F-3D6AEE4FEF73}" type="presOf" srcId="{09CB6B28-0CFD-8A42-8EF9-2DDBBF19306E}" destId="{910761B0-5B14-A046-8FC9-A41EE472D934}" srcOrd="0" destOrd="1" presId="urn:microsoft.com/office/officeart/2005/8/layout/arrow4"/>
    <dgm:cxn modelId="{3FE14A28-CACC-7345-82BB-2C8798879177}" srcId="{1F5FE3DC-A06B-D44B-9C23-A54D4D662304}" destId="{C85D40B2-7EF9-3F44-A62C-CF7970B422F8}" srcOrd="0" destOrd="0" parTransId="{4156F154-9678-CD42-BF8C-F56BFB8F380B}" sibTransId="{F132B45D-FAA4-3B40-8F3B-9F3D493B534B}"/>
    <dgm:cxn modelId="{402C9A1D-EEBC-0B46-9709-04D25B19E448}" srcId="{C85D40B2-7EF9-3F44-A62C-CF7970B422F8}" destId="{09CB6B28-0CFD-8A42-8EF9-2DDBBF19306E}" srcOrd="0" destOrd="0" parTransId="{635952D7-3C29-9E4C-B995-E4FAB758F5FC}" sibTransId="{6D51B6D1-7A96-DC47-80E4-654A42072E88}"/>
    <dgm:cxn modelId="{0C862C41-6399-1B44-A43B-363112951637}" srcId="{1F5FE3DC-A06B-D44B-9C23-A54D4D662304}" destId="{5E81C12E-A7D1-ED45-910F-0626A847B791}" srcOrd="1" destOrd="0" parTransId="{8B0CF77A-FA24-424D-BA8E-0659B5FE4A85}" sibTransId="{37BC4563-FA60-F041-B561-1B7E991CB82C}"/>
    <dgm:cxn modelId="{C6B01891-0AAA-5342-BFFA-DF2BEAD0460F}" type="presOf" srcId="{F5A90F4B-D76A-A24F-906F-C392BD43BADF}" destId="{910761B0-5B14-A046-8FC9-A41EE472D934}" srcOrd="0" destOrd="4" presId="urn:microsoft.com/office/officeart/2005/8/layout/arrow4"/>
    <dgm:cxn modelId="{4DFEE1D5-8D99-6F4B-A8B5-A1767C9652E4}" srcId="{C85D40B2-7EF9-3F44-A62C-CF7970B422F8}" destId="{19FA21A1-2CEE-4247-B5D5-D5D9EAB5E55A}" srcOrd="2" destOrd="0" parTransId="{7CC78FAA-7058-A940-A0A6-C94EA05ADBE5}" sibTransId="{886E5725-1194-6849-B597-6F2575D4CC2E}"/>
    <dgm:cxn modelId="{0821B13F-92F6-BD48-9023-9888A1B3F081}" type="presOf" srcId="{1F5FE3DC-A06B-D44B-9C23-A54D4D662304}" destId="{9CC36BD5-E782-464C-B426-7825A188DE2E}" srcOrd="0" destOrd="0" presId="urn:microsoft.com/office/officeart/2005/8/layout/arrow4"/>
    <dgm:cxn modelId="{473C8520-49B7-C148-B267-2DA469F64FAE}" type="presOf" srcId="{13167264-BA71-7742-8586-0D7AC08D202D}" destId="{910761B0-5B14-A046-8FC9-A41EE472D934}" srcOrd="0" destOrd="2" presId="urn:microsoft.com/office/officeart/2005/8/layout/arrow4"/>
    <dgm:cxn modelId="{C071A1C7-F9F6-8A41-AF78-BA0311FACBE6}" type="presOf" srcId="{19FA21A1-2CEE-4247-B5D5-D5D9EAB5E55A}" destId="{910761B0-5B14-A046-8FC9-A41EE472D934}" srcOrd="0" destOrd="3" presId="urn:microsoft.com/office/officeart/2005/8/layout/arrow4"/>
    <dgm:cxn modelId="{05B08D85-EC9D-4B43-A8F5-8943A7459268}" srcId="{C85D40B2-7EF9-3F44-A62C-CF7970B422F8}" destId="{62E37EA6-AEC7-6742-857B-C9569DE81DF9}" srcOrd="4" destOrd="0" parTransId="{E19E83F2-668C-F94A-91CC-9D47F03516D4}" sibTransId="{485A9DBB-312F-684E-95FB-F65BB30037FF}"/>
    <dgm:cxn modelId="{C706D2D5-9F3D-9641-A2BA-CC28906E2341}" type="presParOf" srcId="{9CC36BD5-E782-464C-B426-7825A188DE2E}" destId="{62457253-474A-B24F-B421-0A905C8594EA}" srcOrd="0" destOrd="0" presId="urn:microsoft.com/office/officeart/2005/8/layout/arrow4"/>
    <dgm:cxn modelId="{BA206A59-C350-644F-B32A-2CE52C0635B9}" type="presParOf" srcId="{9CC36BD5-E782-464C-B426-7825A188DE2E}" destId="{910761B0-5B14-A046-8FC9-A41EE472D934}" srcOrd="1" destOrd="0" presId="urn:microsoft.com/office/officeart/2005/8/layout/arrow4"/>
    <dgm:cxn modelId="{40ADFD3B-65F4-644E-AFA3-0FC13B791940}" type="presParOf" srcId="{9CC36BD5-E782-464C-B426-7825A188DE2E}" destId="{52EDF406-1A08-E345-88A9-839CF36B2BF6}" srcOrd="2" destOrd="0" presId="urn:microsoft.com/office/officeart/2005/8/layout/arrow4"/>
    <dgm:cxn modelId="{BBCF2FDE-6CB9-C44A-8561-9D4A700A0877}" type="presParOf" srcId="{9CC36BD5-E782-464C-B426-7825A188DE2E}" destId="{A0250351-813C-A84A-9850-64E760DF0BB4}"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C6681A-A75C-4467-BCB4-B7190A003B5E}" type="doc">
      <dgm:prSet loTypeId="urn:microsoft.com/office/officeart/2005/8/layout/chevron1" loCatId="process" qsTypeId="urn:microsoft.com/office/officeart/2005/8/quickstyle/simple1" qsCatId="simple" csTypeId="urn:microsoft.com/office/officeart/2005/8/colors/accent2_3" csCatId="accent2" phldr="1"/>
      <dgm:spPr/>
    </dgm:pt>
    <dgm:pt modelId="{CB92160D-5CE7-4B34-A04B-5C2FEFC81C1A}">
      <dgm:prSet phldrT="[Text]" custT="1"/>
      <dgm:spPr>
        <a:xfrm>
          <a:off x="1990"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Lung</a:t>
          </a:r>
          <a:endParaRPr lang="en-US" sz="1800" b="1" dirty="0">
            <a:latin typeface="Calibri" panose="020F0502020204030204" pitchFamily="34" charset="0"/>
            <a:ea typeface="+mn-ea"/>
            <a:cs typeface="Calibri" panose="020F0502020204030204" pitchFamily="34" charset="0"/>
          </a:endParaRPr>
        </a:p>
      </dgm:t>
    </dgm:pt>
    <dgm:pt modelId="{96B3CAA3-565A-4F40-AB23-29D48C9046ED}" type="parTrans" cxnId="{4C50B0C9-D6E0-423F-9043-E0F185767056}">
      <dgm:prSet/>
      <dgm:spPr/>
      <dgm:t>
        <a:bodyPr/>
        <a:lstStyle/>
        <a:p>
          <a:endParaRPr lang="en-US" sz="1800" b="0">
            <a:latin typeface="Calibri" panose="020F0502020204030204" pitchFamily="34" charset="0"/>
            <a:cs typeface="Calibri" panose="020F0502020204030204" pitchFamily="34" charset="0"/>
          </a:endParaRPr>
        </a:p>
      </dgm:t>
    </dgm:pt>
    <dgm:pt modelId="{C4980E99-8B42-4EF1-B40A-38FF97F19FCA}" type="sibTrans" cxnId="{4C50B0C9-D6E0-423F-9043-E0F185767056}">
      <dgm:prSet/>
      <dgm:spPr/>
      <dgm:t>
        <a:bodyPr/>
        <a:lstStyle/>
        <a:p>
          <a:endParaRPr lang="en-US" sz="1800" b="0">
            <a:latin typeface="Calibri" panose="020F0502020204030204" pitchFamily="34" charset="0"/>
            <a:cs typeface="Calibri" panose="020F0502020204030204" pitchFamily="34" charset="0"/>
          </a:endParaRPr>
        </a:p>
      </dgm:t>
    </dgm:pt>
    <dgm:pt modelId="{5F9045F4-5733-404C-8123-614B033F9A42}">
      <dgm:prSet phldrT="[Text]" custT="1"/>
      <dgm:spPr>
        <a:xfrm>
          <a:off x="1596442"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Heart</a:t>
          </a:r>
          <a:endParaRPr lang="en-US" sz="1800" b="1" dirty="0">
            <a:latin typeface="Calibri" panose="020F0502020204030204" pitchFamily="34" charset="0"/>
            <a:ea typeface="+mn-ea"/>
            <a:cs typeface="Calibri" panose="020F0502020204030204" pitchFamily="34" charset="0"/>
          </a:endParaRPr>
        </a:p>
      </dgm:t>
    </dgm:pt>
    <dgm:pt modelId="{4582A341-67AD-4458-A967-D828684F576F}" type="parTrans" cxnId="{8CA34581-478C-44BF-9270-166D9B324EC1}">
      <dgm:prSet/>
      <dgm:spPr/>
      <dgm:t>
        <a:bodyPr/>
        <a:lstStyle/>
        <a:p>
          <a:endParaRPr lang="en-US" sz="1800" b="0">
            <a:latin typeface="Calibri" panose="020F0502020204030204" pitchFamily="34" charset="0"/>
            <a:cs typeface="Calibri" panose="020F0502020204030204" pitchFamily="34" charset="0"/>
          </a:endParaRPr>
        </a:p>
      </dgm:t>
    </dgm:pt>
    <dgm:pt modelId="{99066E77-D416-4BD2-89FF-6745764C5420}" type="sibTrans" cxnId="{8CA34581-478C-44BF-9270-166D9B324EC1}">
      <dgm:prSet/>
      <dgm:spPr/>
      <dgm:t>
        <a:bodyPr/>
        <a:lstStyle/>
        <a:p>
          <a:endParaRPr lang="en-US" sz="1800" b="0">
            <a:latin typeface="Calibri" panose="020F0502020204030204" pitchFamily="34" charset="0"/>
            <a:cs typeface="Calibri" panose="020F0502020204030204" pitchFamily="34" charset="0"/>
          </a:endParaRPr>
        </a:p>
      </dgm:t>
    </dgm:pt>
    <dgm:pt modelId="{E972AC65-C337-4A64-AB8C-8E6AE265BBDB}">
      <dgm:prSet phldrT="[Text]" custT="1"/>
      <dgm:spPr>
        <a:xfrm>
          <a:off x="4785345"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Pancreas</a:t>
          </a:r>
          <a:endParaRPr lang="en-US" sz="1800" b="1" dirty="0">
            <a:latin typeface="Calibri" panose="020F0502020204030204" pitchFamily="34" charset="0"/>
            <a:ea typeface="+mn-ea"/>
            <a:cs typeface="Calibri" panose="020F0502020204030204" pitchFamily="34" charset="0"/>
          </a:endParaRPr>
        </a:p>
      </dgm:t>
    </dgm:pt>
    <dgm:pt modelId="{69F3B054-9DCA-4BD5-B7AE-99642362C1B3}" type="parTrans" cxnId="{3139DFA7-5D34-45B0-8EEE-D04456CC28B4}">
      <dgm:prSet/>
      <dgm:spPr/>
      <dgm:t>
        <a:bodyPr/>
        <a:lstStyle/>
        <a:p>
          <a:endParaRPr lang="en-US" sz="1800" b="0">
            <a:latin typeface="Calibri" panose="020F0502020204030204" pitchFamily="34" charset="0"/>
            <a:cs typeface="Calibri" panose="020F0502020204030204" pitchFamily="34" charset="0"/>
          </a:endParaRPr>
        </a:p>
      </dgm:t>
    </dgm:pt>
    <dgm:pt modelId="{E536F9B7-3F7A-4F67-8EA0-147055769ABB}" type="sibTrans" cxnId="{3139DFA7-5D34-45B0-8EEE-D04456CC28B4}">
      <dgm:prSet/>
      <dgm:spPr/>
      <dgm:t>
        <a:bodyPr/>
        <a:lstStyle/>
        <a:p>
          <a:endParaRPr lang="en-US" sz="1800" b="0">
            <a:latin typeface="Calibri" panose="020F0502020204030204" pitchFamily="34" charset="0"/>
            <a:cs typeface="Calibri" panose="020F0502020204030204" pitchFamily="34" charset="0"/>
          </a:endParaRPr>
        </a:p>
      </dgm:t>
    </dgm:pt>
    <dgm:pt modelId="{9DDAFBF9-4D71-4828-B61B-2EF37FFAE71C}">
      <dgm:prSet phldrT="[Text]" custT="1"/>
      <dgm:spPr>
        <a:xfrm>
          <a:off x="6379796" y="1893577"/>
          <a:ext cx="1771612" cy="708645"/>
        </a:xfrm>
      </dgm:spPr>
      <dgm:t>
        <a:bodyPr/>
        <a:lstStyle/>
        <a:p>
          <a:r>
            <a:rPr lang="en-US" sz="1800" b="1" dirty="0" smtClean="0">
              <a:latin typeface="Calibri" panose="020F0502020204030204" pitchFamily="34" charset="0"/>
              <a:ea typeface="+mn-ea"/>
              <a:cs typeface="Calibri" panose="020F0502020204030204" pitchFamily="34" charset="0"/>
            </a:rPr>
            <a:t>Liver</a:t>
          </a:r>
          <a:endParaRPr lang="en-US" sz="1800" b="1" dirty="0">
            <a:latin typeface="Calibri" panose="020F0502020204030204" pitchFamily="34" charset="0"/>
            <a:ea typeface="+mn-ea"/>
            <a:cs typeface="Calibri" panose="020F0502020204030204" pitchFamily="34" charset="0"/>
          </a:endParaRPr>
        </a:p>
      </dgm:t>
    </dgm:pt>
    <dgm:pt modelId="{B16D052F-F231-4354-829C-C6B2D89D026E}" type="parTrans" cxnId="{4ACCDEAD-BCCD-4844-B72B-7C3170B8B4C2}">
      <dgm:prSet/>
      <dgm:spPr/>
      <dgm:t>
        <a:bodyPr/>
        <a:lstStyle/>
        <a:p>
          <a:endParaRPr lang="en-US" sz="1800" b="0">
            <a:latin typeface="Calibri" panose="020F0502020204030204" pitchFamily="34" charset="0"/>
            <a:cs typeface="Calibri" panose="020F0502020204030204" pitchFamily="34" charset="0"/>
          </a:endParaRPr>
        </a:p>
      </dgm:t>
    </dgm:pt>
    <dgm:pt modelId="{83C6C422-7DF9-4939-9214-532F7C6DF118}" type="sibTrans" cxnId="{4ACCDEAD-BCCD-4844-B72B-7C3170B8B4C2}">
      <dgm:prSet/>
      <dgm:spPr/>
      <dgm:t>
        <a:bodyPr/>
        <a:lstStyle/>
        <a:p>
          <a:endParaRPr lang="en-US" sz="1800" b="0">
            <a:latin typeface="Calibri" panose="020F0502020204030204" pitchFamily="34" charset="0"/>
            <a:cs typeface="Calibri" panose="020F0502020204030204" pitchFamily="34" charset="0"/>
          </a:endParaRPr>
        </a:p>
      </dgm:t>
    </dgm:pt>
    <dgm:pt modelId="{575CB2BC-BECA-4B94-AB07-85B898ABF1E7}">
      <dgm:prSet phldrT="[Text]" custT="1"/>
      <dgm:spPr>
        <a:xfrm>
          <a:off x="1990"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Small Bowel</a:t>
          </a:r>
          <a:endParaRPr lang="en-US" sz="1800" b="1" dirty="0">
            <a:latin typeface="Calibri" panose="020F0502020204030204" pitchFamily="34" charset="0"/>
            <a:ea typeface="+mn-ea"/>
            <a:cs typeface="Calibri" panose="020F0502020204030204" pitchFamily="34" charset="0"/>
          </a:endParaRPr>
        </a:p>
      </dgm:t>
    </dgm:pt>
    <dgm:pt modelId="{650E4E63-7157-4EE6-AA33-6102053C3F14}" type="parTrans" cxnId="{85E771E3-47C6-47C4-B822-65CC4949A118}">
      <dgm:prSet/>
      <dgm:spPr/>
      <dgm:t>
        <a:bodyPr/>
        <a:lstStyle/>
        <a:p>
          <a:endParaRPr lang="en-US" sz="1800" b="0">
            <a:latin typeface="Calibri" panose="020F0502020204030204" pitchFamily="34" charset="0"/>
            <a:cs typeface="Calibri" panose="020F0502020204030204" pitchFamily="34" charset="0"/>
          </a:endParaRPr>
        </a:p>
      </dgm:t>
    </dgm:pt>
    <dgm:pt modelId="{264F9F5D-0A6F-4ECA-9EF3-07BF68289FB5}" type="sibTrans" cxnId="{85E771E3-47C6-47C4-B822-65CC4949A118}">
      <dgm:prSet/>
      <dgm:spPr/>
      <dgm:t>
        <a:bodyPr/>
        <a:lstStyle/>
        <a:p>
          <a:endParaRPr lang="en-US" sz="1800" b="0">
            <a:latin typeface="Calibri" panose="020F0502020204030204" pitchFamily="34" charset="0"/>
            <a:cs typeface="Calibri" panose="020F0502020204030204" pitchFamily="34" charset="0"/>
          </a:endParaRPr>
        </a:p>
      </dgm:t>
    </dgm:pt>
    <dgm:pt modelId="{3EA32359-6DC9-468B-ABBF-A5639C68B1FA}">
      <dgm:prSet phldrT="[Text]" custT="1"/>
      <dgm:spPr>
        <a:xfrm>
          <a:off x="4785345" y="1893577"/>
          <a:ext cx="1771612" cy="708645"/>
        </a:xfrm>
      </dgm:spPr>
      <dgm:t>
        <a:bodyPr/>
        <a:lstStyle/>
        <a:p>
          <a:pPr>
            <a:spcAft>
              <a:spcPts val="0"/>
            </a:spcAft>
          </a:pPr>
          <a:r>
            <a:rPr lang="en-US" sz="1800" b="1" dirty="0" smtClean="0">
              <a:latin typeface="Calibri" panose="020F0502020204030204" pitchFamily="34" charset="0"/>
              <a:ea typeface="+mn-ea"/>
              <a:cs typeface="Calibri" panose="020F0502020204030204" pitchFamily="34" charset="0"/>
            </a:rPr>
            <a:t>Kidney</a:t>
          </a:r>
          <a:endParaRPr lang="en-US" sz="1800" b="1" dirty="0">
            <a:latin typeface="Calibri" panose="020F0502020204030204" pitchFamily="34" charset="0"/>
            <a:ea typeface="+mn-ea"/>
            <a:cs typeface="Calibri" panose="020F0502020204030204" pitchFamily="34" charset="0"/>
          </a:endParaRPr>
        </a:p>
      </dgm:t>
    </dgm:pt>
    <dgm:pt modelId="{000E949C-E983-4DA7-927B-28996999B6D3}" type="parTrans" cxnId="{69B00D49-3BAC-4049-9A8A-FEF7F4C7D7CC}">
      <dgm:prSet/>
      <dgm:spPr/>
      <dgm:t>
        <a:bodyPr/>
        <a:lstStyle/>
        <a:p>
          <a:endParaRPr lang="en-US" sz="1800">
            <a:latin typeface="Calibri" panose="020F0502020204030204" pitchFamily="34" charset="0"/>
            <a:cs typeface="Calibri" panose="020F0502020204030204" pitchFamily="34" charset="0"/>
          </a:endParaRPr>
        </a:p>
      </dgm:t>
    </dgm:pt>
    <dgm:pt modelId="{861432C2-D26A-457C-82F2-C7847E3922E1}" type="sibTrans" cxnId="{69B00D49-3BAC-4049-9A8A-FEF7F4C7D7CC}">
      <dgm:prSet/>
      <dgm:spPr/>
      <dgm:t>
        <a:bodyPr/>
        <a:lstStyle/>
        <a:p>
          <a:endParaRPr lang="en-US" sz="1800">
            <a:latin typeface="Calibri" panose="020F0502020204030204" pitchFamily="34" charset="0"/>
            <a:cs typeface="Calibri" panose="020F0502020204030204" pitchFamily="34" charset="0"/>
          </a:endParaRPr>
        </a:p>
      </dgm:t>
    </dgm:pt>
    <dgm:pt modelId="{D44DF220-B7B2-4E87-AF8C-186F5B5BF694}" type="pres">
      <dgm:prSet presAssocID="{CAC6681A-A75C-4467-BCB4-B7190A003B5E}" presName="Name0" presStyleCnt="0">
        <dgm:presLayoutVars>
          <dgm:dir/>
          <dgm:animLvl val="lvl"/>
          <dgm:resizeHandles val="exact"/>
        </dgm:presLayoutVars>
      </dgm:prSet>
      <dgm:spPr/>
    </dgm:pt>
    <dgm:pt modelId="{4FE6FB13-F191-493D-929D-30BC9A14F222}" type="pres">
      <dgm:prSet presAssocID="{575CB2BC-BECA-4B94-AB07-85B898ABF1E7}" presName="parTxOnly" presStyleLbl="node1" presStyleIdx="0" presStyleCnt="6">
        <dgm:presLayoutVars>
          <dgm:chMax val="0"/>
          <dgm:chPref val="0"/>
          <dgm:bulletEnabled val="1"/>
        </dgm:presLayoutVars>
      </dgm:prSet>
      <dgm:spPr>
        <a:prstGeom prst="chevron">
          <a:avLst/>
        </a:prstGeom>
      </dgm:spPr>
      <dgm:t>
        <a:bodyPr/>
        <a:lstStyle/>
        <a:p>
          <a:endParaRPr lang="en-US"/>
        </a:p>
      </dgm:t>
    </dgm:pt>
    <dgm:pt modelId="{13748AA2-4FBA-431A-B8D0-75AA25E3255D}" type="pres">
      <dgm:prSet presAssocID="{264F9F5D-0A6F-4ECA-9EF3-07BF68289FB5}" presName="parTxOnlySpace" presStyleCnt="0"/>
      <dgm:spPr/>
    </dgm:pt>
    <dgm:pt modelId="{832745E0-6880-4CCA-8C73-EDE081AAE807}" type="pres">
      <dgm:prSet presAssocID="{CB92160D-5CE7-4B34-A04B-5C2FEFC81C1A}" presName="parTxOnly" presStyleLbl="node1" presStyleIdx="1" presStyleCnt="6" custScaleX="81057">
        <dgm:presLayoutVars>
          <dgm:chMax val="0"/>
          <dgm:chPref val="0"/>
          <dgm:bulletEnabled val="1"/>
        </dgm:presLayoutVars>
      </dgm:prSet>
      <dgm:spPr>
        <a:prstGeom prst="chevron">
          <a:avLst/>
        </a:prstGeom>
      </dgm:spPr>
      <dgm:t>
        <a:bodyPr/>
        <a:lstStyle/>
        <a:p>
          <a:endParaRPr lang="en-US"/>
        </a:p>
      </dgm:t>
    </dgm:pt>
    <dgm:pt modelId="{C90FF08E-768F-4500-B401-04E51D37C1F7}" type="pres">
      <dgm:prSet presAssocID="{C4980E99-8B42-4EF1-B40A-38FF97F19FCA}" presName="parTxOnlySpace" presStyleCnt="0"/>
      <dgm:spPr/>
    </dgm:pt>
    <dgm:pt modelId="{A5A6B801-6F18-4E27-B79F-02405CB79C08}" type="pres">
      <dgm:prSet presAssocID="{5F9045F4-5733-404C-8123-614B033F9A42}" presName="parTxOnly" presStyleLbl="node1" presStyleIdx="2" presStyleCnt="6" custScaleX="96131">
        <dgm:presLayoutVars>
          <dgm:chMax val="0"/>
          <dgm:chPref val="0"/>
          <dgm:bulletEnabled val="1"/>
        </dgm:presLayoutVars>
      </dgm:prSet>
      <dgm:spPr>
        <a:prstGeom prst="chevron">
          <a:avLst/>
        </a:prstGeom>
      </dgm:spPr>
      <dgm:t>
        <a:bodyPr/>
        <a:lstStyle/>
        <a:p>
          <a:endParaRPr lang="en-US"/>
        </a:p>
      </dgm:t>
    </dgm:pt>
    <dgm:pt modelId="{DE1D4EC9-CDE1-4BFC-8E2C-38F506925D19}" type="pres">
      <dgm:prSet presAssocID="{99066E77-D416-4BD2-89FF-6745764C5420}" presName="parTxOnlySpace" presStyleCnt="0"/>
      <dgm:spPr/>
    </dgm:pt>
    <dgm:pt modelId="{F85224F0-C628-40E9-8B9E-F4A8C37AF1A7}" type="pres">
      <dgm:prSet presAssocID="{E972AC65-C337-4A64-AB8C-8E6AE265BBDB}" presName="parTxOnly" presStyleLbl="node1" presStyleIdx="3" presStyleCnt="6" custScaleX="121839">
        <dgm:presLayoutVars>
          <dgm:chMax val="0"/>
          <dgm:chPref val="0"/>
          <dgm:bulletEnabled val="1"/>
        </dgm:presLayoutVars>
      </dgm:prSet>
      <dgm:spPr>
        <a:prstGeom prst="chevron">
          <a:avLst/>
        </a:prstGeom>
      </dgm:spPr>
      <dgm:t>
        <a:bodyPr/>
        <a:lstStyle/>
        <a:p>
          <a:endParaRPr lang="en-US"/>
        </a:p>
      </dgm:t>
    </dgm:pt>
    <dgm:pt modelId="{88651F12-1AAF-4065-B7C5-6919142E68AB}" type="pres">
      <dgm:prSet presAssocID="{E536F9B7-3F7A-4F67-8EA0-147055769ABB}" presName="parTxOnlySpace" presStyleCnt="0"/>
      <dgm:spPr/>
    </dgm:pt>
    <dgm:pt modelId="{E518D2BD-8A84-451F-91AB-19C6ADE0D8BA}" type="pres">
      <dgm:prSet presAssocID="{3EA32359-6DC9-468B-ABBF-A5639C68B1FA}" presName="parTxOnly" presStyleLbl="node1" presStyleIdx="4" presStyleCnt="6">
        <dgm:presLayoutVars>
          <dgm:chMax val="0"/>
          <dgm:chPref val="0"/>
          <dgm:bulletEnabled val="1"/>
        </dgm:presLayoutVars>
      </dgm:prSet>
      <dgm:spPr/>
      <dgm:t>
        <a:bodyPr/>
        <a:lstStyle/>
        <a:p>
          <a:endParaRPr lang="en-US"/>
        </a:p>
      </dgm:t>
    </dgm:pt>
    <dgm:pt modelId="{4D14BBE5-8E17-4AC2-BB0F-24EC597E4F6A}" type="pres">
      <dgm:prSet presAssocID="{861432C2-D26A-457C-82F2-C7847E3922E1}" presName="parTxOnlySpace" presStyleCnt="0"/>
      <dgm:spPr/>
    </dgm:pt>
    <dgm:pt modelId="{E445ED53-CEF4-48EF-8B5E-35A2EA86CF30}" type="pres">
      <dgm:prSet presAssocID="{9DDAFBF9-4D71-4828-B61B-2EF37FFAE71C}" presName="parTxOnly" presStyleLbl="node1" presStyleIdx="5" presStyleCnt="6">
        <dgm:presLayoutVars>
          <dgm:chMax val="0"/>
          <dgm:chPref val="0"/>
          <dgm:bulletEnabled val="1"/>
        </dgm:presLayoutVars>
      </dgm:prSet>
      <dgm:spPr>
        <a:prstGeom prst="chevron">
          <a:avLst/>
        </a:prstGeom>
      </dgm:spPr>
      <dgm:t>
        <a:bodyPr/>
        <a:lstStyle/>
        <a:p>
          <a:endParaRPr lang="en-US"/>
        </a:p>
      </dgm:t>
    </dgm:pt>
  </dgm:ptLst>
  <dgm:cxnLst>
    <dgm:cxn modelId="{8289A3D8-CD28-41EA-9067-FCCE8BE83842}" type="presOf" srcId="{E972AC65-C337-4A64-AB8C-8E6AE265BBDB}" destId="{F85224F0-C628-40E9-8B9E-F4A8C37AF1A7}" srcOrd="0" destOrd="0" presId="urn:microsoft.com/office/officeart/2005/8/layout/chevron1"/>
    <dgm:cxn modelId="{572947D5-37C4-43CD-860A-D7E88B3E7B46}" type="presOf" srcId="{575CB2BC-BECA-4B94-AB07-85B898ABF1E7}" destId="{4FE6FB13-F191-493D-929D-30BC9A14F222}" srcOrd="0" destOrd="0" presId="urn:microsoft.com/office/officeart/2005/8/layout/chevron1"/>
    <dgm:cxn modelId="{9723C038-BBC6-4DFA-9AC4-3363AD3F5EBC}" type="presOf" srcId="{CB92160D-5CE7-4B34-A04B-5C2FEFC81C1A}" destId="{832745E0-6880-4CCA-8C73-EDE081AAE807}" srcOrd="0" destOrd="0" presId="urn:microsoft.com/office/officeart/2005/8/layout/chevron1"/>
    <dgm:cxn modelId="{9889224C-D045-4D37-B604-14AFE05F1686}" type="presOf" srcId="{9DDAFBF9-4D71-4828-B61B-2EF37FFAE71C}" destId="{E445ED53-CEF4-48EF-8B5E-35A2EA86CF30}" srcOrd="0" destOrd="0" presId="urn:microsoft.com/office/officeart/2005/8/layout/chevron1"/>
    <dgm:cxn modelId="{5387A8BC-C5BA-4644-9713-24C964F858B6}" type="presOf" srcId="{5F9045F4-5733-404C-8123-614B033F9A42}" destId="{A5A6B801-6F18-4E27-B79F-02405CB79C08}" srcOrd="0" destOrd="0" presId="urn:microsoft.com/office/officeart/2005/8/layout/chevron1"/>
    <dgm:cxn modelId="{3139DFA7-5D34-45B0-8EEE-D04456CC28B4}" srcId="{CAC6681A-A75C-4467-BCB4-B7190A003B5E}" destId="{E972AC65-C337-4A64-AB8C-8E6AE265BBDB}" srcOrd="3" destOrd="0" parTransId="{69F3B054-9DCA-4BD5-B7AE-99642362C1B3}" sibTransId="{E536F9B7-3F7A-4F67-8EA0-147055769ABB}"/>
    <dgm:cxn modelId="{DE75A4F8-2FC5-41E1-A256-5FD09A3137FD}" type="presOf" srcId="{CAC6681A-A75C-4467-BCB4-B7190A003B5E}" destId="{D44DF220-B7B2-4E87-AF8C-186F5B5BF694}" srcOrd="0" destOrd="0" presId="urn:microsoft.com/office/officeart/2005/8/layout/chevron1"/>
    <dgm:cxn modelId="{85E771E3-47C6-47C4-B822-65CC4949A118}" srcId="{CAC6681A-A75C-4467-BCB4-B7190A003B5E}" destId="{575CB2BC-BECA-4B94-AB07-85B898ABF1E7}" srcOrd="0" destOrd="0" parTransId="{650E4E63-7157-4EE6-AA33-6102053C3F14}" sibTransId="{264F9F5D-0A6F-4ECA-9EF3-07BF68289FB5}"/>
    <dgm:cxn modelId="{4C50B0C9-D6E0-423F-9043-E0F185767056}" srcId="{CAC6681A-A75C-4467-BCB4-B7190A003B5E}" destId="{CB92160D-5CE7-4B34-A04B-5C2FEFC81C1A}" srcOrd="1" destOrd="0" parTransId="{96B3CAA3-565A-4F40-AB23-29D48C9046ED}" sibTransId="{C4980E99-8B42-4EF1-B40A-38FF97F19FCA}"/>
    <dgm:cxn modelId="{C7B0031B-D320-4C31-A25A-5678ABB43506}" type="presOf" srcId="{3EA32359-6DC9-468B-ABBF-A5639C68B1FA}" destId="{E518D2BD-8A84-451F-91AB-19C6ADE0D8BA}" srcOrd="0" destOrd="0" presId="urn:microsoft.com/office/officeart/2005/8/layout/chevron1"/>
    <dgm:cxn modelId="{4ACCDEAD-BCCD-4844-B72B-7C3170B8B4C2}" srcId="{CAC6681A-A75C-4467-BCB4-B7190A003B5E}" destId="{9DDAFBF9-4D71-4828-B61B-2EF37FFAE71C}" srcOrd="5" destOrd="0" parTransId="{B16D052F-F231-4354-829C-C6B2D89D026E}" sibTransId="{83C6C422-7DF9-4939-9214-532F7C6DF118}"/>
    <dgm:cxn modelId="{8CA34581-478C-44BF-9270-166D9B324EC1}" srcId="{CAC6681A-A75C-4467-BCB4-B7190A003B5E}" destId="{5F9045F4-5733-404C-8123-614B033F9A42}" srcOrd="2" destOrd="0" parTransId="{4582A341-67AD-4458-A967-D828684F576F}" sibTransId="{99066E77-D416-4BD2-89FF-6745764C5420}"/>
    <dgm:cxn modelId="{69B00D49-3BAC-4049-9A8A-FEF7F4C7D7CC}" srcId="{CAC6681A-A75C-4467-BCB4-B7190A003B5E}" destId="{3EA32359-6DC9-468B-ABBF-A5639C68B1FA}" srcOrd="4" destOrd="0" parTransId="{000E949C-E983-4DA7-927B-28996999B6D3}" sibTransId="{861432C2-D26A-457C-82F2-C7847E3922E1}"/>
    <dgm:cxn modelId="{D384C4C3-FF64-487D-95E6-6CF260C93EED}" type="presParOf" srcId="{D44DF220-B7B2-4E87-AF8C-186F5B5BF694}" destId="{4FE6FB13-F191-493D-929D-30BC9A14F222}" srcOrd="0" destOrd="0" presId="urn:microsoft.com/office/officeart/2005/8/layout/chevron1"/>
    <dgm:cxn modelId="{B5DD4486-8C57-4C5F-9CBF-394078055FB4}" type="presParOf" srcId="{D44DF220-B7B2-4E87-AF8C-186F5B5BF694}" destId="{13748AA2-4FBA-431A-B8D0-75AA25E3255D}" srcOrd="1" destOrd="0" presId="urn:microsoft.com/office/officeart/2005/8/layout/chevron1"/>
    <dgm:cxn modelId="{3DA86F21-FEC5-433B-850E-0874EE62ADE5}" type="presParOf" srcId="{D44DF220-B7B2-4E87-AF8C-186F5B5BF694}" destId="{832745E0-6880-4CCA-8C73-EDE081AAE807}" srcOrd="2" destOrd="0" presId="urn:microsoft.com/office/officeart/2005/8/layout/chevron1"/>
    <dgm:cxn modelId="{2C2EAABA-33DC-4B07-8A09-A2B03FE5B3BD}" type="presParOf" srcId="{D44DF220-B7B2-4E87-AF8C-186F5B5BF694}" destId="{C90FF08E-768F-4500-B401-04E51D37C1F7}" srcOrd="3" destOrd="0" presId="urn:microsoft.com/office/officeart/2005/8/layout/chevron1"/>
    <dgm:cxn modelId="{E332958F-84B3-4141-99E9-071A48FC2FA7}" type="presParOf" srcId="{D44DF220-B7B2-4E87-AF8C-186F5B5BF694}" destId="{A5A6B801-6F18-4E27-B79F-02405CB79C08}" srcOrd="4" destOrd="0" presId="urn:microsoft.com/office/officeart/2005/8/layout/chevron1"/>
    <dgm:cxn modelId="{95FF890A-7A2B-4F87-8FDB-DF9F4D08ACB2}" type="presParOf" srcId="{D44DF220-B7B2-4E87-AF8C-186F5B5BF694}" destId="{DE1D4EC9-CDE1-4BFC-8E2C-38F506925D19}" srcOrd="5" destOrd="0" presId="urn:microsoft.com/office/officeart/2005/8/layout/chevron1"/>
    <dgm:cxn modelId="{0D999836-32FD-4A0B-BBDF-B45EA59F74ED}" type="presParOf" srcId="{D44DF220-B7B2-4E87-AF8C-186F5B5BF694}" destId="{F85224F0-C628-40E9-8B9E-F4A8C37AF1A7}" srcOrd="6" destOrd="0" presId="urn:microsoft.com/office/officeart/2005/8/layout/chevron1"/>
    <dgm:cxn modelId="{E8FCE357-C8EA-44B4-A60A-42262A5093E8}" type="presParOf" srcId="{D44DF220-B7B2-4E87-AF8C-186F5B5BF694}" destId="{88651F12-1AAF-4065-B7C5-6919142E68AB}" srcOrd="7" destOrd="0" presId="urn:microsoft.com/office/officeart/2005/8/layout/chevron1"/>
    <dgm:cxn modelId="{E14FCA26-D02C-4EA4-B283-DCB226CFFA66}" type="presParOf" srcId="{D44DF220-B7B2-4E87-AF8C-186F5B5BF694}" destId="{E518D2BD-8A84-451F-91AB-19C6ADE0D8BA}" srcOrd="8" destOrd="0" presId="urn:microsoft.com/office/officeart/2005/8/layout/chevron1"/>
    <dgm:cxn modelId="{1E67036B-5F1D-4BF1-874F-0BEC3424114F}" type="presParOf" srcId="{D44DF220-B7B2-4E87-AF8C-186F5B5BF694}" destId="{4D14BBE5-8E17-4AC2-BB0F-24EC597E4F6A}" srcOrd="9" destOrd="0" presId="urn:microsoft.com/office/officeart/2005/8/layout/chevron1"/>
    <dgm:cxn modelId="{5BA0C22D-492D-4E73-AB63-029767B189CB}" type="presParOf" srcId="{D44DF220-B7B2-4E87-AF8C-186F5B5BF694}" destId="{E445ED53-CEF4-48EF-8B5E-35A2EA86CF30}"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CAD66D-2290-419D-BA64-684E564D117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6A480D74-0E73-4A37-A27A-927AAA50756E}">
      <dgm:prSet phldrT="[Tex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Overview of organ transplant and the immune system</a:t>
          </a:r>
          <a:endParaRPr lang="en-US" sz="2000" dirty="0">
            <a:latin typeface="Calibri" panose="020F0502020204030204" pitchFamily="34" charset="0"/>
            <a:cs typeface="Calibri" panose="020F0502020204030204" pitchFamily="34" charset="0"/>
          </a:endParaRPr>
        </a:p>
      </dgm:t>
    </dgm:pt>
    <dgm:pt modelId="{F2DFA941-FE72-4477-9996-37630D410CAC}" type="par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C245AE22-0B19-4316-82B3-19D5AACB6072}" type="sibTrans" cxnId="{20090F32-9FDB-4925-BE04-4DAB0516F8A0}">
      <dgm:prSet/>
      <dgm:spPr/>
      <dgm:t>
        <a:bodyPr/>
        <a:lstStyle/>
        <a:p>
          <a:endParaRPr lang="en-US" sz="2400">
            <a:latin typeface="Calibri" panose="020F0502020204030204" pitchFamily="34" charset="0"/>
            <a:cs typeface="Calibri" panose="020F0502020204030204" pitchFamily="34" charset="0"/>
          </a:endParaRPr>
        </a:p>
      </dgm:t>
    </dgm:pt>
    <dgm:pt modelId="{A2EEC9AF-330E-4641-9B60-DB3D486685A5}">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dirty="0">
            <a:latin typeface="Calibri" panose="020F0502020204030204" pitchFamily="34" charset="0"/>
            <a:cs typeface="Calibri" panose="020F0502020204030204" pitchFamily="34" charset="0"/>
          </a:endParaRPr>
        </a:p>
      </dgm:t>
    </dgm:pt>
    <dgm:pt modelId="{D8183475-1D32-472B-9FE4-8264C96463EF}" type="par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7027C7FB-D298-487E-A27C-C47B8D4CFC1F}" type="sibTrans" cxnId="{33849B66-AE82-4E53-9BF7-A8539ED641B8}">
      <dgm:prSet/>
      <dgm:spPr/>
      <dgm:t>
        <a:bodyPr/>
        <a:lstStyle/>
        <a:p>
          <a:endParaRPr lang="en-US" sz="2400">
            <a:latin typeface="Calibri" panose="020F0502020204030204" pitchFamily="34" charset="0"/>
            <a:cs typeface="Calibri" panose="020F0502020204030204" pitchFamily="34" charset="0"/>
          </a:endParaRPr>
        </a:p>
      </dgm:t>
    </dgm:pt>
    <dgm:pt modelId="{22BD0761-96F1-4CF4-AE10-B93794CB7115}">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Describe</a:t>
          </a:r>
          <a:r>
            <a:rPr lang="en-US" sz="2000" baseline="0" dirty="0" smtClean="0">
              <a:latin typeface="Calibri" panose="020F0502020204030204" pitchFamily="34" charset="0"/>
              <a:cs typeface="Calibri" panose="020F0502020204030204" pitchFamily="34" charset="0"/>
            </a:rPr>
            <a:t> the common medications to prevent rejection after transplant </a:t>
          </a:r>
          <a:endParaRPr lang="en-US" sz="2000" dirty="0">
            <a:latin typeface="Calibri" panose="020F0502020204030204" pitchFamily="34" charset="0"/>
            <a:cs typeface="Calibri" panose="020F0502020204030204" pitchFamily="34" charset="0"/>
          </a:endParaRPr>
        </a:p>
      </dgm:t>
    </dgm:pt>
    <dgm:pt modelId="{F9008404-5AAB-4B0B-A35D-64E5ED88FB97}" type="sib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E85533C-D84B-487B-BE93-EA058513B835}" type="parTrans" cxnId="{BB5EEE45-05FD-4A63-8DC5-3083C67AE643}">
      <dgm:prSet/>
      <dgm:spPr/>
      <dgm:t>
        <a:bodyPr/>
        <a:lstStyle/>
        <a:p>
          <a:endParaRPr lang="en-US" sz="2400">
            <a:latin typeface="Calibri" panose="020F0502020204030204" pitchFamily="34" charset="0"/>
            <a:cs typeface="Calibri" panose="020F0502020204030204" pitchFamily="34" charset="0"/>
          </a:endParaRPr>
        </a:p>
      </dgm:t>
    </dgm:pt>
    <dgm:pt modelId="{E781DC7B-1DB4-494A-8896-33765EB54C2E}">
      <dgm:prSet custT="1"/>
      <dgm:spPr>
        <a:solidFill>
          <a:schemeClr val="accent2"/>
        </a:solidFill>
      </dgm:spPr>
      <dgm:t>
        <a:bodyPr/>
        <a:lstStyle/>
        <a:p>
          <a:r>
            <a:rPr lang="en-US" sz="20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dirty="0">
            <a:latin typeface="Calibri" panose="020F0502020204030204" pitchFamily="34" charset="0"/>
            <a:cs typeface="Calibri" panose="020F0502020204030204" pitchFamily="34" charset="0"/>
          </a:endParaRPr>
        </a:p>
      </dgm:t>
    </dgm:pt>
    <dgm:pt modelId="{A74D3A40-91BD-453F-B74A-E14BC6F6C374}" type="par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91DB9087-CBC7-492F-A3C1-C506B55DD7CE}" type="sibTrans" cxnId="{EA514E58-63BA-4098-A563-439FAC501C2D}">
      <dgm:prSet/>
      <dgm:spPr/>
      <dgm:t>
        <a:bodyPr/>
        <a:lstStyle/>
        <a:p>
          <a:endParaRPr lang="en-US" sz="2400">
            <a:latin typeface="Calibri" panose="020F0502020204030204" pitchFamily="34" charset="0"/>
            <a:cs typeface="Calibri" panose="020F0502020204030204" pitchFamily="34" charset="0"/>
          </a:endParaRPr>
        </a:p>
      </dgm:t>
    </dgm:pt>
    <dgm:pt modelId="{C92B5312-B9A5-4583-94E5-6130A5D19571}">
      <dgm:prSet custT="1"/>
      <dgm:spPr>
        <a:solidFill>
          <a:schemeClr val="accent2">
            <a:lumMod val="20000"/>
            <a:lumOff val="80000"/>
          </a:schemeClr>
        </a:solidFill>
      </dgm:spPr>
      <dgm:t>
        <a:bodyPr/>
        <a:lstStyle/>
        <a:p>
          <a:r>
            <a:rPr lang="en-US" sz="20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dirty="0">
            <a:latin typeface="Calibri" panose="020F0502020204030204" pitchFamily="34" charset="0"/>
            <a:cs typeface="Calibri" panose="020F0502020204030204" pitchFamily="34" charset="0"/>
          </a:endParaRPr>
        </a:p>
      </dgm:t>
    </dgm:pt>
    <dgm:pt modelId="{D46F7D9C-1286-4D99-BF04-E3FD616A97EA}" type="par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319E14E7-182D-4C4B-8713-2DFB74B1F1CF}" type="sibTrans" cxnId="{37214200-597C-4C0E-88B3-6742F07CBA25}">
      <dgm:prSet/>
      <dgm:spPr/>
      <dgm:t>
        <a:bodyPr/>
        <a:lstStyle/>
        <a:p>
          <a:endParaRPr lang="en-US" sz="2400">
            <a:latin typeface="Calibri" panose="020F0502020204030204" pitchFamily="34" charset="0"/>
            <a:cs typeface="Calibri" panose="020F0502020204030204" pitchFamily="34" charset="0"/>
          </a:endParaRPr>
        </a:p>
      </dgm:t>
    </dgm:pt>
    <dgm:pt modelId="{201612E3-C2AA-4A65-AC28-A148BD629163}" type="pres">
      <dgm:prSet presAssocID="{B5CAD66D-2290-419D-BA64-684E564D117D}" presName="Name0" presStyleCnt="0">
        <dgm:presLayoutVars>
          <dgm:chMax val="7"/>
          <dgm:chPref val="7"/>
          <dgm:dir/>
        </dgm:presLayoutVars>
      </dgm:prSet>
      <dgm:spPr/>
      <dgm:t>
        <a:bodyPr/>
        <a:lstStyle/>
        <a:p>
          <a:endParaRPr lang="en-US"/>
        </a:p>
      </dgm:t>
    </dgm:pt>
    <dgm:pt modelId="{D1AE4C89-8474-42BE-A535-0AEB33A97E5F}" type="pres">
      <dgm:prSet presAssocID="{B5CAD66D-2290-419D-BA64-684E564D117D}" presName="Name1" presStyleCnt="0"/>
      <dgm:spPr/>
    </dgm:pt>
    <dgm:pt modelId="{F2B6A57E-F78F-4125-A354-850A5D4C1B2C}" type="pres">
      <dgm:prSet presAssocID="{B5CAD66D-2290-419D-BA64-684E564D117D}" presName="cycle" presStyleCnt="0"/>
      <dgm:spPr/>
    </dgm:pt>
    <dgm:pt modelId="{4D587E50-6294-44E6-BD93-439653B9E6C0}" type="pres">
      <dgm:prSet presAssocID="{B5CAD66D-2290-419D-BA64-684E564D117D}" presName="srcNode" presStyleLbl="node1" presStyleIdx="0" presStyleCnt="5"/>
      <dgm:spPr/>
    </dgm:pt>
    <dgm:pt modelId="{5BD893A1-B2C2-4CB4-9516-A6E2156F49AC}" type="pres">
      <dgm:prSet presAssocID="{B5CAD66D-2290-419D-BA64-684E564D117D}" presName="conn" presStyleLbl="parChTrans1D2" presStyleIdx="0" presStyleCnt="1"/>
      <dgm:spPr/>
      <dgm:t>
        <a:bodyPr/>
        <a:lstStyle/>
        <a:p>
          <a:endParaRPr lang="en-US"/>
        </a:p>
      </dgm:t>
    </dgm:pt>
    <dgm:pt modelId="{935BF1E4-FB62-4FE7-A519-2CC0B9126257}" type="pres">
      <dgm:prSet presAssocID="{B5CAD66D-2290-419D-BA64-684E564D117D}" presName="extraNode" presStyleLbl="node1" presStyleIdx="0" presStyleCnt="5"/>
      <dgm:spPr/>
    </dgm:pt>
    <dgm:pt modelId="{D424DB51-88F3-4FDF-AE8F-21E46900C8FA}" type="pres">
      <dgm:prSet presAssocID="{B5CAD66D-2290-419D-BA64-684E564D117D}" presName="dstNode" presStyleLbl="node1" presStyleIdx="0" presStyleCnt="5"/>
      <dgm:spPr/>
    </dgm:pt>
    <dgm:pt modelId="{6B23A829-FF30-419F-A8E8-42CC5EE400CF}" type="pres">
      <dgm:prSet presAssocID="{6A480D74-0E73-4A37-A27A-927AAA50756E}" presName="text_1" presStyleLbl="node1" presStyleIdx="0" presStyleCnt="5">
        <dgm:presLayoutVars>
          <dgm:bulletEnabled val="1"/>
        </dgm:presLayoutVars>
      </dgm:prSet>
      <dgm:spPr/>
      <dgm:t>
        <a:bodyPr/>
        <a:lstStyle/>
        <a:p>
          <a:endParaRPr lang="en-US"/>
        </a:p>
      </dgm:t>
    </dgm:pt>
    <dgm:pt modelId="{02011C69-AD47-47F3-A2CC-82E2678AEBC6}" type="pres">
      <dgm:prSet presAssocID="{6A480D74-0E73-4A37-A27A-927AAA50756E}" presName="accent_1" presStyleCnt="0"/>
      <dgm:spPr/>
    </dgm:pt>
    <dgm:pt modelId="{CF60FB2A-8838-453A-954F-5AA39E09F69A}" type="pres">
      <dgm:prSet presAssocID="{6A480D74-0E73-4A37-A27A-927AAA50756E}" presName="accentRepeatNode" presStyleLbl="solidFgAcc1" presStyleIdx="0" presStyleCnt="5"/>
      <dgm:spPr/>
    </dgm:pt>
    <dgm:pt modelId="{3A020158-2480-4124-BEE4-A3EB522EFC58}" type="pres">
      <dgm:prSet presAssocID="{22BD0761-96F1-4CF4-AE10-B93794CB7115}" presName="text_2" presStyleLbl="node1" presStyleIdx="1" presStyleCnt="5">
        <dgm:presLayoutVars>
          <dgm:bulletEnabled val="1"/>
        </dgm:presLayoutVars>
      </dgm:prSet>
      <dgm:spPr/>
      <dgm:t>
        <a:bodyPr/>
        <a:lstStyle/>
        <a:p>
          <a:endParaRPr lang="en-US"/>
        </a:p>
      </dgm:t>
    </dgm:pt>
    <dgm:pt modelId="{96797502-AEAF-4171-8521-5381CA56AD80}" type="pres">
      <dgm:prSet presAssocID="{22BD0761-96F1-4CF4-AE10-B93794CB7115}" presName="accent_2" presStyleCnt="0"/>
      <dgm:spPr/>
    </dgm:pt>
    <dgm:pt modelId="{0DE530D9-ADD3-46DF-8F8D-460D36B5D5EE}" type="pres">
      <dgm:prSet presAssocID="{22BD0761-96F1-4CF4-AE10-B93794CB7115}" presName="accentRepeatNode" presStyleLbl="solidFgAcc1" presStyleIdx="1" presStyleCnt="5"/>
      <dgm:spPr/>
    </dgm:pt>
    <dgm:pt modelId="{D2C68A6A-D1F1-46B4-ADBC-2F1BD96BDECB}" type="pres">
      <dgm:prSet presAssocID="{E781DC7B-1DB4-494A-8896-33765EB54C2E}" presName="text_3" presStyleLbl="node1" presStyleIdx="2" presStyleCnt="5">
        <dgm:presLayoutVars>
          <dgm:bulletEnabled val="1"/>
        </dgm:presLayoutVars>
      </dgm:prSet>
      <dgm:spPr/>
      <dgm:t>
        <a:bodyPr/>
        <a:lstStyle/>
        <a:p>
          <a:endParaRPr lang="en-US"/>
        </a:p>
      </dgm:t>
    </dgm:pt>
    <dgm:pt modelId="{B5EE6BBC-AB07-4832-BAA2-DE82DD8AC042}" type="pres">
      <dgm:prSet presAssocID="{E781DC7B-1DB4-494A-8896-33765EB54C2E}" presName="accent_3" presStyleCnt="0"/>
      <dgm:spPr/>
    </dgm:pt>
    <dgm:pt modelId="{6B117EDD-2811-40B3-8143-A56D6D656652}" type="pres">
      <dgm:prSet presAssocID="{E781DC7B-1DB4-494A-8896-33765EB54C2E}" presName="accentRepeatNode" presStyleLbl="solidFgAcc1" presStyleIdx="2" presStyleCnt="5"/>
      <dgm:spPr/>
    </dgm:pt>
    <dgm:pt modelId="{EF15D671-9303-4B17-A170-7A52691CA2D6}" type="pres">
      <dgm:prSet presAssocID="{C92B5312-B9A5-4583-94E5-6130A5D19571}" presName="text_4" presStyleLbl="node1" presStyleIdx="3" presStyleCnt="5">
        <dgm:presLayoutVars>
          <dgm:bulletEnabled val="1"/>
        </dgm:presLayoutVars>
      </dgm:prSet>
      <dgm:spPr/>
      <dgm:t>
        <a:bodyPr/>
        <a:lstStyle/>
        <a:p>
          <a:endParaRPr lang="en-US"/>
        </a:p>
      </dgm:t>
    </dgm:pt>
    <dgm:pt modelId="{69795B43-8C9E-4188-B142-6AEEE4E3060A}" type="pres">
      <dgm:prSet presAssocID="{C92B5312-B9A5-4583-94E5-6130A5D19571}" presName="accent_4" presStyleCnt="0"/>
      <dgm:spPr/>
    </dgm:pt>
    <dgm:pt modelId="{4CFD9864-E593-4C72-9912-2B17A3665272}" type="pres">
      <dgm:prSet presAssocID="{C92B5312-B9A5-4583-94E5-6130A5D19571}" presName="accentRepeatNode" presStyleLbl="solidFgAcc1" presStyleIdx="3" presStyleCnt="5"/>
      <dgm:spPr/>
    </dgm:pt>
    <dgm:pt modelId="{21C11864-AD3C-4863-B376-EBCCEB09F1F6}" type="pres">
      <dgm:prSet presAssocID="{A2EEC9AF-330E-4641-9B60-DB3D486685A5}" presName="text_5" presStyleLbl="node1" presStyleIdx="4" presStyleCnt="5">
        <dgm:presLayoutVars>
          <dgm:bulletEnabled val="1"/>
        </dgm:presLayoutVars>
      </dgm:prSet>
      <dgm:spPr/>
      <dgm:t>
        <a:bodyPr/>
        <a:lstStyle/>
        <a:p>
          <a:endParaRPr lang="en-US"/>
        </a:p>
      </dgm:t>
    </dgm:pt>
    <dgm:pt modelId="{FC9AB9C6-56B9-488C-8425-EE54D7D8E33C}" type="pres">
      <dgm:prSet presAssocID="{A2EEC9AF-330E-4641-9B60-DB3D486685A5}" presName="accent_5" presStyleCnt="0"/>
      <dgm:spPr/>
    </dgm:pt>
    <dgm:pt modelId="{D8494926-DFAC-4B2B-804A-F690AE293092}" type="pres">
      <dgm:prSet presAssocID="{A2EEC9AF-330E-4641-9B60-DB3D486685A5}" presName="accentRepeatNode" presStyleLbl="solidFgAcc1" presStyleIdx="4" presStyleCnt="5"/>
      <dgm:spPr/>
    </dgm:pt>
  </dgm:ptLst>
  <dgm:cxnLst>
    <dgm:cxn modelId="{5918BF8A-20A8-4754-8266-4D13875E9493}" type="presOf" srcId="{6A480D74-0E73-4A37-A27A-927AAA50756E}" destId="{6B23A829-FF30-419F-A8E8-42CC5EE400CF}" srcOrd="0" destOrd="0" presId="urn:microsoft.com/office/officeart/2008/layout/VerticalCurvedList"/>
    <dgm:cxn modelId="{5214049E-57F4-4A95-B7A1-2DBC9A3E31A8}" type="presOf" srcId="{C245AE22-0B19-4316-82B3-19D5AACB6072}" destId="{5BD893A1-B2C2-4CB4-9516-A6E2156F49AC}" srcOrd="0" destOrd="0" presId="urn:microsoft.com/office/officeart/2008/layout/VerticalCurvedList"/>
    <dgm:cxn modelId="{20090F32-9FDB-4925-BE04-4DAB0516F8A0}" srcId="{B5CAD66D-2290-419D-BA64-684E564D117D}" destId="{6A480D74-0E73-4A37-A27A-927AAA50756E}" srcOrd="0" destOrd="0" parTransId="{F2DFA941-FE72-4477-9996-37630D410CAC}" sibTransId="{C245AE22-0B19-4316-82B3-19D5AACB6072}"/>
    <dgm:cxn modelId="{1D99CC82-D100-4C1F-993B-C1FA41945296}" type="presOf" srcId="{A2EEC9AF-330E-4641-9B60-DB3D486685A5}" destId="{21C11864-AD3C-4863-B376-EBCCEB09F1F6}" srcOrd="0" destOrd="0" presId="urn:microsoft.com/office/officeart/2008/layout/VerticalCurvedList"/>
    <dgm:cxn modelId="{EA514E58-63BA-4098-A563-439FAC501C2D}" srcId="{B5CAD66D-2290-419D-BA64-684E564D117D}" destId="{E781DC7B-1DB4-494A-8896-33765EB54C2E}" srcOrd="2" destOrd="0" parTransId="{A74D3A40-91BD-453F-B74A-E14BC6F6C374}" sibTransId="{91DB9087-CBC7-492F-A3C1-C506B55DD7CE}"/>
    <dgm:cxn modelId="{21607050-6B69-4F2A-9FAF-356AFFA20CA1}" type="presOf" srcId="{B5CAD66D-2290-419D-BA64-684E564D117D}" destId="{201612E3-C2AA-4A65-AC28-A148BD629163}" srcOrd="0" destOrd="0" presId="urn:microsoft.com/office/officeart/2008/layout/VerticalCurvedList"/>
    <dgm:cxn modelId="{BB5EEE45-05FD-4A63-8DC5-3083C67AE643}" srcId="{B5CAD66D-2290-419D-BA64-684E564D117D}" destId="{22BD0761-96F1-4CF4-AE10-B93794CB7115}" srcOrd="1" destOrd="0" parTransId="{EE85533C-D84B-487B-BE93-EA058513B835}" sibTransId="{F9008404-5AAB-4B0B-A35D-64E5ED88FB97}"/>
    <dgm:cxn modelId="{D6D2325E-AAC7-4C9C-9E69-1233BF3F9473}" type="presOf" srcId="{22BD0761-96F1-4CF4-AE10-B93794CB7115}" destId="{3A020158-2480-4124-BEE4-A3EB522EFC58}" srcOrd="0" destOrd="0" presId="urn:microsoft.com/office/officeart/2008/layout/VerticalCurvedList"/>
    <dgm:cxn modelId="{CE512306-CD2E-43D3-8CD7-2EB16D1D0BC1}" type="presOf" srcId="{C92B5312-B9A5-4583-94E5-6130A5D19571}" destId="{EF15D671-9303-4B17-A170-7A52691CA2D6}" srcOrd="0" destOrd="0" presId="urn:microsoft.com/office/officeart/2008/layout/VerticalCurvedList"/>
    <dgm:cxn modelId="{37214200-597C-4C0E-88B3-6742F07CBA25}" srcId="{B5CAD66D-2290-419D-BA64-684E564D117D}" destId="{C92B5312-B9A5-4583-94E5-6130A5D19571}" srcOrd="3" destOrd="0" parTransId="{D46F7D9C-1286-4D99-BF04-E3FD616A97EA}" sibTransId="{319E14E7-182D-4C4B-8713-2DFB74B1F1CF}"/>
    <dgm:cxn modelId="{CFC07AB0-953C-442E-A7B4-471992D70865}" type="presOf" srcId="{E781DC7B-1DB4-494A-8896-33765EB54C2E}" destId="{D2C68A6A-D1F1-46B4-ADBC-2F1BD96BDECB}" srcOrd="0" destOrd="0" presId="urn:microsoft.com/office/officeart/2008/layout/VerticalCurvedList"/>
    <dgm:cxn modelId="{33849B66-AE82-4E53-9BF7-A8539ED641B8}" srcId="{B5CAD66D-2290-419D-BA64-684E564D117D}" destId="{A2EEC9AF-330E-4641-9B60-DB3D486685A5}" srcOrd="4" destOrd="0" parTransId="{D8183475-1D32-472B-9FE4-8264C96463EF}" sibTransId="{7027C7FB-D298-487E-A27C-C47B8D4CFC1F}"/>
    <dgm:cxn modelId="{079EF933-C909-4D8D-AD46-0E370F541A44}" type="presParOf" srcId="{201612E3-C2AA-4A65-AC28-A148BD629163}" destId="{D1AE4C89-8474-42BE-A535-0AEB33A97E5F}" srcOrd="0" destOrd="0" presId="urn:microsoft.com/office/officeart/2008/layout/VerticalCurvedList"/>
    <dgm:cxn modelId="{BD18FC5A-AACF-453D-8C61-91A1BD9F797D}" type="presParOf" srcId="{D1AE4C89-8474-42BE-A535-0AEB33A97E5F}" destId="{F2B6A57E-F78F-4125-A354-850A5D4C1B2C}" srcOrd="0" destOrd="0" presId="urn:microsoft.com/office/officeart/2008/layout/VerticalCurvedList"/>
    <dgm:cxn modelId="{3B32120D-C5BF-4C1C-A1AB-71C3BE96761F}" type="presParOf" srcId="{F2B6A57E-F78F-4125-A354-850A5D4C1B2C}" destId="{4D587E50-6294-44E6-BD93-439653B9E6C0}" srcOrd="0" destOrd="0" presId="urn:microsoft.com/office/officeart/2008/layout/VerticalCurvedList"/>
    <dgm:cxn modelId="{D4B05E63-CD0C-47A7-9E48-10B543DFAD8D}" type="presParOf" srcId="{F2B6A57E-F78F-4125-A354-850A5D4C1B2C}" destId="{5BD893A1-B2C2-4CB4-9516-A6E2156F49AC}" srcOrd="1" destOrd="0" presId="urn:microsoft.com/office/officeart/2008/layout/VerticalCurvedList"/>
    <dgm:cxn modelId="{44C1299A-F19C-4F03-9729-180E067BBE5F}" type="presParOf" srcId="{F2B6A57E-F78F-4125-A354-850A5D4C1B2C}" destId="{935BF1E4-FB62-4FE7-A519-2CC0B9126257}" srcOrd="2" destOrd="0" presId="urn:microsoft.com/office/officeart/2008/layout/VerticalCurvedList"/>
    <dgm:cxn modelId="{CA9F2B70-D245-4581-A7B3-2C96C8F073FD}" type="presParOf" srcId="{F2B6A57E-F78F-4125-A354-850A5D4C1B2C}" destId="{D424DB51-88F3-4FDF-AE8F-21E46900C8FA}" srcOrd="3" destOrd="0" presId="urn:microsoft.com/office/officeart/2008/layout/VerticalCurvedList"/>
    <dgm:cxn modelId="{392F1647-C965-4D40-906B-07326C9B62A7}" type="presParOf" srcId="{D1AE4C89-8474-42BE-A535-0AEB33A97E5F}" destId="{6B23A829-FF30-419F-A8E8-42CC5EE400CF}" srcOrd="1" destOrd="0" presId="urn:microsoft.com/office/officeart/2008/layout/VerticalCurvedList"/>
    <dgm:cxn modelId="{F73AEEB9-8735-4624-BAEF-7DA6DFC8C92B}" type="presParOf" srcId="{D1AE4C89-8474-42BE-A535-0AEB33A97E5F}" destId="{02011C69-AD47-47F3-A2CC-82E2678AEBC6}" srcOrd="2" destOrd="0" presId="urn:microsoft.com/office/officeart/2008/layout/VerticalCurvedList"/>
    <dgm:cxn modelId="{17C3818D-10AC-4B01-BAD7-D4E4A9BF8F2C}" type="presParOf" srcId="{02011C69-AD47-47F3-A2CC-82E2678AEBC6}" destId="{CF60FB2A-8838-453A-954F-5AA39E09F69A}" srcOrd="0" destOrd="0" presId="urn:microsoft.com/office/officeart/2008/layout/VerticalCurvedList"/>
    <dgm:cxn modelId="{9FEC7C31-92E3-4E22-A2FD-39CA0E100E33}" type="presParOf" srcId="{D1AE4C89-8474-42BE-A535-0AEB33A97E5F}" destId="{3A020158-2480-4124-BEE4-A3EB522EFC58}" srcOrd="3" destOrd="0" presId="urn:microsoft.com/office/officeart/2008/layout/VerticalCurvedList"/>
    <dgm:cxn modelId="{41AC141E-EE2B-4AF2-8FEC-840C4B84E0E7}" type="presParOf" srcId="{D1AE4C89-8474-42BE-A535-0AEB33A97E5F}" destId="{96797502-AEAF-4171-8521-5381CA56AD80}" srcOrd="4" destOrd="0" presId="urn:microsoft.com/office/officeart/2008/layout/VerticalCurvedList"/>
    <dgm:cxn modelId="{E564EFC2-4F55-4F3D-9949-223E25C404BF}" type="presParOf" srcId="{96797502-AEAF-4171-8521-5381CA56AD80}" destId="{0DE530D9-ADD3-46DF-8F8D-460D36B5D5EE}" srcOrd="0" destOrd="0" presId="urn:microsoft.com/office/officeart/2008/layout/VerticalCurvedList"/>
    <dgm:cxn modelId="{5BA29315-0374-4EC3-8EB8-25DD7117950D}" type="presParOf" srcId="{D1AE4C89-8474-42BE-A535-0AEB33A97E5F}" destId="{D2C68A6A-D1F1-46B4-ADBC-2F1BD96BDECB}" srcOrd="5" destOrd="0" presId="urn:microsoft.com/office/officeart/2008/layout/VerticalCurvedList"/>
    <dgm:cxn modelId="{32B5CE3B-0C34-4C0F-9E8F-E49DA1BA07F3}" type="presParOf" srcId="{D1AE4C89-8474-42BE-A535-0AEB33A97E5F}" destId="{B5EE6BBC-AB07-4832-BAA2-DE82DD8AC042}" srcOrd="6" destOrd="0" presId="urn:microsoft.com/office/officeart/2008/layout/VerticalCurvedList"/>
    <dgm:cxn modelId="{64F00227-87BB-4BBD-9547-FAA9E24AF668}" type="presParOf" srcId="{B5EE6BBC-AB07-4832-BAA2-DE82DD8AC042}" destId="{6B117EDD-2811-40B3-8143-A56D6D656652}" srcOrd="0" destOrd="0" presId="urn:microsoft.com/office/officeart/2008/layout/VerticalCurvedList"/>
    <dgm:cxn modelId="{7E3A0EF2-0970-415A-90E1-0C834E38047B}" type="presParOf" srcId="{D1AE4C89-8474-42BE-A535-0AEB33A97E5F}" destId="{EF15D671-9303-4B17-A170-7A52691CA2D6}" srcOrd="7" destOrd="0" presId="urn:microsoft.com/office/officeart/2008/layout/VerticalCurvedList"/>
    <dgm:cxn modelId="{041CB887-F6AD-4284-8E55-E829B6B17275}" type="presParOf" srcId="{D1AE4C89-8474-42BE-A535-0AEB33A97E5F}" destId="{69795B43-8C9E-4188-B142-6AEEE4E3060A}" srcOrd="8" destOrd="0" presId="urn:microsoft.com/office/officeart/2008/layout/VerticalCurvedList"/>
    <dgm:cxn modelId="{292EBE94-DFDB-41E8-B882-E8E654DC4814}" type="presParOf" srcId="{69795B43-8C9E-4188-B142-6AEEE4E3060A}" destId="{4CFD9864-E593-4C72-9912-2B17A3665272}" srcOrd="0" destOrd="0" presId="urn:microsoft.com/office/officeart/2008/layout/VerticalCurvedList"/>
    <dgm:cxn modelId="{1A208C9B-DB6A-486A-9819-8B4F57885D22}" type="presParOf" srcId="{D1AE4C89-8474-42BE-A535-0AEB33A97E5F}" destId="{21C11864-AD3C-4863-B376-EBCCEB09F1F6}" srcOrd="9" destOrd="0" presId="urn:microsoft.com/office/officeart/2008/layout/VerticalCurvedList"/>
    <dgm:cxn modelId="{8D35E31A-24F5-4BAB-ACB2-9755623C554D}" type="presParOf" srcId="{D1AE4C89-8474-42BE-A535-0AEB33A97E5F}" destId="{FC9AB9C6-56B9-488C-8425-EE54D7D8E33C}" srcOrd="10" destOrd="0" presId="urn:microsoft.com/office/officeart/2008/layout/VerticalCurvedList"/>
    <dgm:cxn modelId="{3FBA22CA-5189-4000-A441-E43CB015A2D5}" type="presParOf" srcId="{FC9AB9C6-56B9-488C-8425-EE54D7D8E33C}" destId="{D8494926-DFAC-4B2B-804A-F690AE2930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747F3B-7E72-4E21-9745-623FA09B949A}"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US"/>
        </a:p>
      </dgm:t>
    </dgm:pt>
    <dgm:pt modelId="{48AD2949-C4A8-4671-BE79-FDD89082094D}">
      <dgm:prSet phldrT="[Text]"/>
      <dgm:spPr/>
      <dgm:t>
        <a:bodyPr/>
        <a:lstStyle/>
        <a:p>
          <a:r>
            <a:rPr lang="en-US" dirty="0" err="1" smtClean="0"/>
            <a:t>Paxlovid</a:t>
          </a:r>
          <a:r>
            <a:rPr lang="en-US" dirty="0" smtClean="0"/>
            <a:t> (</a:t>
          </a:r>
          <a:r>
            <a:rPr lang="en-US" dirty="0" err="1" smtClean="0"/>
            <a:t>nirmatrelvir</a:t>
          </a:r>
          <a:r>
            <a:rPr lang="en-US" dirty="0" smtClean="0"/>
            <a:t> &amp; ritonavir)</a:t>
          </a:r>
          <a:endParaRPr lang="en-US" dirty="0"/>
        </a:p>
      </dgm:t>
    </dgm:pt>
    <dgm:pt modelId="{38311013-12B5-4890-B5E0-372A57ADEC43}" type="parTrans" cxnId="{4603D1F4-5C99-4D3B-B3EF-9773AD9A8FF9}">
      <dgm:prSet/>
      <dgm:spPr/>
      <dgm:t>
        <a:bodyPr/>
        <a:lstStyle/>
        <a:p>
          <a:endParaRPr lang="en-US"/>
        </a:p>
      </dgm:t>
    </dgm:pt>
    <dgm:pt modelId="{47767ACC-76A2-4917-B30C-E3F3BDD793CB}" type="sibTrans" cxnId="{4603D1F4-5C99-4D3B-B3EF-9773AD9A8FF9}">
      <dgm:prSet/>
      <dgm:spPr/>
      <dgm:t>
        <a:bodyPr/>
        <a:lstStyle/>
        <a:p>
          <a:endParaRPr lang="en-US"/>
        </a:p>
      </dgm:t>
    </dgm:pt>
    <dgm:pt modelId="{F034F807-B392-410C-890A-9BC7F619588D}">
      <dgm:prSet phldrT="[Text]"/>
      <dgm:spPr/>
      <dgm:t>
        <a:bodyPr/>
        <a:lstStyle/>
        <a:p>
          <a:r>
            <a:rPr lang="en-US" u="sng" dirty="0" smtClean="0"/>
            <a:t>Use</a:t>
          </a:r>
          <a:r>
            <a:rPr lang="en-US" dirty="0" smtClean="0"/>
            <a:t>: treats certain viruses, most recently COVID-19</a:t>
          </a:r>
          <a:endParaRPr lang="en-US" dirty="0"/>
        </a:p>
      </dgm:t>
    </dgm:pt>
    <dgm:pt modelId="{5E3E9E5D-51D7-4B3F-BA26-50BB15FACF6A}" type="parTrans" cxnId="{4A514CFD-DE69-4DC3-97E2-C66F88ABED3F}">
      <dgm:prSet/>
      <dgm:spPr/>
      <dgm:t>
        <a:bodyPr/>
        <a:lstStyle/>
        <a:p>
          <a:endParaRPr lang="en-US"/>
        </a:p>
      </dgm:t>
    </dgm:pt>
    <dgm:pt modelId="{CCD4026C-2DCD-4B67-9F02-D741A79459BB}" type="sibTrans" cxnId="{4A514CFD-DE69-4DC3-97E2-C66F88ABED3F}">
      <dgm:prSet/>
      <dgm:spPr/>
      <dgm:t>
        <a:bodyPr/>
        <a:lstStyle/>
        <a:p>
          <a:endParaRPr lang="en-US"/>
        </a:p>
      </dgm:t>
    </dgm:pt>
    <dgm:pt modelId="{3DD5CB90-F25D-4A07-BABC-3DA0BCFD9E96}">
      <dgm:prSet phldrT="[Text]"/>
      <dgm:spPr/>
      <dgm:t>
        <a:bodyPr/>
        <a:lstStyle/>
        <a:p>
          <a:r>
            <a:rPr lang="en-US" u="sng" dirty="0" smtClean="0"/>
            <a:t>Effect</a:t>
          </a:r>
          <a:r>
            <a:rPr lang="en-US" dirty="0" smtClean="0"/>
            <a:t>: </a:t>
          </a:r>
          <a:r>
            <a:rPr lang="en-US" b="1" dirty="0" smtClean="0"/>
            <a:t>significant</a:t>
          </a:r>
          <a:r>
            <a:rPr lang="en-US" dirty="0" smtClean="0"/>
            <a:t> </a:t>
          </a:r>
          <a:r>
            <a:rPr lang="en-US" b="1" dirty="0" smtClean="0"/>
            <a:t>increase</a:t>
          </a:r>
          <a:r>
            <a:rPr lang="en-US" dirty="0" smtClean="0"/>
            <a:t> in tacrolimus/cyclosporine levels</a:t>
          </a:r>
          <a:endParaRPr lang="en-US" dirty="0"/>
        </a:p>
      </dgm:t>
    </dgm:pt>
    <dgm:pt modelId="{045C162E-D7AC-41EC-B8C4-806EDF49D439}" type="parTrans" cxnId="{84BADE9F-D891-47B2-91F6-30B3DD1F9F1F}">
      <dgm:prSet/>
      <dgm:spPr/>
      <dgm:t>
        <a:bodyPr/>
        <a:lstStyle/>
        <a:p>
          <a:endParaRPr lang="en-US"/>
        </a:p>
      </dgm:t>
    </dgm:pt>
    <dgm:pt modelId="{E8D56223-C331-4046-86B8-05A671ABBF31}" type="sibTrans" cxnId="{84BADE9F-D891-47B2-91F6-30B3DD1F9F1F}">
      <dgm:prSet/>
      <dgm:spPr/>
      <dgm:t>
        <a:bodyPr/>
        <a:lstStyle/>
        <a:p>
          <a:endParaRPr lang="en-US"/>
        </a:p>
      </dgm:t>
    </dgm:pt>
    <dgm:pt modelId="{1A18BB0A-D9AE-47ED-B13F-B7BB8AE33D26}">
      <dgm:prSet phldrT="[Text]"/>
      <dgm:spPr/>
      <dgm:t>
        <a:bodyPr/>
        <a:lstStyle/>
        <a:p>
          <a:r>
            <a:rPr lang="en-US" dirty="0" smtClean="0"/>
            <a:t>St. Johns Wart</a:t>
          </a:r>
          <a:endParaRPr lang="en-US" dirty="0"/>
        </a:p>
      </dgm:t>
    </dgm:pt>
    <dgm:pt modelId="{BD7F5710-4879-4B30-98E6-17D6CD5F424F}" type="parTrans" cxnId="{DB56D21F-475A-41EE-9F6D-D3AD6C85EDE3}">
      <dgm:prSet/>
      <dgm:spPr/>
      <dgm:t>
        <a:bodyPr/>
        <a:lstStyle/>
        <a:p>
          <a:endParaRPr lang="en-US"/>
        </a:p>
      </dgm:t>
    </dgm:pt>
    <dgm:pt modelId="{F6B7713D-5DF4-4592-A145-0A7DDD5BB644}" type="sibTrans" cxnId="{DB56D21F-475A-41EE-9F6D-D3AD6C85EDE3}">
      <dgm:prSet/>
      <dgm:spPr/>
      <dgm:t>
        <a:bodyPr/>
        <a:lstStyle/>
        <a:p>
          <a:endParaRPr lang="en-US"/>
        </a:p>
      </dgm:t>
    </dgm:pt>
    <dgm:pt modelId="{EC67CBE7-EF3D-45D4-99C9-5A67BF94A552}">
      <dgm:prSet phldrT="[Text]"/>
      <dgm:spPr/>
      <dgm:t>
        <a:bodyPr/>
        <a:lstStyle/>
        <a:p>
          <a:r>
            <a:rPr lang="en-US" dirty="0" smtClean="0"/>
            <a:t>NSAIDs</a:t>
          </a:r>
          <a:endParaRPr lang="en-US" dirty="0"/>
        </a:p>
      </dgm:t>
    </dgm:pt>
    <dgm:pt modelId="{3971FBD8-143E-49DF-A1E1-22C51E4C5674}" type="parTrans" cxnId="{20C0053C-64E3-44A5-86C8-D7AD00692F84}">
      <dgm:prSet/>
      <dgm:spPr/>
      <dgm:t>
        <a:bodyPr/>
        <a:lstStyle/>
        <a:p>
          <a:endParaRPr lang="en-US"/>
        </a:p>
      </dgm:t>
    </dgm:pt>
    <dgm:pt modelId="{8565FBF9-F381-4892-AC47-1A5B22054F13}" type="sibTrans" cxnId="{20C0053C-64E3-44A5-86C8-D7AD00692F84}">
      <dgm:prSet/>
      <dgm:spPr/>
      <dgm:t>
        <a:bodyPr/>
        <a:lstStyle/>
        <a:p>
          <a:endParaRPr lang="en-US"/>
        </a:p>
      </dgm:t>
    </dgm:pt>
    <dgm:pt modelId="{D80C65D8-442D-44AC-B33F-560D11A71871}">
      <dgm:prSet phldrT="[Text]"/>
      <dgm:spPr/>
      <dgm:t>
        <a:bodyPr/>
        <a:lstStyle/>
        <a:p>
          <a:r>
            <a:rPr lang="en-US" u="sng" dirty="0" smtClean="0"/>
            <a:t>Common agents</a:t>
          </a:r>
          <a:r>
            <a:rPr lang="en-US" u="none" dirty="0" smtClean="0"/>
            <a:t>: aspirin, ibuprofen, naproxen, Advil®, Aleve</a:t>
          </a:r>
          <a:r>
            <a:rPr lang="en-US" u="none" dirty="0" smtClean="0"/>
            <a:t>®</a:t>
          </a:r>
          <a:endParaRPr lang="en-US" u="sng" dirty="0"/>
        </a:p>
      </dgm:t>
    </dgm:pt>
    <dgm:pt modelId="{ECF24B8D-37EC-467D-90FA-61CB4EC9FD4C}" type="parTrans" cxnId="{CF488959-B0C6-40FB-8FCE-E83D80BDB01D}">
      <dgm:prSet/>
      <dgm:spPr/>
      <dgm:t>
        <a:bodyPr/>
        <a:lstStyle/>
        <a:p>
          <a:endParaRPr lang="en-US"/>
        </a:p>
      </dgm:t>
    </dgm:pt>
    <dgm:pt modelId="{05F45C28-AE07-4287-8C94-963F54872E13}" type="sibTrans" cxnId="{CF488959-B0C6-40FB-8FCE-E83D80BDB01D}">
      <dgm:prSet/>
      <dgm:spPr/>
      <dgm:t>
        <a:bodyPr/>
        <a:lstStyle/>
        <a:p>
          <a:endParaRPr lang="en-US"/>
        </a:p>
      </dgm:t>
    </dgm:pt>
    <dgm:pt modelId="{2F6DC3B4-08A9-4D4D-9581-370260CB390B}">
      <dgm:prSet phldrT="[Text]"/>
      <dgm:spPr/>
      <dgm:t>
        <a:bodyPr/>
        <a:lstStyle/>
        <a:p>
          <a:r>
            <a:rPr lang="en-US" u="sng" dirty="0" smtClean="0"/>
            <a:t>Effect</a:t>
          </a:r>
          <a:r>
            <a:rPr lang="en-US" dirty="0" smtClean="0"/>
            <a:t>: increased risk of kidney damage with </a:t>
          </a:r>
          <a:r>
            <a:rPr lang="en-US" dirty="0" smtClean="0"/>
            <a:t>tacrolimus/cyclosporine</a:t>
          </a:r>
          <a:endParaRPr lang="en-US" dirty="0"/>
        </a:p>
      </dgm:t>
    </dgm:pt>
    <dgm:pt modelId="{610E753B-26E3-4626-A1B8-3B661E22B6D9}" type="parTrans" cxnId="{6D855ECB-1AC7-4B4B-9BC3-EF4C1582A0EA}">
      <dgm:prSet/>
      <dgm:spPr/>
      <dgm:t>
        <a:bodyPr/>
        <a:lstStyle/>
        <a:p>
          <a:endParaRPr lang="en-US"/>
        </a:p>
      </dgm:t>
    </dgm:pt>
    <dgm:pt modelId="{759A329A-9F9B-4840-A776-C5ED6ADA1712}" type="sibTrans" cxnId="{6D855ECB-1AC7-4B4B-9BC3-EF4C1582A0EA}">
      <dgm:prSet/>
      <dgm:spPr/>
      <dgm:t>
        <a:bodyPr/>
        <a:lstStyle/>
        <a:p>
          <a:endParaRPr lang="en-US"/>
        </a:p>
      </dgm:t>
    </dgm:pt>
    <dgm:pt modelId="{04461B07-F6B6-4213-8D8E-B8962ED2038C}">
      <dgm:prSet phldrT="[Text]"/>
      <dgm:spPr/>
      <dgm:t>
        <a:bodyPr/>
        <a:lstStyle/>
        <a:p>
          <a:r>
            <a:rPr lang="en-US" u="sng" dirty="0" smtClean="0"/>
            <a:t>Effect</a:t>
          </a:r>
          <a:r>
            <a:rPr lang="en-US" u="none" dirty="0" smtClean="0"/>
            <a:t>: </a:t>
          </a:r>
          <a:r>
            <a:rPr lang="en-US" b="1" u="none" dirty="0" smtClean="0"/>
            <a:t>decrease</a:t>
          </a:r>
          <a:r>
            <a:rPr lang="en-US" u="none" dirty="0" smtClean="0"/>
            <a:t> </a:t>
          </a:r>
          <a:r>
            <a:rPr lang="en-US" dirty="0" smtClean="0"/>
            <a:t>in tacrolimus/cyclosporine levels</a:t>
          </a:r>
          <a:endParaRPr lang="en-US" u="sng" dirty="0"/>
        </a:p>
      </dgm:t>
    </dgm:pt>
    <dgm:pt modelId="{9104DA30-7888-4188-9BCD-0CB308EEA435}" type="sibTrans" cxnId="{EC7CFDDA-7D46-4E05-AB44-A9859110D58C}">
      <dgm:prSet/>
      <dgm:spPr/>
      <dgm:t>
        <a:bodyPr/>
        <a:lstStyle/>
        <a:p>
          <a:endParaRPr lang="en-US"/>
        </a:p>
      </dgm:t>
    </dgm:pt>
    <dgm:pt modelId="{4FD4890F-1B64-4C42-AAE4-AEA08AD6DE4E}" type="parTrans" cxnId="{EC7CFDDA-7D46-4E05-AB44-A9859110D58C}">
      <dgm:prSet/>
      <dgm:spPr/>
      <dgm:t>
        <a:bodyPr/>
        <a:lstStyle/>
        <a:p>
          <a:endParaRPr lang="en-US"/>
        </a:p>
      </dgm:t>
    </dgm:pt>
    <dgm:pt modelId="{BBCB0146-0098-4ADE-BE71-8DAE698F55BB}">
      <dgm:prSet phldrT="[Text]"/>
      <dgm:spPr/>
      <dgm:t>
        <a:bodyPr/>
        <a:lstStyle/>
        <a:p>
          <a:r>
            <a:rPr lang="en-US" u="sng" dirty="0" smtClean="0"/>
            <a:t>Use</a:t>
          </a:r>
          <a:r>
            <a:rPr lang="en-US" u="none" dirty="0" smtClean="0"/>
            <a:t>: can help treat depression</a:t>
          </a:r>
          <a:endParaRPr lang="en-US" u="sng" dirty="0"/>
        </a:p>
      </dgm:t>
    </dgm:pt>
    <dgm:pt modelId="{CFDC3E5A-2247-42CB-9E9E-1A3CFB0926E0}" type="sibTrans" cxnId="{7A554025-8B47-4AA9-B105-744E2092D788}">
      <dgm:prSet/>
      <dgm:spPr/>
      <dgm:t>
        <a:bodyPr/>
        <a:lstStyle/>
        <a:p>
          <a:endParaRPr lang="en-US"/>
        </a:p>
      </dgm:t>
    </dgm:pt>
    <dgm:pt modelId="{13E9A18B-2183-4E10-8303-7C7D6D6D8A25}" type="parTrans" cxnId="{7A554025-8B47-4AA9-B105-744E2092D788}">
      <dgm:prSet/>
      <dgm:spPr/>
      <dgm:t>
        <a:bodyPr/>
        <a:lstStyle/>
        <a:p>
          <a:endParaRPr lang="en-US"/>
        </a:p>
      </dgm:t>
    </dgm:pt>
    <dgm:pt modelId="{E0B3769C-EBDD-4897-990E-540A60676D2C}">
      <dgm:prSet/>
      <dgm:spPr/>
      <dgm:t>
        <a:bodyPr/>
        <a:lstStyle/>
        <a:p>
          <a:r>
            <a:rPr lang="en-US" dirty="0" smtClean="0"/>
            <a:t>Grapefruit Juice</a:t>
          </a:r>
          <a:endParaRPr lang="en-US" dirty="0"/>
        </a:p>
      </dgm:t>
    </dgm:pt>
    <dgm:pt modelId="{5704C608-38BD-4274-A396-B10EAA61CAC8}" type="parTrans" cxnId="{15548051-1D40-450E-B00B-341FF41A7D12}">
      <dgm:prSet/>
      <dgm:spPr/>
      <dgm:t>
        <a:bodyPr/>
        <a:lstStyle/>
        <a:p>
          <a:endParaRPr lang="en-US"/>
        </a:p>
      </dgm:t>
    </dgm:pt>
    <dgm:pt modelId="{DF2AD501-3A45-4FCE-B35A-CC1E28935D99}" type="sibTrans" cxnId="{15548051-1D40-450E-B00B-341FF41A7D12}">
      <dgm:prSet/>
      <dgm:spPr/>
      <dgm:t>
        <a:bodyPr/>
        <a:lstStyle/>
        <a:p>
          <a:endParaRPr lang="en-US"/>
        </a:p>
      </dgm:t>
    </dgm:pt>
    <dgm:pt modelId="{788F7215-6056-4871-9871-B99DB825D1C1}">
      <dgm:prSet/>
      <dgm:spPr/>
      <dgm:t>
        <a:bodyPr/>
        <a:lstStyle/>
        <a:p>
          <a:r>
            <a:rPr lang="en-US" u="sng" dirty="0" smtClean="0"/>
            <a:t>Effect</a:t>
          </a:r>
          <a:r>
            <a:rPr lang="en-US" dirty="0" smtClean="0"/>
            <a:t>: </a:t>
          </a:r>
          <a:r>
            <a:rPr lang="en-US" b="1" u="none" dirty="0" smtClean="0"/>
            <a:t>increase</a:t>
          </a:r>
          <a:r>
            <a:rPr lang="en-US" u="none" dirty="0" smtClean="0"/>
            <a:t> </a:t>
          </a:r>
          <a:r>
            <a:rPr lang="en-US" dirty="0" smtClean="0"/>
            <a:t>in tacrolimus/cyclosporine levels</a:t>
          </a:r>
          <a:endParaRPr lang="en-US" dirty="0"/>
        </a:p>
      </dgm:t>
    </dgm:pt>
    <dgm:pt modelId="{6D9697E0-A45D-4EE3-85F9-90FE0B1FD819}" type="parTrans" cxnId="{21165103-7427-4B10-8917-88CF7F715730}">
      <dgm:prSet/>
      <dgm:spPr/>
      <dgm:t>
        <a:bodyPr/>
        <a:lstStyle/>
        <a:p>
          <a:endParaRPr lang="en-US"/>
        </a:p>
      </dgm:t>
    </dgm:pt>
    <dgm:pt modelId="{6AB9EB86-7D0F-4DF6-B8F0-96280963B8F7}" type="sibTrans" cxnId="{21165103-7427-4B10-8917-88CF7F715730}">
      <dgm:prSet/>
      <dgm:spPr/>
      <dgm:t>
        <a:bodyPr/>
        <a:lstStyle/>
        <a:p>
          <a:endParaRPr lang="en-US"/>
        </a:p>
      </dgm:t>
    </dgm:pt>
    <dgm:pt modelId="{679C13F7-2800-4596-A75D-6DE96ABE3077}" type="pres">
      <dgm:prSet presAssocID="{E9747F3B-7E72-4E21-9745-623FA09B949A}" presName="linear" presStyleCnt="0">
        <dgm:presLayoutVars>
          <dgm:dir/>
          <dgm:resizeHandles val="exact"/>
        </dgm:presLayoutVars>
      </dgm:prSet>
      <dgm:spPr/>
    </dgm:pt>
    <dgm:pt modelId="{8499BDC4-1836-4FF9-A80A-A84B851D0909}" type="pres">
      <dgm:prSet presAssocID="{48AD2949-C4A8-4671-BE79-FDD89082094D}" presName="comp" presStyleCnt="0"/>
      <dgm:spPr/>
    </dgm:pt>
    <dgm:pt modelId="{BA667D77-6DA2-4496-945F-7FA3F3B5617F}" type="pres">
      <dgm:prSet presAssocID="{48AD2949-C4A8-4671-BE79-FDD89082094D}" presName="box" presStyleLbl="node1" presStyleIdx="0" presStyleCnt="4" custLinFactNeighborX="-22" custLinFactNeighborY="-7168"/>
      <dgm:spPr/>
      <dgm:t>
        <a:bodyPr/>
        <a:lstStyle/>
        <a:p>
          <a:endParaRPr lang="en-US"/>
        </a:p>
      </dgm:t>
    </dgm:pt>
    <dgm:pt modelId="{2214902E-9751-429C-BAB3-6349AF6E72A4}" type="pres">
      <dgm:prSet presAssocID="{48AD2949-C4A8-4671-BE79-FDD89082094D}" presName="img" presStyleLbl="fgImgPlace1" presStyleIdx="0" presStyleCnt="4"/>
      <dgm:spPr>
        <a:blipFill rotWithShape="1">
          <a:blip xmlns:r="http://schemas.openxmlformats.org/officeDocument/2006/relationships" r:embed="rId1"/>
          <a:stretch>
            <a:fillRect/>
          </a:stretch>
        </a:blipFill>
      </dgm:spPr>
    </dgm:pt>
    <dgm:pt modelId="{A9E6F8EB-3E03-4F43-9404-C7A923B4645B}" type="pres">
      <dgm:prSet presAssocID="{48AD2949-C4A8-4671-BE79-FDD89082094D}" presName="text" presStyleLbl="node1" presStyleIdx="0" presStyleCnt="4">
        <dgm:presLayoutVars>
          <dgm:bulletEnabled val="1"/>
        </dgm:presLayoutVars>
      </dgm:prSet>
      <dgm:spPr/>
      <dgm:t>
        <a:bodyPr/>
        <a:lstStyle/>
        <a:p>
          <a:endParaRPr lang="en-US"/>
        </a:p>
      </dgm:t>
    </dgm:pt>
    <dgm:pt modelId="{37D020A1-AAEE-439A-8287-199FA213FE59}" type="pres">
      <dgm:prSet presAssocID="{47767ACC-76A2-4917-B30C-E3F3BDD793CB}" presName="spacer" presStyleCnt="0"/>
      <dgm:spPr/>
    </dgm:pt>
    <dgm:pt modelId="{0E3D967A-316F-455A-A2F5-B242ED0A8E0B}" type="pres">
      <dgm:prSet presAssocID="{1A18BB0A-D9AE-47ED-B13F-B7BB8AE33D26}" presName="comp" presStyleCnt="0"/>
      <dgm:spPr/>
    </dgm:pt>
    <dgm:pt modelId="{6E35CAFB-8EFF-4E86-960F-AE9CA9152E3D}" type="pres">
      <dgm:prSet presAssocID="{1A18BB0A-D9AE-47ED-B13F-B7BB8AE33D26}" presName="box" presStyleLbl="node1" presStyleIdx="1" presStyleCnt="4"/>
      <dgm:spPr/>
      <dgm:t>
        <a:bodyPr/>
        <a:lstStyle/>
        <a:p>
          <a:endParaRPr lang="en-US"/>
        </a:p>
      </dgm:t>
    </dgm:pt>
    <dgm:pt modelId="{A7EA5B6B-C6A9-4DFA-B564-2FFE26BEE2F7}" type="pres">
      <dgm:prSet presAssocID="{1A18BB0A-D9AE-47ED-B13F-B7BB8AE33D26}" presName="img" presStyleLbl="fgImgPlace1" presStyleIdx="1" presStyleCnt="4"/>
      <dgm:spPr>
        <a:blipFill rotWithShape="1">
          <a:blip xmlns:r="http://schemas.openxmlformats.org/officeDocument/2006/relationships" r:embed="rId2"/>
          <a:stretch>
            <a:fillRect/>
          </a:stretch>
        </a:blipFill>
      </dgm:spPr>
    </dgm:pt>
    <dgm:pt modelId="{0B6CE61A-F9F4-484B-861B-3B90216C04F7}" type="pres">
      <dgm:prSet presAssocID="{1A18BB0A-D9AE-47ED-B13F-B7BB8AE33D26}" presName="text" presStyleLbl="node1" presStyleIdx="1" presStyleCnt="4">
        <dgm:presLayoutVars>
          <dgm:bulletEnabled val="1"/>
        </dgm:presLayoutVars>
      </dgm:prSet>
      <dgm:spPr/>
      <dgm:t>
        <a:bodyPr/>
        <a:lstStyle/>
        <a:p>
          <a:endParaRPr lang="en-US"/>
        </a:p>
      </dgm:t>
    </dgm:pt>
    <dgm:pt modelId="{7C376953-C446-41FD-8A61-EF8CF1E65F45}" type="pres">
      <dgm:prSet presAssocID="{F6B7713D-5DF4-4592-A145-0A7DDD5BB644}" presName="spacer" presStyleCnt="0"/>
      <dgm:spPr/>
    </dgm:pt>
    <dgm:pt modelId="{0B7D2C12-41F1-4612-9627-5B1BAD964218}" type="pres">
      <dgm:prSet presAssocID="{E0B3769C-EBDD-4897-990E-540A60676D2C}" presName="comp" presStyleCnt="0"/>
      <dgm:spPr/>
    </dgm:pt>
    <dgm:pt modelId="{12090FA0-37E2-4AA2-AE87-D2A600A84076}" type="pres">
      <dgm:prSet presAssocID="{E0B3769C-EBDD-4897-990E-540A60676D2C}" presName="box" presStyleLbl="node1" presStyleIdx="2" presStyleCnt="4"/>
      <dgm:spPr/>
      <dgm:t>
        <a:bodyPr/>
        <a:lstStyle/>
        <a:p>
          <a:endParaRPr lang="en-US"/>
        </a:p>
      </dgm:t>
    </dgm:pt>
    <dgm:pt modelId="{CC17BC31-960A-406A-84B9-9BBB98796C8F}" type="pres">
      <dgm:prSet presAssocID="{E0B3769C-EBDD-4897-990E-540A60676D2C}" presName="img" presStyleLbl="fgImgPlace1" presStyleIdx="2" presStyleCnt="4"/>
      <dgm:spPr>
        <a:blipFill rotWithShape="1">
          <a:blip xmlns:r="http://schemas.openxmlformats.org/officeDocument/2006/relationships" r:embed="rId3"/>
          <a:stretch>
            <a:fillRect/>
          </a:stretch>
        </a:blipFill>
      </dgm:spPr>
    </dgm:pt>
    <dgm:pt modelId="{A3FB354A-02B0-46C4-896E-1A6F4122F1DC}" type="pres">
      <dgm:prSet presAssocID="{E0B3769C-EBDD-4897-990E-540A60676D2C}" presName="text" presStyleLbl="node1" presStyleIdx="2" presStyleCnt="4">
        <dgm:presLayoutVars>
          <dgm:bulletEnabled val="1"/>
        </dgm:presLayoutVars>
      </dgm:prSet>
      <dgm:spPr/>
      <dgm:t>
        <a:bodyPr/>
        <a:lstStyle/>
        <a:p>
          <a:endParaRPr lang="en-US"/>
        </a:p>
      </dgm:t>
    </dgm:pt>
    <dgm:pt modelId="{3DC45330-83FB-4BCE-8EA7-E8FCEB476F3E}" type="pres">
      <dgm:prSet presAssocID="{DF2AD501-3A45-4FCE-B35A-CC1E28935D99}" presName="spacer" presStyleCnt="0"/>
      <dgm:spPr/>
    </dgm:pt>
    <dgm:pt modelId="{AE3355B9-17F7-40F4-9C53-D83024CA6876}" type="pres">
      <dgm:prSet presAssocID="{EC67CBE7-EF3D-45D4-99C9-5A67BF94A552}" presName="comp" presStyleCnt="0"/>
      <dgm:spPr/>
    </dgm:pt>
    <dgm:pt modelId="{99AF53EC-27A5-4F9D-87F2-558F79B93313}" type="pres">
      <dgm:prSet presAssocID="{EC67CBE7-EF3D-45D4-99C9-5A67BF94A552}" presName="box" presStyleLbl="node1" presStyleIdx="3" presStyleCnt="4" custLinFactNeighborX="-170" custLinFactNeighborY="4167"/>
      <dgm:spPr/>
      <dgm:t>
        <a:bodyPr/>
        <a:lstStyle/>
        <a:p>
          <a:endParaRPr lang="en-US"/>
        </a:p>
      </dgm:t>
    </dgm:pt>
    <dgm:pt modelId="{5036D11C-12E6-42F6-A2D8-2806EDB94518}" type="pres">
      <dgm:prSet presAssocID="{EC67CBE7-EF3D-45D4-99C9-5A67BF94A552}" presName="img" presStyleLbl="fgImgPlace1" presStyleIdx="3" presStyleCnt="4"/>
      <dgm:spPr>
        <a:blipFill rotWithShape="1">
          <a:blip xmlns:r="http://schemas.openxmlformats.org/officeDocument/2006/relationships" r:embed="rId4"/>
          <a:stretch>
            <a:fillRect/>
          </a:stretch>
        </a:blipFill>
      </dgm:spPr>
    </dgm:pt>
    <dgm:pt modelId="{8A507FEE-6337-4FF9-92DC-9F12F3B2E9EC}" type="pres">
      <dgm:prSet presAssocID="{EC67CBE7-EF3D-45D4-99C9-5A67BF94A552}" presName="text" presStyleLbl="node1" presStyleIdx="3" presStyleCnt="4">
        <dgm:presLayoutVars>
          <dgm:bulletEnabled val="1"/>
        </dgm:presLayoutVars>
      </dgm:prSet>
      <dgm:spPr/>
      <dgm:t>
        <a:bodyPr/>
        <a:lstStyle/>
        <a:p>
          <a:endParaRPr lang="en-US"/>
        </a:p>
      </dgm:t>
    </dgm:pt>
  </dgm:ptLst>
  <dgm:cxnLst>
    <dgm:cxn modelId="{3F9B6580-A78A-4007-A8FA-B3A4D1172A16}" type="presOf" srcId="{04461B07-F6B6-4213-8D8E-B8962ED2038C}" destId="{6E35CAFB-8EFF-4E86-960F-AE9CA9152E3D}" srcOrd="0" destOrd="2" presId="urn:microsoft.com/office/officeart/2005/8/layout/vList4"/>
    <dgm:cxn modelId="{E9880DD9-2CCC-40EF-9672-067A29010646}" type="presOf" srcId="{48AD2949-C4A8-4671-BE79-FDD89082094D}" destId="{BA667D77-6DA2-4496-945F-7FA3F3B5617F}" srcOrd="0" destOrd="0" presId="urn:microsoft.com/office/officeart/2005/8/layout/vList4"/>
    <dgm:cxn modelId="{DB56D21F-475A-41EE-9F6D-D3AD6C85EDE3}" srcId="{E9747F3B-7E72-4E21-9745-623FA09B949A}" destId="{1A18BB0A-D9AE-47ED-B13F-B7BB8AE33D26}" srcOrd="1" destOrd="0" parTransId="{BD7F5710-4879-4B30-98E6-17D6CD5F424F}" sibTransId="{F6B7713D-5DF4-4592-A145-0A7DDD5BB644}"/>
    <dgm:cxn modelId="{3BC3791C-4401-4759-B062-54A34E8892BA}" type="presOf" srcId="{788F7215-6056-4871-9871-B99DB825D1C1}" destId="{12090FA0-37E2-4AA2-AE87-D2A600A84076}" srcOrd="0" destOrd="1" presId="urn:microsoft.com/office/officeart/2005/8/layout/vList4"/>
    <dgm:cxn modelId="{F7D35789-8510-46D5-BD78-54617EC28A97}" type="presOf" srcId="{D80C65D8-442D-44AC-B33F-560D11A71871}" destId="{99AF53EC-27A5-4F9D-87F2-558F79B93313}" srcOrd="0" destOrd="1" presId="urn:microsoft.com/office/officeart/2005/8/layout/vList4"/>
    <dgm:cxn modelId="{52C1A155-D45C-4FB2-8942-BABD9011B23A}" type="presOf" srcId="{EC67CBE7-EF3D-45D4-99C9-5A67BF94A552}" destId="{99AF53EC-27A5-4F9D-87F2-558F79B93313}" srcOrd="0" destOrd="0" presId="urn:microsoft.com/office/officeart/2005/8/layout/vList4"/>
    <dgm:cxn modelId="{21165103-7427-4B10-8917-88CF7F715730}" srcId="{E0B3769C-EBDD-4897-990E-540A60676D2C}" destId="{788F7215-6056-4871-9871-B99DB825D1C1}" srcOrd="0" destOrd="0" parTransId="{6D9697E0-A45D-4EE3-85F9-90FE0B1FD819}" sibTransId="{6AB9EB86-7D0F-4DF6-B8F0-96280963B8F7}"/>
    <dgm:cxn modelId="{BD171E6D-CEF3-4440-A7FC-A66130F4DD88}" type="presOf" srcId="{2F6DC3B4-08A9-4D4D-9581-370260CB390B}" destId="{8A507FEE-6337-4FF9-92DC-9F12F3B2E9EC}" srcOrd="1" destOrd="2" presId="urn:microsoft.com/office/officeart/2005/8/layout/vList4"/>
    <dgm:cxn modelId="{C6F96B3F-0AB9-47C8-84C1-B0C29F697860}" type="presOf" srcId="{F034F807-B392-410C-890A-9BC7F619588D}" destId="{BA667D77-6DA2-4496-945F-7FA3F3B5617F}" srcOrd="0" destOrd="1" presId="urn:microsoft.com/office/officeart/2005/8/layout/vList4"/>
    <dgm:cxn modelId="{58E4C044-F2A4-4359-A462-02E635C75446}" type="presOf" srcId="{1A18BB0A-D9AE-47ED-B13F-B7BB8AE33D26}" destId="{6E35CAFB-8EFF-4E86-960F-AE9CA9152E3D}" srcOrd="0" destOrd="0" presId="urn:microsoft.com/office/officeart/2005/8/layout/vList4"/>
    <dgm:cxn modelId="{5B91F235-B87A-4737-8BE6-6CCAEE8A1B70}" type="presOf" srcId="{E0B3769C-EBDD-4897-990E-540A60676D2C}" destId="{A3FB354A-02B0-46C4-896E-1A6F4122F1DC}" srcOrd="1" destOrd="0" presId="urn:microsoft.com/office/officeart/2005/8/layout/vList4"/>
    <dgm:cxn modelId="{57544D6F-AEFC-43A8-A8E7-288DB5674A3E}" type="presOf" srcId="{BBCB0146-0098-4ADE-BE71-8DAE698F55BB}" destId="{0B6CE61A-F9F4-484B-861B-3B90216C04F7}" srcOrd="1" destOrd="1" presId="urn:microsoft.com/office/officeart/2005/8/layout/vList4"/>
    <dgm:cxn modelId="{CF488959-B0C6-40FB-8FCE-E83D80BDB01D}" srcId="{EC67CBE7-EF3D-45D4-99C9-5A67BF94A552}" destId="{D80C65D8-442D-44AC-B33F-560D11A71871}" srcOrd="0" destOrd="0" parTransId="{ECF24B8D-37EC-467D-90FA-61CB4EC9FD4C}" sibTransId="{05F45C28-AE07-4287-8C94-963F54872E13}"/>
    <dgm:cxn modelId="{6E9A73C7-1649-45D2-83F1-133D8F2CE42D}" type="presOf" srcId="{D80C65D8-442D-44AC-B33F-560D11A71871}" destId="{8A507FEE-6337-4FF9-92DC-9F12F3B2E9EC}" srcOrd="1" destOrd="1" presId="urn:microsoft.com/office/officeart/2005/8/layout/vList4"/>
    <dgm:cxn modelId="{EC7CFDDA-7D46-4E05-AB44-A9859110D58C}" srcId="{1A18BB0A-D9AE-47ED-B13F-B7BB8AE33D26}" destId="{04461B07-F6B6-4213-8D8E-B8962ED2038C}" srcOrd="1" destOrd="0" parTransId="{4FD4890F-1B64-4C42-AAE4-AEA08AD6DE4E}" sibTransId="{9104DA30-7888-4188-9BCD-0CB308EEA435}"/>
    <dgm:cxn modelId="{2BE6159E-4360-4A51-A05B-03C36EEA59B7}" type="presOf" srcId="{48AD2949-C4A8-4671-BE79-FDD89082094D}" destId="{A9E6F8EB-3E03-4F43-9404-C7A923B4645B}" srcOrd="1" destOrd="0" presId="urn:microsoft.com/office/officeart/2005/8/layout/vList4"/>
    <dgm:cxn modelId="{4A514CFD-DE69-4DC3-97E2-C66F88ABED3F}" srcId="{48AD2949-C4A8-4671-BE79-FDD89082094D}" destId="{F034F807-B392-410C-890A-9BC7F619588D}" srcOrd="0" destOrd="0" parTransId="{5E3E9E5D-51D7-4B3F-BA26-50BB15FACF6A}" sibTransId="{CCD4026C-2DCD-4B67-9F02-D741A79459BB}"/>
    <dgm:cxn modelId="{7B16B7DA-311E-446D-A183-4361FFA0F45D}" type="presOf" srcId="{3DD5CB90-F25D-4A07-BABC-3DA0BCFD9E96}" destId="{BA667D77-6DA2-4496-945F-7FA3F3B5617F}" srcOrd="0" destOrd="2" presId="urn:microsoft.com/office/officeart/2005/8/layout/vList4"/>
    <dgm:cxn modelId="{6D855ECB-1AC7-4B4B-9BC3-EF4C1582A0EA}" srcId="{EC67CBE7-EF3D-45D4-99C9-5A67BF94A552}" destId="{2F6DC3B4-08A9-4D4D-9581-370260CB390B}" srcOrd="1" destOrd="0" parTransId="{610E753B-26E3-4626-A1B8-3B661E22B6D9}" sibTransId="{759A329A-9F9B-4840-A776-C5ED6ADA1712}"/>
    <dgm:cxn modelId="{63BB20EA-9EB2-4555-8F98-2BDB5FEE1C5C}" type="presOf" srcId="{1A18BB0A-D9AE-47ED-B13F-B7BB8AE33D26}" destId="{0B6CE61A-F9F4-484B-861B-3B90216C04F7}" srcOrd="1" destOrd="0" presId="urn:microsoft.com/office/officeart/2005/8/layout/vList4"/>
    <dgm:cxn modelId="{DCCD8230-C1DF-4B2E-91DA-613BFA392589}" type="presOf" srcId="{E0B3769C-EBDD-4897-990E-540A60676D2C}" destId="{12090FA0-37E2-4AA2-AE87-D2A600A84076}" srcOrd="0" destOrd="0" presId="urn:microsoft.com/office/officeart/2005/8/layout/vList4"/>
    <dgm:cxn modelId="{CA0866BB-D3B9-4469-B0EE-B1D9094D7EFE}" type="presOf" srcId="{2F6DC3B4-08A9-4D4D-9581-370260CB390B}" destId="{99AF53EC-27A5-4F9D-87F2-558F79B93313}" srcOrd="0" destOrd="2" presId="urn:microsoft.com/office/officeart/2005/8/layout/vList4"/>
    <dgm:cxn modelId="{4603D1F4-5C99-4D3B-B3EF-9773AD9A8FF9}" srcId="{E9747F3B-7E72-4E21-9745-623FA09B949A}" destId="{48AD2949-C4A8-4671-BE79-FDD89082094D}" srcOrd="0" destOrd="0" parTransId="{38311013-12B5-4890-B5E0-372A57ADEC43}" sibTransId="{47767ACC-76A2-4917-B30C-E3F3BDD793CB}"/>
    <dgm:cxn modelId="{7A554025-8B47-4AA9-B105-744E2092D788}" srcId="{1A18BB0A-D9AE-47ED-B13F-B7BB8AE33D26}" destId="{BBCB0146-0098-4ADE-BE71-8DAE698F55BB}" srcOrd="0" destOrd="0" parTransId="{13E9A18B-2183-4E10-8303-7C7D6D6D8A25}" sibTransId="{CFDC3E5A-2247-42CB-9E9E-1A3CFB0926E0}"/>
    <dgm:cxn modelId="{20C0053C-64E3-44A5-86C8-D7AD00692F84}" srcId="{E9747F3B-7E72-4E21-9745-623FA09B949A}" destId="{EC67CBE7-EF3D-45D4-99C9-5A67BF94A552}" srcOrd="3" destOrd="0" parTransId="{3971FBD8-143E-49DF-A1E1-22C51E4C5674}" sibTransId="{8565FBF9-F381-4892-AC47-1A5B22054F13}"/>
    <dgm:cxn modelId="{F05CB29E-EF8D-4C9F-8C70-CFA06F9B9457}" type="presOf" srcId="{04461B07-F6B6-4213-8D8E-B8962ED2038C}" destId="{0B6CE61A-F9F4-484B-861B-3B90216C04F7}" srcOrd="1" destOrd="2" presId="urn:microsoft.com/office/officeart/2005/8/layout/vList4"/>
    <dgm:cxn modelId="{331CE7B4-CBEB-4B84-BC71-FD70972575E8}" type="presOf" srcId="{3DD5CB90-F25D-4A07-BABC-3DA0BCFD9E96}" destId="{A9E6F8EB-3E03-4F43-9404-C7A923B4645B}" srcOrd="1" destOrd="2" presId="urn:microsoft.com/office/officeart/2005/8/layout/vList4"/>
    <dgm:cxn modelId="{56A719E5-AADD-42DC-876F-C68AA2FA470E}" type="presOf" srcId="{EC67CBE7-EF3D-45D4-99C9-5A67BF94A552}" destId="{8A507FEE-6337-4FF9-92DC-9F12F3B2E9EC}" srcOrd="1" destOrd="0" presId="urn:microsoft.com/office/officeart/2005/8/layout/vList4"/>
    <dgm:cxn modelId="{DAE0B519-6F35-400B-B258-FF13752DC674}" type="presOf" srcId="{788F7215-6056-4871-9871-B99DB825D1C1}" destId="{A3FB354A-02B0-46C4-896E-1A6F4122F1DC}" srcOrd="1" destOrd="1" presId="urn:microsoft.com/office/officeart/2005/8/layout/vList4"/>
    <dgm:cxn modelId="{BF765D0B-7772-457A-9156-007EE8EF5BAC}" type="presOf" srcId="{BBCB0146-0098-4ADE-BE71-8DAE698F55BB}" destId="{6E35CAFB-8EFF-4E86-960F-AE9CA9152E3D}" srcOrd="0" destOrd="1" presId="urn:microsoft.com/office/officeart/2005/8/layout/vList4"/>
    <dgm:cxn modelId="{15548051-1D40-450E-B00B-341FF41A7D12}" srcId="{E9747F3B-7E72-4E21-9745-623FA09B949A}" destId="{E0B3769C-EBDD-4897-990E-540A60676D2C}" srcOrd="2" destOrd="0" parTransId="{5704C608-38BD-4274-A396-B10EAA61CAC8}" sibTransId="{DF2AD501-3A45-4FCE-B35A-CC1E28935D99}"/>
    <dgm:cxn modelId="{C6CB2D2F-1945-4023-894E-56487A929857}" type="presOf" srcId="{E9747F3B-7E72-4E21-9745-623FA09B949A}" destId="{679C13F7-2800-4596-A75D-6DE96ABE3077}" srcOrd="0" destOrd="0" presId="urn:microsoft.com/office/officeart/2005/8/layout/vList4"/>
    <dgm:cxn modelId="{84BADE9F-D891-47B2-91F6-30B3DD1F9F1F}" srcId="{48AD2949-C4A8-4671-BE79-FDD89082094D}" destId="{3DD5CB90-F25D-4A07-BABC-3DA0BCFD9E96}" srcOrd="1" destOrd="0" parTransId="{045C162E-D7AC-41EC-B8C4-806EDF49D439}" sibTransId="{E8D56223-C331-4046-86B8-05A671ABBF31}"/>
    <dgm:cxn modelId="{E8DECB8F-E249-487B-A93D-9F4DF4BC59FE}" type="presOf" srcId="{F034F807-B392-410C-890A-9BC7F619588D}" destId="{A9E6F8EB-3E03-4F43-9404-C7A923B4645B}" srcOrd="1" destOrd="1" presId="urn:microsoft.com/office/officeart/2005/8/layout/vList4"/>
    <dgm:cxn modelId="{9C60F196-DFB6-4861-BE5D-07D0CDD0F7F5}" type="presParOf" srcId="{679C13F7-2800-4596-A75D-6DE96ABE3077}" destId="{8499BDC4-1836-4FF9-A80A-A84B851D0909}" srcOrd="0" destOrd="0" presId="urn:microsoft.com/office/officeart/2005/8/layout/vList4"/>
    <dgm:cxn modelId="{11D635F7-EAEF-4793-B914-019BA550259B}" type="presParOf" srcId="{8499BDC4-1836-4FF9-A80A-A84B851D0909}" destId="{BA667D77-6DA2-4496-945F-7FA3F3B5617F}" srcOrd="0" destOrd="0" presId="urn:microsoft.com/office/officeart/2005/8/layout/vList4"/>
    <dgm:cxn modelId="{9BBB5E47-0035-4D31-9B39-A85B3E48EBEC}" type="presParOf" srcId="{8499BDC4-1836-4FF9-A80A-A84B851D0909}" destId="{2214902E-9751-429C-BAB3-6349AF6E72A4}" srcOrd="1" destOrd="0" presId="urn:microsoft.com/office/officeart/2005/8/layout/vList4"/>
    <dgm:cxn modelId="{9D119684-68AC-4F17-861D-A0D7AAE63684}" type="presParOf" srcId="{8499BDC4-1836-4FF9-A80A-A84B851D0909}" destId="{A9E6F8EB-3E03-4F43-9404-C7A923B4645B}" srcOrd="2" destOrd="0" presId="urn:microsoft.com/office/officeart/2005/8/layout/vList4"/>
    <dgm:cxn modelId="{746FCCFA-D4C2-4AA7-AA46-59C61103F492}" type="presParOf" srcId="{679C13F7-2800-4596-A75D-6DE96ABE3077}" destId="{37D020A1-AAEE-439A-8287-199FA213FE59}" srcOrd="1" destOrd="0" presId="urn:microsoft.com/office/officeart/2005/8/layout/vList4"/>
    <dgm:cxn modelId="{1FDD9612-898A-498F-AB3F-8B47E68169F6}" type="presParOf" srcId="{679C13F7-2800-4596-A75D-6DE96ABE3077}" destId="{0E3D967A-316F-455A-A2F5-B242ED0A8E0B}" srcOrd="2" destOrd="0" presId="urn:microsoft.com/office/officeart/2005/8/layout/vList4"/>
    <dgm:cxn modelId="{9B6000C1-87D8-4F65-8C8E-545F4E3968BD}" type="presParOf" srcId="{0E3D967A-316F-455A-A2F5-B242ED0A8E0B}" destId="{6E35CAFB-8EFF-4E86-960F-AE9CA9152E3D}" srcOrd="0" destOrd="0" presId="urn:microsoft.com/office/officeart/2005/8/layout/vList4"/>
    <dgm:cxn modelId="{C3BB76CB-F786-4BAD-ADCB-F9B393908955}" type="presParOf" srcId="{0E3D967A-316F-455A-A2F5-B242ED0A8E0B}" destId="{A7EA5B6B-C6A9-4DFA-B564-2FFE26BEE2F7}" srcOrd="1" destOrd="0" presId="urn:microsoft.com/office/officeart/2005/8/layout/vList4"/>
    <dgm:cxn modelId="{87510207-11F9-4FB9-B414-E4C1FD82AD62}" type="presParOf" srcId="{0E3D967A-316F-455A-A2F5-B242ED0A8E0B}" destId="{0B6CE61A-F9F4-484B-861B-3B90216C04F7}" srcOrd="2" destOrd="0" presId="urn:microsoft.com/office/officeart/2005/8/layout/vList4"/>
    <dgm:cxn modelId="{B758A4FB-DFA8-49C0-AFB1-86A5F0E18D9D}" type="presParOf" srcId="{679C13F7-2800-4596-A75D-6DE96ABE3077}" destId="{7C376953-C446-41FD-8A61-EF8CF1E65F45}" srcOrd="3" destOrd="0" presId="urn:microsoft.com/office/officeart/2005/8/layout/vList4"/>
    <dgm:cxn modelId="{DDD8B1B5-7876-4F09-B05E-DBD0753D0921}" type="presParOf" srcId="{679C13F7-2800-4596-A75D-6DE96ABE3077}" destId="{0B7D2C12-41F1-4612-9627-5B1BAD964218}" srcOrd="4" destOrd="0" presId="urn:microsoft.com/office/officeart/2005/8/layout/vList4"/>
    <dgm:cxn modelId="{833AD654-C140-4435-9A09-C492ACC1FDD2}" type="presParOf" srcId="{0B7D2C12-41F1-4612-9627-5B1BAD964218}" destId="{12090FA0-37E2-4AA2-AE87-D2A600A84076}" srcOrd="0" destOrd="0" presId="urn:microsoft.com/office/officeart/2005/8/layout/vList4"/>
    <dgm:cxn modelId="{0D93298A-9A5D-4C3F-A565-717C70B305C8}" type="presParOf" srcId="{0B7D2C12-41F1-4612-9627-5B1BAD964218}" destId="{CC17BC31-960A-406A-84B9-9BBB98796C8F}" srcOrd="1" destOrd="0" presId="urn:microsoft.com/office/officeart/2005/8/layout/vList4"/>
    <dgm:cxn modelId="{72A8F57E-A339-485E-82D2-46E962BD502F}" type="presParOf" srcId="{0B7D2C12-41F1-4612-9627-5B1BAD964218}" destId="{A3FB354A-02B0-46C4-896E-1A6F4122F1DC}" srcOrd="2" destOrd="0" presId="urn:microsoft.com/office/officeart/2005/8/layout/vList4"/>
    <dgm:cxn modelId="{3D06BA49-3445-4676-BB8E-DA12D6E28441}" type="presParOf" srcId="{679C13F7-2800-4596-A75D-6DE96ABE3077}" destId="{3DC45330-83FB-4BCE-8EA7-E8FCEB476F3E}" srcOrd="5" destOrd="0" presId="urn:microsoft.com/office/officeart/2005/8/layout/vList4"/>
    <dgm:cxn modelId="{7877CC8F-2E8B-4301-8AA2-8ECBE6575175}" type="presParOf" srcId="{679C13F7-2800-4596-A75D-6DE96ABE3077}" destId="{AE3355B9-17F7-40F4-9C53-D83024CA6876}" srcOrd="6" destOrd="0" presId="urn:microsoft.com/office/officeart/2005/8/layout/vList4"/>
    <dgm:cxn modelId="{66FA1D37-7AD7-447E-9BA7-9C0B70571E5D}" type="presParOf" srcId="{AE3355B9-17F7-40F4-9C53-D83024CA6876}" destId="{99AF53EC-27A5-4F9D-87F2-558F79B93313}" srcOrd="0" destOrd="0" presId="urn:microsoft.com/office/officeart/2005/8/layout/vList4"/>
    <dgm:cxn modelId="{734FBF82-52AA-4FD8-95FC-D5D2B7F7DE6A}" type="presParOf" srcId="{AE3355B9-17F7-40F4-9C53-D83024CA6876}" destId="{5036D11C-12E6-42F6-A2D8-2806EDB94518}" srcOrd="1" destOrd="0" presId="urn:microsoft.com/office/officeart/2005/8/layout/vList4"/>
    <dgm:cxn modelId="{BD64B85F-AEDF-488C-A8DC-64D77525C832}" type="presParOf" srcId="{AE3355B9-17F7-40F4-9C53-D83024CA6876}" destId="{8A507FEE-6337-4FF9-92DC-9F12F3B2E9E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5A3C4B-FA66-4801-AF6F-536D90AF497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8B88778-CC26-4D9A-AE3C-57F045F0EE18}">
      <dgm:prSet phldrT="[Text]"/>
      <dgm:spPr>
        <a:solidFill>
          <a:schemeClr val="lt1">
            <a:hueOff val="0"/>
            <a:satOff val="0"/>
            <a:lumOff val="0"/>
            <a:alpha val="91000"/>
          </a:schemeClr>
        </a:solidFill>
        <a:ln w="19050">
          <a:solidFill>
            <a:schemeClr val="accent2"/>
          </a:solidFill>
        </a:ln>
      </dgm:spPr>
      <dgm:t>
        <a:bodyPr/>
        <a:lstStyle/>
        <a:p>
          <a:pPr marL="0" indent="0"/>
          <a:r>
            <a:rPr lang="en-US" dirty="0" smtClean="0">
              <a:latin typeface="Calibri" panose="020F0502020204030204" pitchFamily="34" charset="0"/>
              <a:cs typeface="Calibri" panose="020F0502020204030204" pitchFamily="34" charset="0"/>
            </a:rPr>
            <a:t>Talk with your transplant </a:t>
          </a:r>
          <a:r>
            <a:rPr lang="en-US" dirty="0" smtClean="0">
              <a:latin typeface="Calibri" panose="020F0502020204030204" pitchFamily="34" charset="0"/>
              <a:cs typeface="Calibri" panose="020F0502020204030204" pitchFamily="34" charset="0"/>
            </a:rPr>
            <a:t>team </a:t>
          </a:r>
          <a:r>
            <a:rPr lang="en-US" dirty="0" smtClean="0">
              <a:latin typeface="Calibri" panose="020F0502020204030204" pitchFamily="34" charset="0"/>
              <a:cs typeface="Calibri" panose="020F0502020204030204" pitchFamily="34" charset="0"/>
            </a:rPr>
            <a:t>or pharmacist if you are experiencing </a:t>
          </a:r>
          <a:r>
            <a:rPr lang="en-US" dirty="0" smtClean="0">
              <a:latin typeface="Calibri" panose="020F0502020204030204" pitchFamily="34" charset="0"/>
              <a:cs typeface="Calibri" panose="020F0502020204030204" pitchFamily="34" charset="0"/>
            </a:rPr>
            <a:t>any side-effects</a:t>
          </a:r>
          <a:endParaRPr lang="en-US" dirty="0">
            <a:latin typeface="Calibri" panose="020F0502020204030204" pitchFamily="34" charset="0"/>
            <a:cs typeface="Calibri" panose="020F0502020204030204" pitchFamily="34" charset="0"/>
          </a:endParaRPr>
        </a:p>
      </dgm:t>
    </dgm:pt>
    <dgm:pt modelId="{175EDF70-BAA2-43FD-9079-6A5E0DB44910}" type="parTrans" cxnId="{F84F15A8-D106-496A-869C-21592AA9B3FD}">
      <dgm:prSet/>
      <dgm:spPr/>
      <dgm:t>
        <a:bodyPr/>
        <a:lstStyle/>
        <a:p>
          <a:endParaRPr lang="en-US"/>
        </a:p>
      </dgm:t>
    </dgm:pt>
    <dgm:pt modelId="{50AF107B-579B-4C89-AB32-7C0945A7238B}" type="sibTrans" cxnId="{F84F15A8-D106-496A-869C-21592AA9B3FD}">
      <dgm:prSet/>
      <dgm:spPr/>
      <dgm:t>
        <a:bodyPr/>
        <a:lstStyle/>
        <a:p>
          <a:endParaRPr lang="en-US"/>
        </a:p>
      </dgm:t>
    </dgm:pt>
    <dgm:pt modelId="{1C6F2685-34AF-49D8-88C5-D2F2D6061927}">
      <dgm:prSet phldrT="[Text]"/>
      <dgm:spPr>
        <a:ln w="19050">
          <a:solidFill>
            <a:schemeClr val="accent2"/>
          </a:solidFill>
        </a:ln>
      </dgm:spPr>
      <dgm:t>
        <a:bodyPr/>
        <a:lstStyle/>
        <a:p>
          <a:pPr marL="0" indent="0"/>
          <a:r>
            <a:rPr lang="en-US" dirty="0" smtClean="0">
              <a:latin typeface="Calibri" panose="020F0502020204030204" pitchFamily="34" charset="0"/>
              <a:cs typeface="Calibri" panose="020F0502020204030204" pitchFamily="34" charset="0"/>
            </a:rPr>
            <a:t>NEVER</a:t>
          </a:r>
          <a:r>
            <a:rPr lang="en-US" baseline="0" dirty="0" smtClean="0">
              <a:latin typeface="Calibri" panose="020F0502020204030204" pitchFamily="34" charset="0"/>
              <a:cs typeface="Calibri" panose="020F0502020204030204" pitchFamily="34" charset="0"/>
            </a:rPr>
            <a:t> stop taking your medications on your </a:t>
          </a:r>
          <a:r>
            <a:rPr lang="en-US" baseline="0" dirty="0" smtClean="0">
              <a:latin typeface="Calibri" panose="020F0502020204030204" pitchFamily="34" charset="0"/>
              <a:cs typeface="Calibri" panose="020F0502020204030204" pitchFamily="34" charset="0"/>
            </a:rPr>
            <a:t>own!!</a:t>
          </a:r>
          <a:endParaRPr lang="en-US" dirty="0">
            <a:latin typeface="Calibri" panose="020F0502020204030204" pitchFamily="34" charset="0"/>
            <a:cs typeface="Calibri" panose="020F0502020204030204" pitchFamily="34" charset="0"/>
          </a:endParaRPr>
        </a:p>
      </dgm:t>
    </dgm:pt>
    <dgm:pt modelId="{4C0915FE-AA3B-4F78-8C6C-1ABA847E9F29}" type="parTrans" cxnId="{C7C57924-08A9-4F03-B4AF-203840A82319}">
      <dgm:prSet/>
      <dgm:spPr/>
      <dgm:t>
        <a:bodyPr/>
        <a:lstStyle/>
        <a:p>
          <a:endParaRPr lang="en-US"/>
        </a:p>
      </dgm:t>
    </dgm:pt>
    <dgm:pt modelId="{3517981B-8D51-45C8-BF95-E4B7300E14A7}" type="sibTrans" cxnId="{C7C57924-08A9-4F03-B4AF-203840A82319}">
      <dgm:prSet/>
      <dgm:spPr/>
      <dgm:t>
        <a:bodyPr/>
        <a:lstStyle/>
        <a:p>
          <a:endParaRPr lang="en-US"/>
        </a:p>
      </dgm:t>
    </dgm:pt>
    <dgm:pt modelId="{E5D0D65C-B092-4595-8FA1-DB488C234FE7}">
      <dgm:prSet phldrT="[Text]"/>
      <dgm:spPr>
        <a:ln w="19050">
          <a:solidFill>
            <a:schemeClr val="accent2"/>
          </a:solidFill>
        </a:ln>
      </dgm:spPr>
      <dgm:t>
        <a:bodyPr/>
        <a:lstStyle/>
        <a:p>
          <a:r>
            <a:rPr lang="en-US" dirty="0" smtClean="0">
              <a:latin typeface="Calibri" panose="020F0502020204030204" pitchFamily="34" charset="0"/>
              <a:cs typeface="Calibri" panose="020F0502020204030204" pitchFamily="34" charset="0"/>
            </a:rPr>
            <a:t>Immunosuppressive medications have </a:t>
          </a:r>
          <a:r>
            <a:rPr lang="en-US" dirty="0" smtClean="0">
              <a:latin typeface="Calibri" panose="020F0502020204030204" pitchFamily="34" charset="0"/>
              <a:cs typeface="Calibri" panose="020F0502020204030204" pitchFamily="34" charset="0"/>
            </a:rPr>
            <a:t>increased the life of the organ and patient</a:t>
          </a:r>
        </a:p>
      </dgm:t>
    </dgm:pt>
    <dgm:pt modelId="{B414FEAD-238F-499B-A64C-56C67B31E0B5}" type="sibTrans" cxnId="{D6AB1CED-1148-4544-B6CD-07F3FE458A9F}">
      <dgm:prSet/>
      <dgm:spPr/>
      <dgm:t>
        <a:bodyPr/>
        <a:lstStyle/>
        <a:p>
          <a:endParaRPr lang="en-US"/>
        </a:p>
      </dgm:t>
    </dgm:pt>
    <dgm:pt modelId="{9CBED0C5-6D05-4AF3-8DBB-D2F377B31FCF}" type="parTrans" cxnId="{D6AB1CED-1148-4544-B6CD-07F3FE458A9F}">
      <dgm:prSet/>
      <dgm:spPr/>
      <dgm:t>
        <a:bodyPr/>
        <a:lstStyle/>
        <a:p>
          <a:endParaRPr lang="en-US"/>
        </a:p>
      </dgm:t>
    </dgm:pt>
    <dgm:pt modelId="{429D184B-B196-441F-BBBB-5A5F4B32A680}" type="pres">
      <dgm:prSet presAssocID="{8E5A3C4B-FA66-4801-AF6F-536D90AF4974}" presName="Name0" presStyleCnt="0">
        <dgm:presLayoutVars>
          <dgm:dir/>
          <dgm:resizeHandles val="exact"/>
        </dgm:presLayoutVars>
      </dgm:prSet>
      <dgm:spPr/>
      <dgm:t>
        <a:bodyPr/>
        <a:lstStyle/>
        <a:p>
          <a:endParaRPr lang="en-US"/>
        </a:p>
      </dgm:t>
    </dgm:pt>
    <dgm:pt modelId="{A910CC3D-B6A7-4613-99EC-1EBD4A176BF7}" type="pres">
      <dgm:prSet presAssocID="{E5D0D65C-B092-4595-8FA1-DB488C234FE7}" presName="composite" presStyleCnt="0"/>
      <dgm:spPr/>
    </dgm:pt>
    <dgm:pt modelId="{25FD2D1A-BABD-4C93-AA42-5265E1D93B4F}" type="pres">
      <dgm:prSet presAssocID="{E5D0D65C-B092-4595-8FA1-DB488C234FE7}" presName="rect1" presStyleLbl="trAlignAcc1" presStyleIdx="0" presStyleCnt="3" custScaleX="173615">
        <dgm:presLayoutVars>
          <dgm:bulletEnabled val="1"/>
        </dgm:presLayoutVars>
      </dgm:prSet>
      <dgm:spPr/>
      <dgm:t>
        <a:bodyPr/>
        <a:lstStyle/>
        <a:p>
          <a:endParaRPr lang="en-US"/>
        </a:p>
      </dgm:t>
    </dgm:pt>
    <dgm:pt modelId="{07607A6C-F0B1-4885-8604-FB07978E5844}" type="pres">
      <dgm:prSet presAssocID="{E5D0D65C-B092-4595-8FA1-DB488C234FE7}" presName="rect2" presStyleLbl="fgImgPlace1" presStyleIdx="0" presStyleCnt="3" custLinFactX="-83578" custLinFactNeighborX="-100000" custLinFactNeighborY="10760"/>
      <dgm:spPr>
        <a:blipFill rotWithShape="1">
          <a:blip xmlns:r="http://schemas.openxmlformats.org/officeDocument/2006/relationships" r:embed="rId1"/>
          <a:stretch>
            <a:fillRect/>
          </a:stretch>
        </a:blipFill>
        <a:ln>
          <a:solidFill>
            <a:schemeClr val="accent2"/>
          </a:solidFill>
        </a:ln>
      </dgm:spPr>
      <dgm:t>
        <a:bodyPr/>
        <a:lstStyle/>
        <a:p>
          <a:endParaRPr lang="en-US"/>
        </a:p>
      </dgm:t>
    </dgm:pt>
    <dgm:pt modelId="{20FF371B-D4ED-4819-8556-7B93E31CE2DD}" type="pres">
      <dgm:prSet presAssocID="{B414FEAD-238F-499B-A64C-56C67B31E0B5}" presName="sibTrans" presStyleCnt="0"/>
      <dgm:spPr/>
    </dgm:pt>
    <dgm:pt modelId="{0FD5611C-1A88-4D7C-B29E-0A49FF3C0722}" type="pres">
      <dgm:prSet presAssocID="{88B88778-CC26-4D9A-AE3C-57F045F0EE18}" presName="composite" presStyleCnt="0"/>
      <dgm:spPr/>
    </dgm:pt>
    <dgm:pt modelId="{1DE96281-B411-467D-B79D-98F618724B16}" type="pres">
      <dgm:prSet presAssocID="{88B88778-CC26-4D9A-AE3C-57F045F0EE18}" presName="rect1" presStyleLbl="trAlignAcc1" presStyleIdx="1" presStyleCnt="3" custScaleX="173615">
        <dgm:presLayoutVars>
          <dgm:bulletEnabled val="1"/>
        </dgm:presLayoutVars>
      </dgm:prSet>
      <dgm:spPr/>
      <dgm:t>
        <a:bodyPr/>
        <a:lstStyle/>
        <a:p>
          <a:endParaRPr lang="en-US"/>
        </a:p>
      </dgm:t>
    </dgm:pt>
    <dgm:pt modelId="{498D30D2-3E7C-4480-ABDE-57123D65C91C}" type="pres">
      <dgm:prSet presAssocID="{88B88778-CC26-4D9A-AE3C-57F045F0EE18}" presName="rect2" presStyleLbl="fgImgPlace1" presStyleIdx="1" presStyleCnt="3" custLinFactX="-84458" custLinFactNeighborX="-100000" custLinFactNeighborY="11638"/>
      <dgm:spPr>
        <a:blipFill rotWithShape="1">
          <a:blip xmlns:r="http://schemas.openxmlformats.org/officeDocument/2006/relationships" r:embed="rId2"/>
          <a:stretch>
            <a:fillRect/>
          </a:stretch>
        </a:blipFill>
        <a:ln>
          <a:solidFill>
            <a:schemeClr val="accent2"/>
          </a:solidFill>
        </a:ln>
      </dgm:spPr>
      <dgm:t>
        <a:bodyPr/>
        <a:lstStyle/>
        <a:p>
          <a:endParaRPr lang="en-US"/>
        </a:p>
      </dgm:t>
    </dgm:pt>
    <dgm:pt modelId="{D9E4AAE3-15AA-4F1B-A281-E977E8D79EEC}" type="pres">
      <dgm:prSet presAssocID="{50AF107B-579B-4C89-AB32-7C0945A7238B}" presName="sibTrans" presStyleCnt="0"/>
      <dgm:spPr/>
    </dgm:pt>
    <dgm:pt modelId="{09F7FF1D-7248-45AA-BD2F-EA877EC888E4}" type="pres">
      <dgm:prSet presAssocID="{1C6F2685-34AF-49D8-88C5-D2F2D6061927}" presName="composite" presStyleCnt="0"/>
      <dgm:spPr/>
    </dgm:pt>
    <dgm:pt modelId="{CB083BBC-44A0-47F1-933D-F8D271A37AB7}" type="pres">
      <dgm:prSet presAssocID="{1C6F2685-34AF-49D8-88C5-D2F2D6061927}" presName="rect1" presStyleLbl="trAlignAcc1" presStyleIdx="2" presStyleCnt="3" custScaleX="173615">
        <dgm:presLayoutVars>
          <dgm:bulletEnabled val="1"/>
        </dgm:presLayoutVars>
      </dgm:prSet>
      <dgm:spPr/>
      <dgm:t>
        <a:bodyPr/>
        <a:lstStyle/>
        <a:p>
          <a:endParaRPr lang="en-US"/>
        </a:p>
      </dgm:t>
    </dgm:pt>
    <dgm:pt modelId="{594C77B3-B47E-42B2-ADC3-A77536B9BA8E}" type="pres">
      <dgm:prSet presAssocID="{1C6F2685-34AF-49D8-88C5-D2F2D6061927}" presName="rect2" presStyleLbl="fgImgPlace1" presStyleIdx="2" presStyleCnt="3" custLinFactX="-84676" custLinFactNeighborX="-100000" custLinFactNeighborY="12517"/>
      <dgm:spPr>
        <a:blipFill rotWithShape="1">
          <a:blip xmlns:r="http://schemas.openxmlformats.org/officeDocument/2006/relationships" r:embed="rId3"/>
          <a:stretch>
            <a:fillRect/>
          </a:stretch>
        </a:blipFill>
        <a:ln>
          <a:solidFill>
            <a:schemeClr val="accent2"/>
          </a:solidFill>
        </a:ln>
      </dgm:spPr>
      <dgm:t>
        <a:bodyPr/>
        <a:lstStyle/>
        <a:p>
          <a:endParaRPr lang="en-US"/>
        </a:p>
      </dgm:t>
    </dgm:pt>
  </dgm:ptLst>
  <dgm:cxnLst>
    <dgm:cxn modelId="{F84F15A8-D106-496A-869C-21592AA9B3FD}" srcId="{8E5A3C4B-FA66-4801-AF6F-536D90AF4974}" destId="{88B88778-CC26-4D9A-AE3C-57F045F0EE18}" srcOrd="1" destOrd="0" parTransId="{175EDF70-BAA2-43FD-9079-6A5E0DB44910}" sibTransId="{50AF107B-579B-4C89-AB32-7C0945A7238B}"/>
    <dgm:cxn modelId="{D6AB1CED-1148-4544-B6CD-07F3FE458A9F}" srcId="{8E5A3C4B-FA66-4801-AF6F-536D90AF4974}" destId="{E5D0D65C-B092-4595-8FA1-DB488C234FE7}" srcOrd="0" destOrd="0" parTransId="{9CBED0C5-6D05-4AF3-8DBB-D2F377B31FCF}" sibTransId="{B414FEAD-238F-499B-A64C-56C67B31E0B5}"/>
    <dgm:cxn modelId="{757605BD-A8F3-45C9-8E82-25288A2D7951}" type="presOf" srcId="{E5D0D65C-B092-4595-8FA1-DB488C234FE7}" destId="{25FD2D1A-BABD-4C93-AA42-5265E1D93B4F}" srcOrd="0" destOrd="0" presId="urn:microsoft.com/office/officeart/2008/layout/PictureStrips"/>
    <dgm:cxn modelId="{9C861480-4551-42B7-9F53-15A5F847AAA8}" type="presOf" srcId="{88B88778-CC26-4D9A-AE3C-57F045F0EE18}" destId="{1DE96281-B411-467D-B79D-98F618724B16}" srcOrd="0" destOrd="0" presId="urn:microsoft.com/office/officeart/2008/layout/PictureStrips"/>
    <dgm:cxn modelId="{C7C57924-08A9-4F03-B4AF-203840A82319}" srcId="{8E5A3C4B-FA66-4801-AF6F-536D90AF4974}" destId="{1C6F2685-34AF-49D8-88C5-D2F2D6061927}" srcOrd="2" destOrd="0" parTransId="{4C0915FE-AA3B-4F78-8C6C-1ABA847E9F29}" sibTransId="{3517981B-8D51-45C8-BF95-E4B7300E14A7}"/>
    <dgm:cxn modelId="{FBC880F3-00CE-44A1-8958-2087DA88D91D}" type="presOf" srcId="{8E5A3C4B-FA66-4801-AF6F-536D90AF4974}" destId="{429D184B-B196-441F-BBBB-5A5F4B32A680}" srcOrd="0" destOrd="0" presId="urn:microsoft.com/office/officeart/2008/layout/PictureStrips"/>
    <dgm:cxn modelId="{207FD06F-2EAC-450B-BFFD-4ED4F8C9CCAB}" type="presOf" srcId="{1C6F2685-34AF-49D8-88C5-D2F2D6061927}" destId="{CB083BBC-44A0-47F1-933D-F8D271A37AB7}" srcOrd="0" destOrd="0" presId="urn:microsoft.com/office/officeart/2008/layout/PictureStrips"/>
    <dgm:cxn modelId="{58CEF118-6507-45C0-919E-697691484180}" type="presParOf" srcId="{429D184B-B196-441F-BBBB-5A5F4B32A680}" destId="{A910CC3D-B6A7-4613-99EC-1EBD4A176BF7}" srcOrd="0" destOrd="0" presId="urn:microsoft.com/office/officeart/2008/layout/PictureStrips"/>
    <dgm:cxn modelId="{E9D2E5B7-D0D8-4544-9959-FB648112B839}" type="presParOf" srcId="{A910CC3D-B6A7-4613-99EC-1EBD4A176BF7}" destId="{25FD2D1A-BABD-4C93-AA42-5265E1D93B4F}" srcOrd="0" destOrd="0" presId="urn:microsoft.com/office/officeart/2008/layout/PictureStrips"/>
    <dgm:cxn modelId="{AA98A7DF-22BB-48A3-982C-FA1C211CD0FF}" type="presParOf" srcId="{A910CC3D-B6A7-4613-99EC-1EBD4A176BF7}" destId="{07607A6C-F0B1-4885-8604-FB07978E5844}" srcOrd="1" destOrd="0" presId="urn:microsoft.com/office/officeart/2008/layout/PictureStrips"/>
    <dgm:cxn modelId="{D907B39C-23EE-4B85-AB65-FD18DB9F2177}" type="presParOf" srcId="{429D184B-B196-441F-BBBB-5A5F4B32A680}" destId="{20FF371B-D4ED-4819-8556-7B93E31CE2DD}" srcOrd="1" destOrd="0" presId="urn:microsoft.com/office/officeart/2008/layout/PictureStrips"/>
    <dgm:cxn modelId="{2382F28B-39B7-4B37-ACD4-E9412E4E7F0C}" type="presParOf" srcId="{429D184B-B196-441F-BBBB-5A5F4B32A680}" destId="{0FD5611C-1A88-4D7C-B29E-0A49FF3C0722}" srcOrd="2" destOrd="0" presId="urn:microsoft.com/office/officeart/2008/layout/PictureStrips"/>
    <dgm:cxn modelId="{6F9F263E-27EF-437C-85B1-C1E9450344F0}" type="presParOf" srcId="{0FD5611C-1A88-4D7C-B29E-0A49FF3C0722}" destId="{1DE96281-B411-467D-B79D-98F618724B16}" srcOrd="0" destOrd="0" presId="urn:microsoft.com/office/officeart/2008/layout/PictureStrips"/>
    <dgm:cxn modelId="{C92A0C02-B767-43CA-993E-7AB25C9F1016}" type="presParOf" srcId="{0FD5611C-1A88-4D7C-B29E-0A49FF3C0722}" destId="{498D30D2-3E7C-4480-ABDE-57123D65C91C}" srcOrd="1" destOrd="0" presId="urn:microsoft.com/office/officeart/2008/layout/PictureStrips"/>
    <dgm:cxn modelId="{1AEE50F2-2D98-4B6D-A116-33A35291ED1B}" type="presParOf" srcId="{429D184B-B196-441F-BBBB-5A5F4B32A680}" destId="{D9E4AAE3-15AA-4F1B-A281-E977E8D79EEC}" srcOrd="3" destOrd="0" presId="urn:microsoft.com/office/officeart/2008/layout/PictureStrips"/>
    <dgm:cxn modelId="{2861E2E6-171A-45A1-8227-56D007AEEE2B}" type="presParOf" srcId="{429D184B-B196-441F-BBBB-5A5F4B32A680}" destId="{09F7FF1D-7248-45AA-BD2F-EA877EC888E4}" srcOrd="4" destOrd="0" presId="urn:microsoft.com/office/officeart/2008/layout/PictureStrips"/>
    <dgm:cxn modelId="{E830692C-5534-4AB8-B4C4-96262A97ED4D}" type="presParOf" srcId="{09F7FF1D-7248-45AA-BD2F-EA877EC888E4}" destId="{CB083BBC-44A0-47F1-933D-F8D271A37AB7}" srcOrd="0" destOrd="0" presId="urn:microsoft.com/office/officeart/2008/layout/PictureStrips"/>
    <dgm:cxn modelId="{9CEC52F0-C968-4A58-AB80-6ABBE1FA03A5}" type="presParOf" srcId="{09F7FF1D-7248-45AA-BD2F-EA877EC888E4}" destId="{594C77B3-B47E-42B2-ADC3-A77536B9BA8E}"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2A0B6-F413-944E-A975-AB4B0151736D}">
      <dsp:nvSpPr>
        <dsp:cNvPr id="0" name=""/>
        <dsp:cNvSpPr/>
      </dsp:nvSpPr>
      <dsp:spPr>
        <a:xfrm rot="21300000">
          <a:off x="10123" y="1264307"/>
          <a:ext cx="3278633" cy="375452"/>
        </a:xfrm>
        <a:prstGeom prst="mathMinus">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BDA5235B-A915-9848-93D9-C739A678E944}">
      <dsp:nvSpPr>
        <dsp:cNvPr id="0" name=""/>
        <dsp:cNvSpPr/>
      </dsp:nvSpPr>
      <dsp:spPr>
        <a:xfrm>
          <a:off x="395865" y="145203"/>
          <a:ext cx="989664" cy="1161626"/>
        </a:xfrm>
        <a:prstGeom prst="downArrow">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FDBE1D-AFFD-7B4A-AE91-E4405C85CFDB}">
      <dsp:nvSpPr>
        <dsp:cNvPr id="0" name=""/>
        <dsp:cNvSpPr/>
      </dsp:nvSpPr>
      <dsp:spPr>
        <a:xfrm>
          <a:off x="1463900" y="0"/>
          <a:ext cx="1624653" cy="121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a:latin typeface="+mn-lt"/>
              <a:cs typeface="Arial"/>
            </a:rPr>
            <a:t>Rejection Risk</a:t>
          </a:r>
        </a:p>
      </dsp:txBody>
      <dsp:txXfrm>
        <a:off x="1463900" y="0"/>
        <a:ext cx="1624653" cy="1219708"/>
      </dsp:txXfrm>
    </dsp:sp>
    <dsp:sp modelId="{F535E734-FDB4-1546-BB33-439149E355EF}">
      <dsp:nvSpPr>
        <dsp:cNvPr id="0" name=""/>
        <dsp:cNvSpPr/>
      </dsp:nvSpPr>
      <dsp:spPr>
        <a:xfrm>
          <a:off x="1913350" y="1597236"/>
          <a:ext cx="989664" cy="1161626"/>
        </a:xfrm>
        <a:prstGeom prst="upArrow">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4A6F4A-0D40-824F-A185-7A6EC5D09814}">
      <dsp:nvSpPr>
        <dsp:cNvPr id="0" name=""/>
        <dsp:cNvSpPr/>
      </dsp:nvSpPr>
      <dsp:spPr>
        <a:xfrm>
          <a:off x="88499" y="1684358"/>
          <a:ext cx="1868306" cy="121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latin typeface="+mn-lt"/>
              <a:cs typeface="Arial"/>
            </a:rPr>
            <a:t>Infection Risk</a:t>
          </a:r>
          <a:endParaRPr lang="en-US" sz="2400" b="0" kern="1200" dirty="0">
            <a:latin typeface="+mn-lt"/>
            <a:cs typeface="Arial"/>
          </a:endParaRPr>
        </a:p>
      </dsp:txBody>
      <dsp:txXfrm>
        <a:off x="88499" y="1684358"/>
        <a:ext cx="1868306" cy="12197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EB231-2810-4A22-B853-C491EB687D3F}">
      <dsp:nvSpPr>
        <dsp:cNvPr id="0" name=""/>
        <dsp:cNvSpPr/>
      </dsp:nvSpPr>
      <dsp:spPr>
        <a:xfrm>
          <a:off x="0" y="421334"/>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5F531A05-F4B3-4164-90AC-48F795885BB0}">
      <dsp:nvSpPr>
        <dsp:cNvPr id="0" name=""/>
        <dsp:cNvSpPr/>
      </dsp:nvSpPr>
      <dsp:spPr>
        <a:xfrm>
          <a:off x="360024" y="22814"/>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Bacteria</a:t>
          </a:r>
          <a:endParaRPr lang="en-US" sz="4000" b="1" kern="1200" dirty="0"/>
        </a:p>
      </dsp:txBody>
      <dsp:txXfrm>
        <a:off x="398932" y="61722"/>
        <a:ext cx="4962533" cy="719224"/>
      </dsp:txXfrm>
    </dsp:sp>
    <dsp:sp modelId="{93A8F49B-E945-48AF-9954-5D35169FE379}">
      <dsp:nvSpPr>
        <dsp:cNvPr id="0" name=""/>
        <dsp:cNvSpPr/>
      </dsp:nvSpPr>
      <dsp:spPr>
        <a:xfrm>
          <a:off x="0" y="1646054"/>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62337898-5205-4D36-9F20-E7569E7F7E13}">
      <dsp:nvSpPr>
        <dsp:cNvPr id="0" name=""/>
        <dsp:cNvSpPr/>
      </dsp:nvSpPr>
      <dsp:spPr>
        <a:xfrm>
          <a:off x="360024" y="1247534"/>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Viruses</a:t>
          </a:r>
          <a:endParaRPr lang="en-US" sz="4000" b="1" kern="1200" dirty="0"/>
        </a:p>
      </dsp:txBody>
      <dsp:txXfrm>
        <a:off x="398932" y="1286442"/>
        <a:ext cx="4962533" cy="719224"/>
      </dsp:txXfrm>
    </dsp:sp>
    <dsp:sp modelId="{6439752A-9DB4-4643-A9FD-53E4E62EFF16}">
      <dsp:nvSpPr>
        <dsp:cNvPr id="0" name=""/>
        <dsp:cNvSpPr/>
      </dsp:nvSpPr>
      <dsp:spPr>
        <a:xfrm>
          <a:off x="0" y="2870775"/>
          <a:ext cx="7200499" cy="680400"/>
        </a:xfrm>
        <a:prstGeom prst="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C606A21D-3C1D-4FD8-9684-AA3750C352AC}">
      <dsp:nvSpPr>
        <dsp:cNvPr id="0" name=""/>
        <dsp:cNvSpPr/>
      </dsp:nvSpPr>
      <dsp:spPr>
        <a:xfrm>
          <a:off x="360024" y="2472255"/>
          <a:ext cx="5040349" cy="797040"/>
        </a:xfrm>
        <a:prstGeom prst="roundRect">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13" tIns="0" rIns="190513" bIns="0" numCol="1" spcCol="1270" anchor="ctr" anchorCtr="0">
          <a:noAutofit/>
        </a:bodyPr>
        <a:lstStyle/>
        <a:p>
          <a:pPr lvl="0" algn="l" defTabSz="1778000">
            <a:lnSpc>
              <a:spcPct val="90000"/>
            </a:lnSpc>
            <a:spcBef>
              <a:spcPct val="0"/>
            </a:spcBef>
            <a:spcAft>
              <a:spcPct val="35000"/>
            </a:spcAft>
          </a:pPr>
          <a:r>
            <a:rPr lang="en-US" sz="4000" b="1" kern="1200" dirty="0" smtClean="0"/>
            <a:t>Fungus</a:t>
          </a:r>
          <a:endParaRPr lang="en-US" sz="4000" b="1" kern="1200" dirty="0"/>
        </a:p>
      </dsp:txBody>
      <dsp:txXfrm>
        <a:off x="398932" y="2511163"/>
        <a:ext cx="4962533" cy="7192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D3AFA-C7CC-4A20-9CCF-BF790A1250CB}">
      <dsp:nvSpPr>
        <dsp:cNvPr id="0" name=""/>
        <dsp:cNvSpPr/>
      </dsp:nvSpPr>
      <dsp:spPr>
        <a:xfrm>
          <a:off x="0"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Pain control</a:t>
          </a:r>
          <a:endParaRPr lang="en-US" sz="2600" kern="1200" dirty="0"/>
        </a:p>
      </dsp:txBody>
      <dsp:txXfrm>
        <a:off x="0" y="460103"/>
        <a:ext cx="2078970" cy="1247382"/>
      </dsp:txXfrm>
    </dsp:sp>
    <dsp:sp modelId="{4E97CD33-B4E5-4501-AA5A-0912BF0CAE97}">
      <dsp:nvSpPr>
        <dsp:cNvPr id="0" name=""/>
        <dsp:cNvSpPr/>
      </dsp:nvSpPr>
      <dsp:spPr>
        <a:xfrm>
          <a:off x="2286866"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Blood pressure</a:t>
          </a:r>
          <a:endParaRPr lang="en-US" sz="2600" kern="1200" dirty="0"/>
        </a:p>
      </dsp:txBody>
      <dsp:txXfrm>
        <a:off x="2286866" y="460103"/>
        <a:ext cx="2078970" cy="1247382"/>
      </dsp:txXfrm>
    </dsp:sp>
    <dsp:sp modelId="{A05EE75B-D5A4-4582-99FE-8005791BB948}">
      <dsp:nvSpPr>
        <dsp:cNvPr id="0" name=""/>
        <dsp:cNvSpPr/>
      </dsp:nvSpPr>
      <dsp:spPr>
        <a:xfrm>
          <a:off x="4573734" y="460103"/>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Blood sugar</a:t>
          </a:r>
          <a:endParaRPr lang="en-US" sz="2600" kern="1200"/>
        </a:p>
      </dsp:txBody>
      <dsp:txXfrm>
        <a:off x="4573734" y="460103"/>
        <a:ext cx="2078970" cy="1247382"/>
      </dsp:txXfrm>
    </dsp:sp>
    <dsp:sp modelId="{A350D59B-DF63-43B9-9B68-320A8872CC15}">
      <dsp:nvSpPr>
        <dsp:cNvPr id="0" name=""/>
        <dsp:cNvSpPr/>
      </dsp:nvSpPr>
      <dsp:spPr>
        <a:xfrm>
          <a:off x="0"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Cholesterol</a:t>
          </a:r>
          <a:endParaRPr lang="en-US" sz="2600" kern="1200"/>
        </a:p>
      </dsp:txBody>
      <dsp:txXfrm>
        <a:off x="0" y="1915382"/>
        <a:ext cx="2078970" cy="1247382"/>
      </dsp:txXfrm>
    </dsp:sp>
    <dsp:sp modelId="{DCA82EFB-DE07-45ED-B2E7-AB8155E4FA13}">
      <dsp:nvSpPr>
        <dsp:cNvPr id="0" name=""/>
        <dsp:cNvSpPr/>
      </dsp:nvSpPr>
      <dsp:spPr>
        <a:xfrm>
          <a:off x="2286867"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smtClean="0">
              <a:solidFill>
                <a:schemeClr val="dk1"/>
              </a:solidFill>
              <a:latin typeface="Calibri"/>
              <a:ea typeface="Calibri"/>
              <a:cs typeface="Calibri"/>
              <a:sym typeface="Calibri"/>
            </a:rPr>
            <a:t>Acid reducer</a:t>
          </a:r>
          <a:endParaRPr lang="en-US" sz="2600" kern="1200"/>
        </a:p>
      </dsp:txBody>
      <dsp:txXfrm>
        <a:off x="2286867" y="1915382"/>
        <a:ext cx="2078970" cy="1247382"/>
      </dsp:txXfrm>
    </dsp:sp>
    <dsp:sp modelId="{D92C7ED8-E4BC-4831-911A-4EE4FF32CCEB}">
      <dsp:nvSpPr>
        <dsp:cNvPr id="0" name=""/>
        <dsp:cNvSpPr/>
      </dsp:nvSpPr>
      <dsp:spPr>
        <a:xfrm>
          <a:off x="4573734" y="1915382"/>
          <a:ext cx="2078970" cy="1247382"/>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0" i="0" u="none" strike="noStrike" kern="1200" cap="none" dirty="0" smtClean="0">
              <a:solidFill>
                <a:schemeClr val="dk1"/>
              </a:solidFill>
              <a:latin typeface="Calibri"/>
              <a:ea typeface="Calibri"/>
              <a:cs typeface="Calibri"/>
              <a:sym typeface="Calibri"/>
            </a:rPr>
            <a:t>Multivitamins</a:t>
          </a:r>
          <a:endParaRPr lang="en-US" sz="2600" kern="1200" dirty="0"/>
        </a:p>
      </dsp:txBody>
      <dsp:txXfrm>
        <a:off x="4573734" y="1915382"/>
        <a:ext cx="2078970" cy="1247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0FBFB-C4DA-4C79-AF62-271657F1A4B5}">
      <dsp:nvSpPr>
        <dsp:cNvPr id="0" name=""/>
        <dsp:cNvSpPr/>
      </dsp:nvSpPr>
      <dsp:spPr>
        <a:xfrm>
          <a:off x="1275512" y="0"/>
          <a:ext cx="1544798" cy="85822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panose="020F0502020204030204" pitchFamily="34" charset="0"/>
              <a:cs typeface="Calibri" panose="020F0502020204030204" pitchFamily="34" charset="0"/>
            </a:rPr>
            <a:t>Good</a:t>
          </a:r>
          <a:endParaRPr lang="en-US" sz="3600" kern="1200" dirty="0">
            <a:latin typeface="Calibri" panose="020F0502020204030204" pitchFamily="34" charset="0"/>
            <a:cs typeface="Calibri" panose="020F0502020204030204" pitchFamily="34" charset="0"/>
          </a:endParaRPr>
        </a:p>
      </dsp:txBody>
      <dsp:txXfrm>
        <a:off x="1300648" y="25136"/>
        <a:ext cx="1494526" cy="807949"/>
      </dsp:txXfrm>
    </dsp:sp>
    <dsp:sp modelId="{45010E25-6311-496F-8FE6-976B4BA5D098}">
      <dsp:nvSpPr>
        <dsp:cNvPr id="0" name=""/>
        <dsp:cNvSpPr/>
      </dsp:nvSpPr>
      <dsp:spPr>
        <a:xfrm>
          <a:off x="3506888" y="0"/>
          <a:ext cx="1544798" cy="85822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Calibri" panose="020F0502020204030204" pitchFamily="34" charset="0"/>
              <a:cs typeface="Calibri" panose="020F0502020204030204" pitchFamily="34" charset="0"/>
            </a:rPr>
            <a:t>Bad</a:t>
          </a:r>
          <a:endParaRPr lang="en-US" sz="3600" kern="1200" dirty="0">
            <a:latin typeface="Calibri" panose="020F0502020204030204" pitchFamily="34" charset="0"/>
            <a:cs typeface="Calibri" panose="020F0502020204030204" pitchFamily="34" charset="0"/>
          </a:endParaRPr>
        </a:p>
      </dsp:txBody>
      <dsp:txXfrm>
        <a:off x="3532024" y="25136"/>
        <a:ext cx="1494526" cy="807949"/>
      </dsp:txXfrm>
    </dsp:sp>
    <dsp:sp modelId="{E5FEB015-10C5-433B-A5B8-B8D049DBDC9F}">
      <dsp:nvSpPr>
        <dsp:cNvPr id="0" name=""/>
        <dsp:cNvSpPr/>
      </dsp:nvSpPr>
      <dsp:spPr>
        <a:xfrm>
          <a:off x="2841766" y="3647441"/>
          <a:ext cx="643666" cy="643666"/>
        </a:xfrm>
        <a:prstGeom prst="triangle">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20E257-B71E-4004-89DF-BF54EB464C27}">
      <dsp:nvSpPr>
        <dsp:cNvPr id="0" name=""/>
        <dsp:cNvSpPr/>
      </dsp:nvSpPr>
      <dsp:spPr>
        <a:xfrm rot="240000">
          <a:off x="1232011" y="3371623"/>
          <a:ext cx="3863176" cy="2701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F2B829-4D4E-41B2-91F8-4DDE1B77E877}">
      <dsp:nvSpPr>
        <dsp:cNvPr id="0" name=""/>
        <dsp:cNvSpPr/>
      </dsp:nvSpPr>
      <dsp:spPr>
        <a:xfrm rot="240000">
          <a:off x="3527118" y="2285464"/>
          <a:ext cx="1590161" cy="1127661"/>
        </a:xfrm>
        <a:prstGeom prst="roundRect">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Destruction</a:t>
          </a:r>
          <a:endParaRPr lang="en-US" sz="2100" kern="1200" dirty="0">
            <a:latin typeface="Calibri" panose="020F0502020204030204" pitchFamily="34" charset="0"/>
            <a:cs typeface="Calibri" panose="020F0502020204030204" pitchFamily="34" charset="0"/>
          </a:endParaRPr>
        </a:p>
      </dsp:txBody>
      <dsp:txXfrm>
        <a:off x="3582166" y="2340512"/>
        <a:ext cx="1480065" cy="1017565"/>
      </dsp:txXfrm>
    </dsp:sp>
    <dsp:sp modelId="{3FB67F17-3C9C-4D05-A8B1-68506EED2BAD}">
      <dsp:nvSpPr>
        <dsp:cNvPr id="0" name=""/>
        <dsp:cNvSpPr/>
      </dsp:nvSpPr>
      <dsp:spPr>
        <a:xfrm rot="240000">
          <a:off x="3612940" y="1118283"/>
          <a:ext cx="1590161" cy="1127661"/>
        </a:xfrm>
        <a:prstGeom prst="roundRect">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Rejection</a:t>
          </a:r>
          <a:endParaRPr lang="en-US" sz="2100" kern="1200" dirty="0">
            <a:latin typeface="Calibri" panose="020F0502020204030204" pitchFamily="34" charset="0"/>
            <a:cs typeface="Calibri" panose="020F0502020204030204" pitchFamily="34" charset="0"/>
          </a:endParaRPr>
        </a:p>
      </dsp:txBody>
      <dsp:txXfrm>
        <a:off x="3667988" y="1173331"/>
        <a:ext cx="1480065" cy="1017565"/>
      </dsp:txXfrm>
    </dsp:sp>
    <dsp:sp modelId="{704E58E3-1854-4190-8801-CB3F8AB58FAD}">
      <dsp:nvSpPr>
        <dsp:cNvPr id="0" name=""/>
        <dsp:cNvSpPr/>
      </dsp:nvSpPr>
      <dsp:spPr>
        <a:xfrm rot="240000">
          <a:off x="1317197" y="2130984"/>
          <a:ext cx="1590161" cy="1127661"/>
        </a:xfrm>
        <a:prstGeom prst="roundRect">
          <a:avLst/>
        </a:prstGeom>
        <a:solidFill>
          <a:srgbClr val="CC62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Protection</a:t>
          </a:r>
          <a:endParaRPr lang="en-US" sz="2100" kern="1200" dirty="0">
            <a:latin typeface="Calibri" panose="020F0502020204030204" pitchFamily="34" charset="0"/>
            <a:cs typeface="Calibri" panose="020F0502020204030204" pitchFamily="34" charset="0"/>
          </a:endParaRPr>
        </a:p>
      </dsp:txBody>
      <dsp:txXfrm>
        <a:off x="1372245" y="2186032"/>
        <a:ext cx="1480065" cy="1017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57253-474A-B24F-B421-0A905C8594EA}">
      <dsp:nvSpPr>
        <dsp:cNvPr id="0" name=""/>
        <dsp:cNvSpPr/>
      </dsp:nvSpPr>
      <dsp:spPr>
        <a:xfrm>
          <a:off x="399455" y="-31395"/>
          <a:ext cx="1093122" cy="1356053"/>
        </a:xfrm>
        <a:prstGeom prst="upArrow">
          <a:avLst/>
        </a:prstGeom>
        <a:solidFill>
          <a:schemeClr val="lt1">
            <a:hueOff val="0"/>
            <a:satOff val="0"/>
            <a:lumOff val="0"/>
            <a:alphaOff val="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910761B0-5B14-A046-8FC9-A41EE472D934}">
      <dsp:nvSpPr>
        <dsp:cNvPr id="0" name=""/>
        <dsp:cNvSpPr/>
      </dsp:nvSpPr>
      <dsp:spPr>
        <a:xfrm>
          <a:off x="1962303" y="279307"/>
          <a:ext cx="4982064" cy="129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b="1" kern="1200" dirty="0">
              <a:solidFill>
                <a:schemeClr val="accent2"/>
              </a:solidFill>
              <a:latin typeface="Calibri" panose="020F0502020204030204" pitchFamily="34" charset="0"/>
              <a:cs typeface="Calibri" panose="020F0502020204030204" pitchFamily="34" charset="0"/>
            </a:rPr>
            <a:t>More immunosuppression</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Blood type ABO incompatible</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Donor specific antibodies (DSAs)</a:t>
          </a:r>
        </a:p>
        <a:p>
          <a:pPr marL="228600" lvl="1" indent="-228600" algn="l" defTabSz="889000">
            <a:lnSpc>
              <a:spcPct val="90000"/>
            </a:lnSpc>
            <a:spcBef>
              <a:spcPct val="0"/>
            </a:spcBef>
            <a:spcAft>
              <a:spcPct val="15000"/>
            </a:spcAft>
            <a:buChar char="••"/>
          </a:pPr>
          <a:r>
            <a:rPr lang="en-US" sz="2000" b="0" kern="1200" dirty="0">
              <a:latin typeface="Calibri" panose="020F0502020204030204" pitchFamily="34" charset="0"/>
              <a:cs typeface="Calibri" panose="020F0502020204030204" pitchFamily="34" charset="0"/>
            </a:rPr>
            <a:t>Younger age</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African American</a:t>
          </a:r>
        </a:p>
        <a:p>
          <a:pPr marL="228600" lvl="1" indent="-228600" algn="l" defTabSz="889000">
            <a:lnSpc>
              <a:spcPct val="90000"/>
            </a:lnSpc>
            <a:spcBef>
              <a:spcPct val="0"/>
            </a:spcBef>
            <a:spcAft>
              <a:spcPct val="15000"/>
            </a:spcAft>
            <a:buChar char="••"/>
          </a:pPr>
          <a:r>
            <a:rPr lang="en-US" sz="2000" kern="1200" dirty="0" smtClean="0">
              <a:latin typeface="Calibri" panose="020F0502020204030204" pitchFamily="34" charset="0"/>
              <a:cs typeface="Calibri" panose="020F0502020204030204" pitchFamily="34" charset="0"/>
            </a:rPr>
            <a:t>Human </a:t>
          </a:r>
          <a:r>
            <a:rPr lang="en-US" sz="2000" b="0" i="0" kern="1200" dirty="0" smtClean="0">
              <a:latin typeface="Calibri" panose="020F0502020204030204" pitchFamily="34" charset="0"/>
              <a:cs typeface="Calibri" panose="020F0502020204030204" pitchFamily="34" charset="0"/>
            </a:rPr>
            <a:t>immunodeficiency virus (</a:t>
          </a:r>
          <a:r>
            <a:rPr lang="en-US" sz="2000" kern="1200" dirty="0" smtClean="0">
              <a:latin typeface="Calibri" panose="020F0502020204030204" pitchFamily="34" charset="0"/>
              <a:cs typeface="Calibri" panose="020F0502020204030204" pitchFamily="34" charset="0"/>
            </a:rPr>
            <a:t>HIV)</a:t>
          </a:r>
          <a:endParaRPr lang="en-US"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History of organ </a:t>
          </a:r>
          <a:r>
            <a:rPr lang="en-US" sz="2000" kern="1200" dirty="0" smtClean="0">
              <a:latin typeface="Calibri" panose="020F0502020204030204" pitchFamily="34" charset="0"/>
              <a:cs typeface="Calibri" panose="020F0502020204030204" pitchFamily="34" charset="0"/>
            </a:rPr>
            <a:t>transplant/rejection</a:t>
          </a:r>
          <a:endParaRPr lang="en-US" sz="2000" kern="1200" dirty="0">
            <a:latin typeface="Calibri" panose="020F0502020204030204" pitchFamily="34" charset="0"/>
            <a:cs typeface="Calibri" panose="020F0502020204030204" pitchFamily="34" charset="0"/>
          </a:endParaRPr>
        </a:p>
      </dsp:txBody>
      <dsp:txXfrm>
        <a:off x="1962303" y="279307"/>
        <a:ext cx="4982064" cy="1294450"/>
      </dsp:txXfrm>
    </dsp:sp>
    <dsp:sp modelId="{52EDF406-1A08-E345-88A9-839CF36B2BF6}">
      <dsp:nvSpPr>
        <dsp:cNvPr id="0" name=""/>
        <dsp:cNvSpPr/>
      </dsp:nvSpPr>
      <dsp:spPr>
        <a:xfrm>
          <a:off x="560127" y="1368306"/>
          <a:ext cx="1086974" cy="1324070"/>
        </a:xfrm>
        <a:prstGeom prst="downArrow">
          <a:avLst/>
        </a:prstGeom>
        <a:solidFill>
          <a:schemeClr val="lt1">
            <a:hueOff val="0"/>
            <a:satOff val="0"/>
            <a:lumOff val="0"/>
            <a:alphaOff val="0"/>
          </a:schemeClr>
        </a:solidFill>
        <a:ln w="381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A0250351-813C-A84A-9850-64E760DF0BB4}">
      <dsp:nvSpPr>
        <dsp:cNvPr id="0" name=""/>
        <dsp:cNvSpPr/>
      </dsp:nvSpPr>
      <dsp:spPr>
        <a:xfrm>
          <a:off x="2052642" y="1391706"/>
          <a:ext cx="4636682" cy="127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endParaRPr lang="en-US" sz="2400" b="1" kern="1200" dirty="0" smtClean="0">
            <a:solidFill>
              <a:schemeClr val="accent2"/>
            </a:solidFill>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endParaRPr lang="en-US" sz="2400" b="1" kern="1200" dirty="0" smtClean="0">
            <a:solidFill>
              <a:schemeClr val="accent2"/>
            </a:solidFill>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endParaRPr lang="en-US" sz="2400" b="1" kern="1200" dirty="0" smtClean="0">
            <a:solidFill>
              <a:schemeClr val="accent2"/>
            </a:solidFill>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endParaRPr lang="en-US" sz="2400" b="1" kern="1200" dirty="0" smtClean="0">
            <a:solidFill>
              <a:schemeClr val="accent2"/>
            </a:solidFill>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endParaRPr lang="en-US" sz="2400" b="1" kern="1200" dirty="0" smtClean="0">
            <a:solidFill>
              <a:schemeClr val="accent2"/>
            </a:solidFill>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r>
            <a:rPr lang="en-US" sz="2800" b="1" kern="1200" dirty="0" smtClean="0">
              <a:solidFill>
                <a:schemeClr val="accent2"/>
              </a:solidFill>
              <a:latin typeface="Calibri" panose="020F0502020204030204" pitchFamily="34" charset="0"/>
              <a:cs typeface="Calibri" panose="020F0502020204030204" pitchFamily="34" charset="0"/>
            </a:rPr>
            <a:t>Less </a:t>
          </a:r>
          <a:r>
            <a:rPr lang="en-US" sz="2800" b="1" kern="1200" dirty="0">
              <a:solidFill>
                <a:schemeClr val="accent2"/>
              </a:solidFill>
              <a:latin typeface="Calibri" panose="020F0502020204030204" pitchFamily="34" charset="0"/>
              <a:cs typeface="Calibri" panose="020F0502020204030204" pitchFamily="34" charset="0"/>
            </a:rPr>
            <a:t>immunosuppression</a:t>
          </a:r>
        </a:p>
        <a:p>
          <a:pPr marL="228600" lvl="1" indent="-228600" algn="l" defTabSz="889000">
            <a:lnSpc>
              <a:spcPct val="90000"/>
            </a:lnSpc>
            <a:spcBef>
              <a:spcPct val="0"/>
            </a:spcBef>
            <a:spcAft>
              <a:spcPct val="15000"/>
            </a:spcAft>
            <a:buChar char="••"/>
          </a:pPr>
          <a:r>
            <a:rPr lang="en-US" sz="2000" b="0" kern="1200" dirty="0">
              <a:latin typeface="Calibri" panose="020F0502020204030204" pitchFamily="34" charset="0"/>
              <a:cs typeface="Calibri" panose="020F0502020204030204" pitchFamily="34" charset="0"/>
            </a:rPr>
            <a:t>Infection history</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History of malignancy</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Older age</a:t>
          </a:r>
        </a:p>
      </dsp:txBody>
      <dsp:txXfrm>
        <a:off x="2052642" y="1391706"/>
        <a:ext cx="4636682" cy="12772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6FB13-F191-493D-929D-30BC9A14F222}">
      <dsp:nvSpPr>
        <dsp:cNvPr id="0" name=""/>
        <dsp:cNvSpPr/>
      </dsp:nvSpPr>
      <dsp:spPr>
        <a:xfrm>
          <a:off x="284" y="2402048"/>
          <a:ext cx="1642256" cy="656902"/>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Small Bowel</a:t>
          </a:r>
          <a:endParaRPr lang="en-US" sz="1800" b="1" kern="1200" dirty="0">
            <a:latin typeface="Calibri" panose="020F0502020204030204" pitchFamily="34" charset="0"/>
            <a:ea typeface="+mn-ea"/>
            <a:cs typeface="Calibri" panose="020F0502020204030204" pitchFamily="34" charset="0"/>
          </a:endParaRPr>
        </a:p>
      </dsp:txBody>
      <dsp:txXfrm>
        <a:off x="328735" y="2402048"/>
        <a:ext cx="985354" cy="656902"/>
      </dsp:txXfrm>
    </dsp:sp>
    <dsp:sp modelId="{832745E0-6880-4CCA-8C73-EDE081AAE807}">
      <dsp:nvSpPr>
        <dsp:cNvPr id="0" name=""/>
        <dsp:cNvSpPr/>
      </dsp:nvSpPr>
      <dsp:spPr>
        <a:xfrm>
          <a:off x="1478315" y="2402048"/>
          <a:ext cx="1331163" cy="656902"/>
        </a:xfrm>
        <a:prstGeom prst="chevron">
          <a:avLst/>
        </a:prstGeom>
        <a:solidFill>
          <a:schemeClr val="accent2">
            <a:shade val="80000"/>
            <a:hueOff val="-7174"/>
            <a:satOff val="-805"/>
            <a:lumOff val="5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Lung</a:t>
          </a:r>
          <a:endParaRPr lang="en-US" sz="1800" b="1" kern="1200" dirty="0">
            <a:latin typeface="Calibri" panose="020F0502020204030204" pitchFamily="34" charset="0"/>
            <a:ea typeface="+mn-ea"/>
            <a:cs typeface="Calibri" panose="020F0502020204030204" pitchFamily="34" charset="0"/>
          </a:endParaRPr>
        </a:p>
      </dsp:txBody>
      <dsp:txXfrm>
        <a:off x="1806766" y="2402048"/>
        <a:ext cx="674261" cy="656902"/>
      </dsp:txXfrm>
    </dsp:sp>
    <dsp:sp modelId="{A5A6B801-6F18-4E27-B79F-02405CB79C08}">
      <dsp:nvSpPr>
        <dsp:cNvPr id="0" name=""/>
        <dsp:cNvSpPr/>
      </dsp:nvSpPr>
      <dsp:spPr>
        <a:xfrm>
          <a:off x="2645253" y="2402048"/>
          <a:ext cx="1578717" cy="656902"/>
        </a:xfrm>
        <a:prstGeom prst="chevron">
          <a:avLst/>
        </a:prstGeom>
        <a:solidFill>
          <a:schemeClr val="accent2">
            <a:shade val="80000"/>
            <a:hueOff val="-14349"/>
            <a:satOff val="-1610"/>
            <a:lumOff val="102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Heart</a:t>
          </a:r>
          <a:endParaRPr lang="en-US" sz="1800" b="1" kern="1200" dirty="0">
            <a:latin typeface="Calibri" panose="020F0502020204030204" pitchFamily="34" charset="0"/>
            <a:ea typeface="+mn-ea"/>
            <a:cs typeface="Calibri" panose="020F0502020204030204" pitchFamily="34" charset="0"/>
          </a:endParaRPr>
        </a:p>
      </dsp:txBody>
      <dsp:txXfrm>
        <a:off x="2973704" y="2402048"/>
        <a:ext cx="921815" cy="656902"/>
      </dsp:txXfrm>
    </dsp:sp>
    <dsp:sp modelId="{F85224F0-C628-40E9-8B9E-F4A8C37AF1A7}">
      <dsp:nvSpPr>
        <dsp:cNvPr id="0" name=""/>
        <dsp:cNvSpPr/>
      </dsp:nvSpPr>
      <dsp:spPr>
        <a:xfrm>
          <a:off x="4059745" y="2402048"/>
          <a:ext cx="2000908" cy="656902"/>
        </a:xfrm>
        <a:prstGeom prst="chevron">
          <a:avLst/>
        </a:prstGeom>
        <a:solidFill>
          <a:schemeClr val="accent2">
            <a:shade val="80000"/>
            <a:hueOff val="-21523"/>
            <a:satOff val="-2414"/>
            <a:lumOff val="154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Pancreas</a:t>
          </a:r>
          <a:endParaRPr lang="en-US" sz="1800" b="1" kern="1200" dirty="0">
            <a:latin typeface="Calibri" panose="020F0502020204030204" pitchFamily="34" charset="0"/>
            <a:ea typeface="+mn-ea"/>
            <a:cs typeface="Calibri" panose="020F0502020204030204" pitchFamily="34" charset="0"/>
          </a:endParaRPr>
        </a:p>
      </dsp:txBody>
      <dsp:txXfrm>
        <a:off x="4388196" y="2402048"/>
        <a:ext cx="1344006" cy="656902"/>
      </dsp:txXfrm>
    </dsp:sp>
    <dsp:sp modelId="{E518D2BD-8A84-451F-91AB-19C6ADE0D8BA}">
      <dsp:nvSpPr>
        <dsp:cNvPr id="0" name=""/>
        <dsp:cNvSpPr/>
      </dsp:nvSpPr>
      <dsp:spPr>
        <a:xfrm>
          <a:off x="5896428" y="2402048"/>
          <a:ext cx="1642256" cy="656902"/>
        </a:xfrm>
        <a:prstGeom prst="chevron">
          <a:avLst/>
        </a:prstGeom>
        <a:solidFill>
          <a:schemeClr val="accent2">
            <a:shade val="80000"/>
            <a:hueOff val="-28698"/>
            <a:satOff val="-3219"/>
            <a:lumOff val="205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ts val="0"/>
            </a:spcAft>
          </a:pPr>
          <a:r>
            <a:rPr lang="en-US" sz="1800" b="1" kern="1200" dirty="0" smtClean="0">
              <a:latin typeface="Calibri" panose="020F0502020204030204" pitchFamily="34" charset="0"/>
              <a:ea typeface="+mn-ea"/>
              <a:cs typeface="Calibri" panose="020F0502020204030204" pitchFamily="34" charset="0"/>
            </a:rPr>
            <a:t>Kidney</a:t>
          </a:r>
          <a:endParaRPr lang="en-US" sz="1800" b="1" kern="1200" dirty="0">
            <a:latin typeface="Calibri" panose="020F0502020204030204" pitchFamily="34" charset="0"/>
            <a:ea typeface="+mn-ea"/>
            <a:cs typeface="Calibri" panose="020F0502020204030204" pitchFamily="34" charset="0"/>
          </a:endParaRPr>
        </a:p>
      </dsp:txBody>
      <dsp:txXfrm>
        <a:off x="6224879" y="2402048"/>
        <a:ext cx="985354" cy="656902"/>
      </dsp:txXfrm>
    </dsp:sp>
    <dsp:sp modelId="{E445ED53-CEF4-48EF-8B5E-35A2EA86CF30}">
      <dsp:nvSpPr>
        <dsp:cNvPr id="0" name=""/>
        <dsp:cNvSpPr/>
      </dsp:nvSpPr>
      <dsp:spPr>
        <a:xfrm>
          <a:off x="7374459" y="2402048"/>
          <a:ext cx="1642256" cy="656902"/>
        </a:xfrm>
        <a:prstGeom prst="chevron">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panose="020F0502020204030204" pitchFamily="34" charset="0"/>
              <a:ea typeface="+mn-ea"/>
              <a:cs typeface="Calibri" panose="020F0502020204030204" pitchFamily="34" charset="0"/>
            </a:rPr>
            <a:t>Liver</a:t>
          </a:r>
          <a:endParaRPr lang="en-US" sz="1800" b="1" kern="1200" dirty="0">
            <a:latin typeface="Calibri" panose="020F0502020204030204" pitchFamily="34" charset="0"/>
            <a:ea typeface="+mn-ea"/>
            <a:cs typeface="Calibri" panose="020F0502020204030204" pitchFamily="34" charset="0"/>
          </a:endParaRPr>
        </a:p>
      </dsp:txBody>
      <dsp:txXfrm>
        <a:off x="7702910" y="2402048"/>
        <a:ext cx="985354" cy="656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893A1-B2C2-4CB4-9516-A6E2156F49AC}">
      <dsp:nvSpPr>
        <dsp:cNvPr id="0" name=""/>
        <dsp:cNvSpPr/>
      </dsp:nvSpPr>
      <dsp:spPr>
        <a:xfrm>
          <a:off x="-5441323" y="-833172"/>
          <a:ext cx="6478976" cy="6478976"/>
        </a:xfrm>
        <a:prstGeom prst="blockArc">
          <a:avLst>
            <a:gd name="adj1" fmla="val 18900000"/>
            <a:gd name="adj2" fmla="val 2700000"/>
            <a:gd name="adj3" fmla="val 33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23A829-FF30-419F-A8E8-42CC5EE400CF}">
      <dsp:nvSpPr>
        <dsp:cNvPr id="0" name=""/>
        <dsp:cNvSpPr/>
      </dsp:nvSpPr>
      <dsp:spPr>
        <a:xfrm>
          <a:off x="453716" y="300693"/>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Overview of organ transplant and the immune system</a:t>
          </a:r>
          <a:endParaRPr lang="en-US" sz="2000" kern="1200" dirty="0">
            <a:latin typeface="Calibri" panose="020F0502020204030204" pitchFamily="34" charset="0"/>
            <a:cs typeface="Calibri" panose="020F0502020204030204" pitchFamily="34" charset="0"/>
          </a:endParaRPr>
        </a:p>
      </dsp:txBody>
      <dsp:txXfrm>
        <a:off x="453716" y="300693"/>
        <a:ext cx="5948763" cy="601771"/>
      </dsp:txXfrm>
    </dsp:sp>
    <dsp:sp modelId="{CF60FB2A-8838-453A-954F-5AA39E09F69A}">
      <dsp:nvSpPr>
        <dsp:cNvPr id="0" name=""/>
        <dsp:cNvSpPr/>
      </dsp:nvSpPr>
      <dsp:spPr>
        <a:xfrm>
          <a:off x="77609" y="225471"/>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0158-2480-4124-BEE4-A3EB522EFC58}">
      <dsp:nvSpPr>
        <dsp:cNvPr id="0" name=""/>
        <dsp:cNvSpPr/>
      </dsp:nvSpPr>
      <dsp:spPr>
        <a:xfrm>
          <a:off x="884928" y="1203061"/>
          <a:ext cx="5517551"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Describe</a:t>
          </a:r>
          <a:r>
            <a:rPr lang="en-US" sz="2000" kern="1200" baseline="0" dirty="0" smtClean="0">
              <a:latin typeface="Calibri" panose="020F0502020204030204" pitchFamily="34" charset="0"/>
              <a:cs typeface="Calibri" panose="020F0502020204030204" pitchFamily="34" charset="0"/>
            </a:rPr>
            <a:t> the common medications to prevent rejection after transplant </a:t>
          </a:r>
          <a:endParaRPr lang="en-US" sz="2000" kern="1200" dirty="0">
            <a:latin typeface="Calibri" panose="020F0502020204030204" pitchFamily="34" charset="0"/>
            <a:cs typeface="Calibri" panose="020F0502020204030204" pitchFamily="34" charset="0"/>
          </a:endParaRPr>
        </a:p>
      </dsp:txBody>
      <dsp:txXfrm>
        <a:off x="884928" y="1203061"/>
        <a:ext cx="5517551" cy="601771"/>
      </dsp:txXfrm>
    </dsp:sp>
    <dsp:sp modelId="{0DE530D9-ADD3-46DF-8F8D-460D36B5D5EE}">
      <dsp:nvSpPr>
        <dsp:cNvPr id="0" name=""/>
        <dsp:cNvSpPr/>
      </dsp:nvSpPr>
      <dsp:spPr>
        <a:xfrm>
          <a:off x="508820" y="1127840"/>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68A6A-D1F1-46B4-ADBC-2F1BD96BDECB}">
      <dsp:nvSpPr>
        <dsp:cNvPr id="0" name=""/>
        <dsp:cNvSpPr/>
      </dsp:nvSpPr>
      <dsp:spPr>
        <a:xfrm>
          <a:off x="1017275" y="2105429"/>
          <a:ext cx="5385204" cy="601771"/>
        </a:xfrm>
        <a:prstGeom prst="rect">
          <a:avLst/>
        </a:prstGeom>
        <a:solidFill>
          <a:schemeClr val="accent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Explain what to do if you are experiencing side-effects from your medications</a:t>
          </a:r>
          <a:endParaRPr lang="en-US" sz="2000" kern="1200" dirty="0">
            <a:latin typeface="Calibri" panose="020F0502020204030204" pitchFamily="34" charset="0"/>
            <a:cs typeface="Calibri" panose="020F0502020204030204" pitchFamily="34" charset="0"/>
          </a:endParaRPr>
        </a:p>
      </dsp:txBody>
      <dsp:txXfrm>
        <a:off x="1017275" y="2105429"/>
        <a:ext cx="5385204" cy="601771"/>
      </dsp:txXfrm>
    </dsp:sp>
    <dsp:sp modelId="{6B117EDD-2811-40B3-8143-A56D6D656652}">
      <dsp:nvSpPr>
        <dsp:cNvPr id="0" name=""/>
        <dsp:cNvSpPr/>
      </dsp:nvSpPr>
      <dsp:spPr>
        <a:xfrm>
          <a:off x="641168" y="2030208"/>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5D671-9303-4B17-A170-7A52691CA2D6}">
      <dsp:nvSpPr>
        <dsp:cNvPr id="0" name=""/>
        <dsp:cNvSpPr/>
      </dsp:nvSpPr>
      <dsp:spPr>
        <a:xfrm>
          <a:off x="884928" y="3007798"/>
          <a:ext cx="5517551"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Recognize the importance of medications to prevent infections after transplant</a:t>
          </a:r>
          <a:endParaRPr lang="en-US" sz="2000" kern="1200" dirty="0">
            <a:latin typeface="Calibri" panose="020F0502020204030204" pitchFamily="34" charset="0"/>
            <a:cs typeface="Calibri" panose="020F0502020204030204" pitchFamily="34" charset="0"/>
          </a:endParaRPr>
        </a:p>
      </dsp:txBody>
      <dsp:txXfrm>
        <a:off x="884928" y="3007798"/>
        <a:ext cx="5517551" cy="601771"/>
      </dsp:txXfrm>
    </dsp:sp>
    <dsp:sp modelId="{4CFD9864-E593-4C72-9912-2B17A3665272}">
      <dsp:nvSpPr>
        <dsp:cNvPr id="0" name=""/>
        <dsp:cNvSpPr/>
      </dsp:nvSpPr>
      <dsp:spPr>
        <a:xfrm>
          <a:off x="508820" y="2932576"/>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11864-AD3C-4863-B376-EBCCEB09F1F6}">
      <dsp:nvSpPr>
        <dsp:cNvPr id="0" name=""/>
        <dsp:cNvSpPr/>
      </dsp:nvSpPr>
      <dsp:spPr>
        <a:xfrm>
          <a:off x="453716" y="3910166"/>
          <a:ext cx="5948763" cy="601771"/>
        </a:xfrm>
        <a:prstGeom prst="rect">
          <a:avLst/>
        </a:prstGeom>
        <a:solidFill>
          <a:schemeClr val="accent2">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7656"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Determine strategies to take all medications as prescribed after transplant  </a:t>
          </a:r>
          <a:endParaRPr lang="en-US" sz="2000" kern="1200" dirty="0">
            <a:latin typeface="Calibri" panose="020F0502020204030204" pitchFamily="34" charset="0"/>
            <a:cs typeface="Calibri" panose="020F0502020204030204" pitchFamily="34" charset="0"/>
          </a:endParaRPr>
        </a:p>
      </dsp:txBody>
      <dsp:txXfrm>
        <a:off x="453716" y="3910166"/>
        <a:ext cx="5948763" cy="601771"/>
      </dsp:txXfrm>
    </dsp:sp>
    <dsp:sp modelId="{D8494926-DFAC-4B2B-804A-F690AE293092}">
      <dsp:nvSpPr>
        <dsp:cNvPr id="0" name=""/>
        <dsp:cNvSpPr/>
      </dsp:nvSpPr>
      <dsp:spPr>
        <a:xfrm>
          <a:off x="77609" y="3834945"/>
          <a:ext cx="752214" cy="75221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67D77-6DA2-4496-945F-7FA3F3B5617F}">
      <dsp:nvSpPr>
        <dsp:cNvPr id="0" name=""/>
        <dsp:cNvSpPr/>
      </dsp:nvSpPr>
      <dsp:spPr>
        <a:xfrm>
          <a:off x="0" y="0"/>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err="1" smtClean="0"/>
            <a:t>Paxlovid</a:t>
          </a:r>
          <a:r>
            <a:rPr lang="en-US" sz="1700" kern="1200" dirty="0" smtClean="0"/>
            <a:t> (</a:t>
          </a:r>
          <a:r>
            <a:rPr lang="en-US" sz="1700" kern="1200" dirty="0" err="1" smtClean="0"/>
            <a:t>nirmatrelvir</a:t>
          </a:r>
          <a:r>
            <a:rPr lang="en-US" sz="1700" kern="1200" dirty="0" smtClean="0"/>
            <a:t> &amp; ritonavir)</a:t>
          </a:r>
          <a:endParaRPr lang="en-US" sz="1700" kern="1200" dirty="0"/>
        </a:p>
        <a:p>
          <a:pPr marL="114300" lvl="1" indent="-114300" algn="l" defTabSz="577850">
            <a:lnSpc>
              <a:spcPct val="90000"/>
            </a:lnSpc>
            <a:spcBef>
              <a:spcPct val="0"/>
            </a:spcBef>
            <a:spcAft>
              <a:spcPct val="15000"/>
            </a:spcAft>
            <a:buChar char="••"/>
          </a:pPr>
          <a:r>
            <a:rPr lang="en-US" sz="1300" u="sng" kern="1200" dirty="0" smtClean="0"/>
            <a:t>Use</a:t>
          </a:r>
          <a:r>
            <a:rPr lang="en-US" sz="1300" kern="1200" dirty="0" smtClean="0"/>
            <a:t>: treats certain viruses, most recently COVID-19</a:t>
          </a:r>
          <a:endParaRPr lang="en-US" sz="1300"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a:t>
          </a:r>
          <a:r>
            <a:rPr lang="en-US" sz="1300" b="1" kern="1200" dirty="0" smtClean="0"/>
            <a:t>significant</a:t>
          </a:r>
          <a:r>
            <a:rPr lang="en-US" sz="1300" kern="1200" dirty="0" smtClean="0"/>
            <a:t> </a:t>
          </a:r>
          <a:r>
            <a:rPr lang="en-US" sz="1300" b="1" kern="1200" dirty="0" smtClean="0"/>
            <a:t>increase</a:t>
          </a:r>
          <a:r>
            <a:rPr lang="en-US" sz="1300" kern="1200" dirty="0" smtClean="0"/>
            <a:t> in tacrolimus/cyclosporine levels</a:t>
          </a:r>
          <a:endParaRPr lang="en-US" sz="1300" kern="1200" dirty="0"/>
        </a:p>
      </dsp:txBody>
      <dsp:txXfrm>
        <a:off x="1465548" y="0"/>
        <a:ext cx="5354852" cy="1014686"/>
      </dsp:txXfrm>
    </dsp:sp>
    <dsp:sp modelId="{2214902E-9751-429C-BAB3-6349AF6E72A4}">
      <dsp:nvSpPr>
        <dsp:cNvPr id="0" name=""/>
        <dsp:cNvSpPr/>
      </dsp:nvSpPr>
      <dsp:spPr>
        <a:xfrm>
          <a:off x="101468" y="101468"/>
          <a:ext cx="1364080" cy="81174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35CAFB-8EFF-4E86-960F-AE9CA9152E3D}">
      <dsp:nvSpPr>
        <dsp:cNvPr id="0" name=""/>
        <dsp:cNvSpPr/>
      </dsp:nvSpPr>
      <dsp:spPr>
        <a:xfrm>
          <a:off x="0" y="1116155"/>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St. Johns Wart</a:t>
          </a:r>
          <a:endParaRPr lang="en-US" sz="1700" kern="1200" dirty="0"/>
        </a:p>
        <a:p>
          <a:pPr marL="114300" lvl="1" indent="-114300" algn="l" defTabSz="577850">
            <a:lnSpc>
              <a:spcPct val="90000"/>
            </a:lnSpc>
            <a:spcBef>
              <a:spcPct val="0"/>
            </a:spcBef>
            <a:spcAft>
              <a:spcPct val="15000"/>
            </a:spcAft>
            <a:buChar char="••"/>
          </a:pPr>
          <a:r>
            <a:rPr lang="en-US" sz="1300" u="sng" kern="1200" dirty="0" smtClean="0"/>
            <a:t>Use</a:t>
          </a:r>
          <a:r>
            <a:rPr lang="en-US" sz="1300" u="none" kern="1200" dirty="0" smtClean="0"/>
            <a:t>: can help treat depression</a:t>
          </a:r>
          <a:endParaRPr lang="en-US" sz="1300" u="sng"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u="none" kern="1200" dirty="0" smtClean="0"/>
            <a:t>: </a:t>
          </a:r>
          <a:r>
            <a:rPr lang="en-US" sz="1300" b="1" u="none" kern="1200" dirty="0" smtClean="0"/>
            <a:t>decrease</a:t>
          </a:r>
          <a:r>
            <a:rPr lang="en-US" sz="1300" u="none" kern="1200" dirty="0" smtClean="0"/>
            <a:t> </a:t>
          </a:r>
          <a:r>
            <a:rPr lang="en-US" sz="1300" kern="1200" dirty="0" smtClean="0"/>
            <a:t>in tacrolimus/cyclosporine levels</a:t>
          </a:r>
          <a:endParaRPr lang="en-US" sz="1300" u="sng" kern="1200" dirty="0"/>
        </a:p>
      </dsp:txBody>
      <dsp:txXfrm>
        <a:off x="1465548" y="1116155"/>
        <a:ext cx="5354852" cy="1014686"/>
      </dsp:txXfrm>
    </dsp:sp>
    <dsp:sp modelId="{A7EA5B6B-C6A9-4DFA-B564-2FFE26BEE2F7}">
      <dsp:nvSpPr>
        <dsp:cNvPr id="0" name=""/>
        <dsp:cNvSpPr/>
      </dsp:nvSpPr>
      <dsp:spPr>
        <a:xfrm>
          <a:off x="101468" y="1217624"/>
          <a:ext cx="1364080" cy="811749"/>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90FA0-37E2-4AA2-AE87-D2A600A84076}">
      <dsp:nvSpPr>
        <dsp:cNvPr id="0" name=""/>
        <dsp:cNvSpPr/>
      </dsp:nvSpPr>
      <dsp:spPr>
        <a:xfrm>
          <a:off x="0" y="2232311"/>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Grapefruit Juice</a:t>
          </a:r>
          <a:endParaRPr lang="en-US" sz="1700"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a:t>
          </a:r>
          <a:r>
            <a:rPr lang="en-US" sz="1300" b="1" u="none" kern="1200" dirty="0" smtClean="0"/>
            <a:t>increase</a:t>
          </a:r>
          <a:r>
            <a:rPr lang="en-US" sz="1300" u="none" kern="1200" dirty="0" smtClean="0"/>
            <a:t> </a:t>
          </a:r>
          <a:r>
            <a:rPr lang="en-US" sz="1300" kern="1200" dirty="0" smtClean="0"/>
            <a:t>in tacrolimus/cyclosporine levels</a:t>
          </a:r>
          <a:endParaRPr lang="en-US" sz="1300" kern="1200" dirty="0"/>
        </a:p>
      </dsp:txBody>
      <dsp:txXfrm>
        <a:off x="1465548" y="2232311"/>
        <a:ext cx="5354852" cy="1014686"/>
      </dsp:txXfrm>
    </dsp:sp>
    <dsp:sp modelId="{CC17BC31-960A-406A-84B9-9BBB98796C8F}">
      <dsp:nvSpPr>
        <dsp:cNvPr id="0" name=""/>
        <dsp:cNvSpPr/>
      </dsp:nvSpPr>
      <dsp:spPr>
        <a:xfrm>
          <a:off x="101468" y="2333780"/>
          <a:ext cx="1364080" cy="811749"/>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F53EC-27A5-4F9D-87F2-558F79B93313}">
      <dsp:nvSpPr>
        <dsp:cNvPr id="0" name=""/>
        <dsp:cNvSpPr/>
      </dsp:nvSpPr>
      <dsp:spPr>
        <a:xfrm>
          <a:off x="0" y="3351025"/>
          <a:ext cx="6820401" cy="1014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NSAIDs</a:t>
          </a:r>
          <a:endParaRPr lang="en-US" sz="1700" kern="1200" dirty="0"/>
        </a:p>
        <a:p>
          <a:pPr marL="114300" lvl="1" indent="-114300" algn="l" defTabSz="577850">
            <a:lnSpc>
              <a:spcPct val="90000"/>
            </a:lnSpc>
            <a:spcBef>
              <a:spcPct val="0"/>
            </a:spcBef>
            <a:spcAft>
              <a:spcPct val="15000"/>
            </a:spcAft>
            <a:buChar char="••"/>
          </a:pPr>
          <a:r>
            <a:rPr lang="en-US" sz="1300" u="sng" kern="1200" dirty="0" smtClean="0"/>
            <a:t>Common agents</a:t>
          </a:r>
          <a:r>
            <a:rPr lang="en-US" sz="1300" u="none" kern="1200" dirty="0" smtClean="0"/>
            <a:t>: aspirin, ibuprofen, naproxen, Advil®, Aleve</a:t>
          </a:r>
          <a:r>
            <a:rPr lang="en-US" sz="1300" u="none" kern="1200" dirty="0" smtClean="0"/>
            <a:t>®</a:t>
          </a:r>
          <a:endParaRPr lang="en-US" sz="1300" u="sng" kern="1200" dirty="0"/>
        </a:p>
        <a:p>
          <a:pPr marL="114300" lvl="1" indent="-114300" algn="l" defTabSz="577850">
            <a:lnSpc>
              <a:spcPct val="90000"/>
            </a:lnSpc>
            <a:spcBef>
              <a:spcPct val="0"/>
            </a:spcBef>
            <a:spcAft>
              <a:spcPct val="15000"/>
            </a:spcAft>
            <a:buChar char="••"/>
          </a:pPr>
          <a:r>
            <a:rPr lang="en-US" sz="1300" u="sng" kern="1200" dirty="0" smtClean="0"/>
            <a:t>Effect</a:t>
          </a:r>
          <a:r>
            <a:rPr lang="en-US" sz="1300" kern="1200" dirty="0" smtClean="0"/>
            <a:t>: increased risk of kidney damage with </a:t>
          </a:r>
          <a:r>
            <a:rPr lang="en-US" sz="1300" kern="1200" dirty="0" smtClean="0"/>
            <a:t>tacrolimus/cyclosporine</a:t>
          </a:r>
          <a:endParaRPr lang="en-US" sz="1300" kern="1200" dirty="0"/>
        </a:p>
      </dsp:txBody>
      <dsp:txXfrm>
        <a:off x="1465548" y="3351025"/>
        <a:ext cx="5354852" cy="1014686"/>
      </dsp:txXfrm>
    </dsp:sp>
    <dsp:sp modelId="{5036D11C-12E6-42F6-A2D8-2806EDB94518}">
      <dsp:nvSpPr>
        <dsp:cNvPr id="0" name=""/>
        <dsp:cNvSpPr/>
      </dsp:nvSpPr>
      <dsp:spPr>
        <a:xfrm>
          <a:off x="101468" y="3449935"/>
          <a:ext cx="1364080" cy="811749"/>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D2D1A-BABD-4C93-AA42-5265E1D93B4F}">
      <dsp:nvSpPr>
        <dsp:cNvPr id="0" name=""/>
        <dsp:cNvSpPr/>
      </dsp:nvSpPr>
      <dsp:spPr>
        <a:xfrm>
          <a:off x="1152414" y="220077"/>
          <a:ext cx="6257279" cy="1126285"/>
        </a:xfrm>
        <a:prstGeom prst="rect">
          <a:avLst/>
        </a:prstGeom>
        <a:solidFill>
          <a:schemeClr val="lt1">
            <a:alpha val="40000"/>
            <a:hueOff val="0"/>
            <a:satOff val="0"/>
            <a:lumOff val="0"/>
            <a:alphaOff val="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latin typeface="Calibri" panose="020F0502020204030204" pitchFamily="34" charset="0"/>
              <a:cs typeface="Calibri" panose="020F0502020204030204" pitchFamily="34" charset="0"/>
            </a:rPr>
            <a:t>Immunosuppressive medications have </a:t>
          </a:r>
          <a:r>
            <a:rPr lang="en-US" sz="2300" kern="1200" dirty="0" smtClean="0">
              <a:latin typeface="Calibri" panose="020F0502020204030204" pitchFamily="34" charset="0"/>
              <a:cs typeface="Calibri" panose="020F0502020204030204" pitchFamily="34" charset="0"/>
            </a:rPr>
            <a:t>increased the life of the organ and patient</a:t>
          </a:r>
        </a:p>
      </dsp:txBody>
      <dsp:txXfrm>
        <a:off x="1152414" y="220077"/>
        <a:ext cx="6257279" cy="1126285"/>
      </dsp:txXfrm>
    </dsp:sp>
    <dsp:sp modelId="{07607A6C-F0B1-4885-8604-FB07978E5844}">
      <dsp:nvSpPr>
        <dsp:cNvPr id="0" name=""/>
        <dsp:cNvSpPr/>
      </dsp:nvSpPr>
      <dsp:spPr>
        <a:xfrm>
          <a:off x="881498" y="184640"/>
          <a:ext cx="788399" cy="1182599"/>
        </a:xfrm>
        <a:prstGeom prst="rect">
          <a:avLst/>
        </a:prstGeom>
        <a:blipFill rotWithShape="1">
          <a:blip xmlns:r="http://schemas.openxmlformats.org/officeDocument/2006/relationships" r:embed="rId1"/>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1DE96281-B411-467D-B79D-98F618724B16}">
      <dsp:nvSpPr>
        <dsp:cNvPr id="0" name=""/>
        <dsp:cNvSpPr/>
      </dsp:nvSpPr>
      <dsp:spPr>
        <a:xfrm>
          <a:off x="1152414" y="1637945"/>
          <a:ext cx="6257279" cy="1126285"/>
        </a:xfrm>
        <a:prstGeom prst="rect">
          <a:avLst/>
        </a:prstGeom>
        <a:solidFill>
          <a:schemeClr val="lt1">
            <a:hueOff val="0"/>
            <a:satOff val="0"/>
            <a:lumOff val="0"/>
            <a:alpha val="9100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3820" rIns="83820" bIns="83820" numCol="1" spcCol="1270" anchor="ctr" anchorCtr="0">
          <a:noAutofit/>
        </a:bodyPr>
        <a:lstStyle/>
        <a:p>
          <a:pPr marL="0" lvl="0" indent="0" algn="l"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Talk with your transplant </a:t>
          </a:r>
          <a:r>
            <a:rPr lang="en-US" sz="2200" kern="1200" dirty="0" smtClean="0">
              <a:latin typeface="Calibri" panose="020F0502020204030204" pitchFamily="34" charset="0"/>
              <a:cs typeface="Calibri" panose="020F0502020204030204" pitchFamily="34" charset="0"/>
            </a:rPr>
            <a:t>team </a:t>
          </a:r>
          <a:r>
            <a:rPr lang="en-US" sz="2200" kern="1200" dirty="0" smtClean="0">
              <a:latin typeface="Calibri" panose="020F0502020204030204" pitchFamily="34" charset="0"/>
              <a:cs typeface="Calibri" panose="020F0502020204030204" pitchFamily="34" charset="0"/>
            </a:rPr>
            <a:t>or pharmacist if you are experiencing </a:t>
          </a:r>
          <a:r>
            <a:rPr lang="en-US" sz="2200" kern="1200" dirty="0" smtClean="0">
              <a:latin typeface="Calibri" panose="020F0502020204030204" pitchFamily="34" charset="0"/>
              <a:cs typeface="Calibri" panose="020F0502020204030204" pitchFamily="34" charset="0"/>
            </a:rPr>
            <a:t>any side-effects</a:t>
          </a:r>
          <a:endParaRPr lang="en-US" sz="2200" kern="1200" dirty="0">
            <a:latin typeface="Calibri" panose="020F0502020204030204" pitchFamily="34" charset="0"/>
            <a:cs typeface="Calibri" panose="020F0502020204030204" pitchFamily="34" charset="0"/>
          </a:endParaRPr>
        </a:p>
      </dsp:txBody>
      <dsp:txXfrm>
        <a:off x="1152414" y="1637945"/>
        <a:ext cx="6257279" cy="1126285"/>
      </dsp:txXfrm>
    </dsp:sp>
    <dsp:sp modelId="{498D30D2-3E7C-4480-ABDE-57123D65C91C}">
      <dsp:nvSpPr>
        <dsp:cNvPr id="0" name=""/>
        <dsp:cNvSpPr/>
      </dsp:nvSpPr>
      <dsp:spPr>
        <a:xfrm>
          <a:off x="874560" y="1612891"/>
          <a:ext cx="788399" cy="1182599"/>
        </a:xfrm>
        <a:prstGeom prst="rect">
          <a:avLst/>
        </a:prstGeom>
        <a:blipFill rotWithShape="1">
          <a:blip xmlns:r="http://schemas.openxmlformats.org/officeDocument/2006/relationships" r:embed="rId2"/>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CB083BBC-44A0-47F1-933D-F8D271A37AB7}">
      <dsp:nvSpPr>
        <dsp:cNvPr id="0" name=""/>
        <dsp:cNvSpPr/>
      </dsp:nvSpPr>
      <dsp:spPr>
        <a:xfrm>
          <a:off x="1152414" y="3055813"/>
          <a:ext cx="6257279" cy="1126285"/>
        </a:xfrm>
        <a:prstGeom prst="rect">
          <a:avLst/>
        </a:prstGeom>
        <a:solidFill>
          <a:schemeClr val="lt1">
            <a:alpha val="40000"/>
            <a:hueOff val="0"/>
            <a:satOff val="0"/>
            <a:lumOff val="0"/>
            <a:alphaOff val="0"/>
          </a:schemeClr>
        </a:solidFill>
        <a:ln w="19050"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762870" tIns="83820" rIns="83820" bIns="83820" numCol="1" spcCol="1270" anchor="ctr" anchorCtr="0">
          <a:noAutofit/>
        </a:bodyPr>
        <a:lstStyle/>
        <a:p>
          <a:pPr marL="0" lvl="0" indent="0" algn="l"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NEVER</a:t>
          </a:r>
          <a:r>
            <a:rPr lang="en-US" sz="2200" kern="1200" baseline="0" dirty="0" smtClean="0">
              <a:latin typeface="Calibri" panose="020F0502020204030204" pitchFamily="34" charset="0"/>
              <a:cs typeface="Calibri" panose="020F0502020204030204" pitchFamily="34" charset="0"/>
            </a:rPr>
            <a:t> stop taking your medications on your </a:t>
          </a:r>
          <a:r>
            <a:rPr lang="en-US" sz="2200" kern="1200" baseline="0" dirty="0" smtClean="0">
              <a:latin typeface="Calibri" panose="020F0502020204030204" pitchFamily="34" charset="0"/>
              <a:cs typeface="Calibri" panose="020F0502020204030204" pitchFamily="34" charset="0"/>
            </a:rPr>
            <a:t>own!!</a:t>
          </a:r>
          <a:endParaRPr lang="en-US" sz="2200" kern="1200" dirty="0">
            <a:latin typeface="Calibri" panose="020F0502020204030204" pitchFamily="34" charset="0"/>
            <a:cs typeface="Calibri" panose="020F0502020204030204" pitchFamily="34" charset="0"/>
          </a:endParaRPr>
        </a:p>
      </dsp:txBody>
      <dsp:txXfrm>
        <a:off x="1152414" y="3055813"/>
        <a:ext cx="6257279" cy="1126285"/>
      </dsp:txXfrm>
    </dsp:sp>
    <dsp:sp modelId="{594C77B3-B47E-42B2-ADC3-A77536B9BA8E}">
      <dsp:nvSpPr>
        <dsp:cNvPr id="0" name=""/>
        <dsp:cNvSpPr/>
      </dsp:nvSpPr>
      <dsp:spPr>
        <a:xfrm>
          <a:off x="872841" y="3041153"/>
          <a:ext cx="788399" cy="1182599"/>
        </a:xfrm>
        <a:prstGeom prst="rect">
          <a:avLst/>
        </a:prstGeom>
        <a:blipFill rotWithShape="1">
          <a:blip xmlns:r="http://schemas.openxmlformats.org/officeDocument/2006/relationships" r:embed="rId3"/>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858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92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There are 4 types</a:t>
            </a:r>
            <a:r>
              <a:rPr lang="en-US" baseline="0" dirty="0" smtClean="0"/>
              <a:t> or classes of </a:t>
            </a:r>
            <a:r>
              <a:rPr lang="en-US" baseline="0" dirty="0" err="1" smtClean="0"/>
              <a:t>immunosuppressants</a:t>
            </a:r>
            <a:r>
              <a:rPr lang="en-US" baseline="0" dirty="0" smtClean="0"/>
              <a:t> or antirejection medications that are typically used. The first one we will go over are what we call Calcineurin inhibitors the specific medications in this class are tacrolimus and cyclosporine.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18</a:t>
            </a:fld>
            <a:endParaRPr lang="en-US"/>
          </a:p>
        </p:txBody>
      </p:sp>
    </p:spTree>
    <p:extLst>
      <p:ext uri="{BB962C8B-B14F-4D97-AF65-F5344CB8AC3E}">
        <p14:creationId xmlns:p14="http://schemas.microsoft.com/office/powerpoint/2010/main" val="2952241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Now before</a:t>
            </a:r>
            <a:r>
              <a:rPr lang="en-US" baseline="0" dirty="0" smtClean="0"/>
              <a:t> we go any further I will say that terms like calcineurin inhibitor or </a:t>
            </a:r>
            <a:r>
              <a:rPr lang="en-US" baseline="0" dirty="0" err="1" smtClean="0"/>
              <a:t>antiproliferative</a:t>
            </a:r>
            <a:r>
              <a:rPr lang="en-US" baseline="0" dirty="0" smtClean="0"/>
              <a:t> might seem confusing to you and that’s okay. We just use these names to group similar medications together based on how they work on the immune system. For our purposes today I want you to focus on the names of the medication and think about the medicines that you are on or that your loved one is on instead of the name of the class of medication.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19</a:t>
            </a:fld>
            <a:endParaRPr lang="en-US"/>
          </a:p>
        </p:txBody>
      </p:sp>
    </p:spTree>
    <p:extLst>
      <p:ext uri="{BB962C8B-B14F-4D97-AF65-F5344CB8AC3E}">
        <p14:creationId xmlns:p14="http://schemas.microsoft.com/office/powerpoint/2010/main" val="167586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first</a:t>
            </a:r>
            <a:r>
              <a:rPr lang="en-US" baseline="0" dirty="0" smtClean="0"/>
              <a:t> two medications we’ll talk about are Tacrolimus and cyclosporine. These are the most common post-transplant medications used and most combinations will include one of these. The reason most combinations include on these medications is because when cyclosporine first came out in the 1980s we saw the biggest jump in improvement of transplant success. </a:t>
            </a:r>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20</a:t>
            </a:fld>
            <a:endParaRPr lang="en-US"/>
          </a:p>
        </p:txBody>
      </p:sp>
    </p:spTree>
    <p:extLst>
      <p:ext uri="{BB962C8B-B14F-4D97-AF65-F5344CB8AC3E}">
        <p14:creationId xmlns:p14="http://schemas.microsoft.com/office/powerpoint/2010/main" val="304205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specific differences between the two</a:t>
            </a:r>
            <a:r>
              <a:rPr lang="en-US" baseline="0" dirty="0" smtClean="0"/>
              <a:t> tacrolimus can lead to diabetes and cyclosporine can cause an increase in your cholesterol and blood pressure. One opposite side-effect is tacrolimus can cause some hair loss while cyclosporine can cause hair gain. So how do help prevent these side-effects. Well for diabetes or high blood sugar, high cholesterol and blood pressure we optimize and use medications to prevent or treat those things. And in terms of tremor hair loss or growth or growth of gum tissue we look out for these side-effects and can possibly switch from tacrolimus to cyclosporine or vice-versa if needed. Overall we do a lot of monitoring and we keep a very close eye out for these different side effects.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23</a:t>
            </a:fld>
            <a:endParaRPr lang="en-US"/>
          </a:p>
        </p:txBody>
      </p:sp>
    </p:spTree>
    <p:extLst>
      <p:ext uri="{BB962C8B-B14F-4D97-AF65-F5344CB8AC3E}">
        <p14:creationId xmlns:p14="http://schemas.microsoft.com/office/powerpoint/2010/main" val="2517007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specific differences between the two</a:t>
            </a:r>
            <a:r>
              <a:rPr lang="en-US" baseline="0" dirty="0" smtClean="0"/>
              <a:t> tacrolimus can lead to diabetes and cyclosporine can cause an increase in your cholesterol and blood pressure. One opposite side-effect is tacrolimus can cause some hair loss while cyclosporine can cause hair gain. So how do help prevent these side-effects. Well for diabetes or high blood sugar, high cholesterol and blood pressure we optimize and use medications to prevent or treat those things. And in terms of tremor hair loss or growth or growth of gum tissue we look out for these side-effects and can possibly switch from tacrolimus to cyclosporine or vice-versa if needed. Overall we do a lot of monitoring and we keep a very close eye out for these different side effects.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24</a:t>
            </a:fld>
            <a:endParaRPr lang="en-US"/>
          </a:p>
        </p:txBody>
      </p:sp>
    </p:spTree>
    <p:extLst>
      <p:ext uri="{BB962C8B-B14F-4D97-AF65-F5344CB8AC3E}">
        <p14:creationId xmlns:p14="http://schemas.microsoft.com/office/powerpoint/2010/main" val="3576708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25</a:t>
            </a:fld>
            <a:endParaRPr lang="en-US"/>
          </a:p>
        </p:txBody>
      </p:sp>
    </p:spTree>
    <p:extLst>
      <p:ext uri="{BB962C8B-B14F-4D97-AF65-F5344CB8AC3E}">
        <p14:creationId xmlns:p14="http://schemas.microsoft.com/office/powerpoint/2010/main" val="2311356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26</a:t>
            </a:fld>
            <a:endParaRPr lang="en-US"/>
          </a:p>
        </p:txBody>
      </p:sp>
    </p:spTree>
    <p:extLst>
      <p:ext uri="{BB962C8B-B14F-4D97-AF65-F5344CB8AC3E}">
        <p14:creationId xmlns:p14="http://schemas.microsoft.com/office/powerpoint/2010/main" val="349106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27</a:t>
            </a:fld>
            <a:endParaRPr lang="en-US"/>
          </a:p>
        </p:txBody>
      </p:sp>
    </p:spTree>
    <p:extLst>
      <p:ext uri="{BB962C8B-B14F-4D97-AF65-F5344CB8AC3E}">
        <p14:creationId xmlns:p14="http://schemas.microsoft.com/office/powerpoint/2010/main" val="584124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10002e81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310002e81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6535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29</a:t>
            </a:fld>
            <a:endParaRPr lang="en-US"/>
          </a:p>
        </p:txBody>
      </p:sp>
    </p:spTree>
    <p:extLst>
      <p:ext uri="{BB962C8B-B14F-4D97-AF65-F5344CB8AC3E}">
        <p14:creationId xmlns:p14="http://schemas.microsoft.com/office/powerpoint/2010/main" val="415765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747DD928-8647-D247-B0BC-AE9AF2BC41B8}" type="slidenum">
              <a:rPr lang="en-US" smtClean="0"/>
              <a:t>7</a:t>
            </a:fld>
            <a:endParaRPr lang="en-US"/>
          </a:p>
        </p:txBody>
      </p:sp>
    </p:spTree>
    <p:extLst>
      <p:ext uri="{BB962C8B-B14F-4D97-AF65-F5344CB8AC3E}">
        <p14:creationId xmlns:p14="http://schemas.microsoft.com/office/powerpoint/2010/main" val="514416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Azathiaprine</a:t>
            </a:r>
            <a:r>
              <a:rPr lang="en-US" baseline="0" dirty="0" smtClean="0"/>
              <a:t> can cause some hair loss and also some upset stomach which can sometimes be helped by taking it with food. But overall aside from the upset stomach these two medications are generally well tolerated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30</a:t>
            </a:fld>
            <a:endParaRPr lang="en-US"/>
          </a:p>
        </p:txBody>
      </p:sp>
    </p:spTree>
    <p:extLst>
      <p:ext uri="{BB962C8B-B14F-4D97-AF65-F5344CB8AC3E}">
        <p14:creationId xmlns:p14="http://schemas.microsoft.com/office/powerpoint/2010/main" val="4182318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Azathiaprine</a:t>
            </a:r>
            <a:r>
              <a:rPr lang="en-US" baseline="0" dirty="0" smtClean="0"/>
              <a:t> can cause some hair loss and also some upset stomach which can sometimes be helped by taking it with food. But overall aside from the upset stomach these two medications are generally well tolerated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31</a:t>
            </a:fld>
            <a:endParaRPr lang="en-US"/>
          </a:p>
        </p:txBody>
      </p:sp>
    </p:spTree>
    <p:extLst>
      <p:ext uri="{BB962C8B-B14F-4D97-AF65-F5344CB8AC3E}">
        <p14:creationId xmlns:p14="http://schemas.microsoft.com/office/powerpoint/2010/main" val="222503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D28A0DA-E1D5-48E1-9CD8-9F236A1CE8C8}" type="slidenum">
              <a:rPr lang="en-US" smtClean="0"/>
              <a:t>32</a:t>
            </a:fld>
            <a:endParaRPr lang="en-US"/>
          </a:p>
        </p:txBody>
      </p:sp>
    </p:spTree>
    <p:extLst>
      <p:ext uri="{BB962C8B-B14F-4D97-AF65-F5344CB8AC3E}">
        <p14:creationId xmlns:p14="http://schemas.microsoft.com/office/powerpoint/2010/main" val="213630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as you are on steroids they can cause your</a:t>
            </a:r>
            <a:r>
              <a:rPr lang="en-US" baseline="0" dirty="0" smtClean="0"/>
              <a:t> cholesterol to increase, they can decrease your bone growth and cause some weight gain. To prevent these we add medications to lower your cholesterol, help your bones grow and stay strong by adding calcium and vitamin D, and reduce the dose the further out from transplant you are.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33</a:t>
            </a:fld>
            <a:endParaRPr lang="en-US"/>
          </a:p>
        </p:txBody>
      </p:sp>
    </p:spTree>
    <p:extLst>
      <p:ext uri="{BB962C8B-B14F-4D97-AF65-F5344CB8AC3E}">
        <p14:creationId xmlns:p14="http://schemas.microsoft.com/office/powerpoint/2010/main" val="387405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as you are on steroids they can cause your</a:t>
            </a:r>
            <a:r>
              <a:rPr lang="en-US" baseline="0" dirty="0" smtClean="0"/>
              <a:t> cholesterol to increase, they can decrease your bone growth and cause some weight gain. To prevent these we add medications to lower your cholesterol, help your bones grow and stay strong by adding calcium and vitamin D, and reduce the dose the further out from transplant you are.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34</a:t>
            </a:fld>
            <a:endParaRPr lang="en-US"/>
          </a:p>
        </p:txBody>
      </p:sp>
    </p:spTree>
    <p:extLst>
      <p:ext uri="{BB962C8B-B14F-4D97-AF65-F5344CB8AC3E}">
        <p14:creationId xmlns:p14="http://schemas.microsoft.com/office/powerpoint/2010/main" val="1329004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Simlar</a:t>
            </a:r>
            <a:r>
              <a:rPr lang="en-US" dirty="0" smtClean="0"/>
              <a:t> to tacrolimus and cyclosporine</a:t>
            </a:r>
            <a:r>
              <a:rPr lang="en-US" baseline="0" dirty="0" smtClean="0"/>
              <a:t> these medications can not be crushed cut or chewed.</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35</a:t>
            </a:fld>
            <a:endParaRPr lang="en-US"/>
          </a:p>
        </p:txBody>
      </p:sp>
    </p:spTree>
    <p:extLst>
      <p:ext uri="{BB962C8B-B14F-4D97-AF65-F5344CB8AC3E}">
        <p14:creationId xmlns:p14="http://schemas.microsoft.com/office/powerpoint/2010/main" val="409672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37</a:t>
            </a:fld>
            <a:endParaRPr lang="en-US"/>
          </a:p>
        </p:txBody>
      </p:sp>
    </p:spTree>
    <p:extLst>
      <p:ext uri="{BB962C8B-B14F-4D97-AF65-F5344CB8AC3E}">
        <p14:creationId xmlns:p14="http://schemas.microsoft.com/office/powerpoint/2010/main" val="86418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those precautions sirolimus and everolimus can cause increased cholesterol which we’ve seen before, mouth sores or ulcers, acne, increased protein in the urine and some lung damage. we help prevent these side-effects by prescribing medications that lower cholesterol, we monitor the dosing using levels and we don’t use them in patients that already have protein in the urine or lung damage.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38</a:t>
            </a:fld>
            <a:endParaRPr lang="en-US"/>
          </a:p>
        </p:txBody>
      </p:sp>
    </p:spTree>
    <p:extLst>
      <p:ext uri="{BB962C8B-B14F-4D97-AF65-F5344CB8AC3E}">
        <p14:creationId xmlns:p14="http://schemas.microsoft.com/office/powerpoint/2010/main" val="3815059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Simlar</a:t>
            </a:r>
            <a:r>
              <a:rPr lang="en-US" dirty="0" smtClean="0"/>
              <a:t> to tacrolimus and cyclosporine</a:t>
            </a:r>
            <a:r>
              <a:rPr lang="en-US" baseline="0" dirty="0" smtClean="0"/>
              <a:t> these medications can not be crushed cut or chewed.</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39</a:t>
            </a:fld>
            <a:endParaRPr lang="en-US"/>
          </a:p>
        </p:txBody>
      </p:sp>
    </p:spTree>
    <p:extLst>
      <p:ext uri="{BB962C8B-B14F-4D97-AF65-F5344CB8AC3E}">
        <p14:creationId xmlns:p14="http://schemas.microsoft.com/office/powerpoint/2010/main" val="2034798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experiencing</a:t>
            </a:r>
            <a:r>
              <a:rPr lang="en-US" baseline="0" dirty="0" smtClean="0"/>
              <a:t> side-effects and having trouble tolerating your medications please talk with your transplant team and let us know so we can adjust your medications. And finally please </a:t>
            </a:r>
            <a:r>
              <a:rPr lang="en-US" baseline="0" dirty="0" err="1" smtClean="0"/>
              <a:t>please</a:t>
            </a:r>
            <a:r>
              <a:rPr lang="en-US" baseline="0" dirty="0" smtClean="0"/>
              <a:t> </a:t>
            </a:r>
            <a:r>
              <a:rPr lang="en-US" baseline="0" dirty="0" err="1" smtClean="0"/>
              <a:t>please</a:t>
            </a:r>
            <a:r>
              <a:rPr lang="en-US" baseline="0" dirty="0" smtClean="0"/>
              <a:t> never stop taking any of these medications on your own. Always talk to a transplant coordinator, pharmacist, or doctor when having issues with any of your medicines. </a:t>
            </a:r>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40</a:t>
            </a:fld>
            <a:endParaRPr lang="en-US"/>
          </a:p>
        </p:txBody>
      </p:sp>
    </p:spTree>
    <p:extLst>
      <p:ext uri="{BB962C8B-B14F-4D97-AF65-F5344CB8AC3E}">
        <p14:creationId xmlns:p14="http://schemas.microsoft.com/office/powerpoint/2010/main" val="151189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at this graph you can see going up and down on the left hand side we have percentages. And then going across the bottom we have years spanning from the 1960s until around 2005. then we see two lines that seem to cross. Now the black line is the percentage of patients that survived 1 year after their transplant. Thinking about that we want all our patients to survive so the fact that this line is increasing over time is a good thing. Looking at the grey line that shows the percentage of rejection in the first year. Knowing that we want as little rejection as possible we see that we are also doing better at keeping that line down as time has gone on. Now what I as the pharmacist on the team think is really cool is that each time you see big changes in theses lines it centers right around the time a new medication was developed. So here in the 1970s, again in the 1980s you see another big change and finally again in the early 2000s we get even better. Likely in large part to the new medications that were developed. </a:t>
            </a:r>
          </a:p>
        </p:txBody>
      </p:sp>
      <p:sp>
        <p:nvSpPr>
          <p:cNvPr id="4" name="Slide Number Placeholder 3"/>
          <p:cNvSpPr>
            <a:spLocks noGrp="1"/>
          </p:cNvSpPr>
          <p:nvPr>
            <p:ph type="sldNum" sz="quarter" idx="10"/>
          </p:nvPr>
        </p:nvSpPr>
        <p:spPr/>
        <p:txBody>
          <a:bodyPr/>
          <a:lstStyle/>
          <a:p>
            <a:fld id="{6D28A0DA-E1D5-48E1-9CD8-9F236A1CE8C8}" type="slidenum">
              <a:rPr lang="en-US" smtClean="0"/>
              <a:t>9</a:t>
            </a:fld>
            <a:endParaRPr lang="en-US"/>
          </a:p>
        </p:txBody>
      </p:sp>
    </p:spTree>
    <p:extLst>
      <p:ext uri="{BB962C8B-B14F-4D97-AF65-F5344CB8AC3E}">
        <p14:creationId xmlns:p14="http://schemas.microsoft.com/office/powerpoint/2010/main" val="1244819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p:spPr>
        <p:txBody>
          <a:bodyPr/>
          <a:lstStyle/>
          <a:p>
            <a:endParaRPr lang="en-US" dirty="0" smtClean="0"/>
          </a:p>
        </p:txBody>
      </p:sp>
      <p:sp>
        <p:nvSpPr>
          <p:cNvPr id="69635" name="Slide Number Placeholder 3"/>
          <p:cNvSpPr>
            <a:spLocks noGrp="1"/>
          </p:cNvSpPr>
          <p:nvPr>
            <p:ph type="sldNum" sz="quarter" idx="5"/>
          </p:nvPr>
        </p:nvSpPr>
        <p:spPr>
          <a:noFill/>
        </p:spPr>
        <p:txBody>
          <a:bodyPr/>
          <a:lstStyle/>
          <a:p>
            <a:fld id="{00D0AA97-21A4-44A2-B49B-E08B6CF40BC6}" type="slidenum">
              <a:rPr lang="en-US" smtClean="0"/>
              <a:pPr/>
              <a:t>46</a:t>
            </a:fld>
            <a:endParaRPr lang="en-US" smtClean="0"/>
          </a:p>
        </p:txBody>
      </p:sp>
    </p:spTree>
    <p:extLst>
      <p:ext uri="{BB962C8B-B14F-4D97-AF65-F5344CB8AC3E}">
        <p14:creationId xmlns:p14="http://schemas.microsoft.com/office/powerpoint/2010/main" val="328192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953B6733-C3DA-45AB-9BBE-FA3938200AAD}" type="slidenum">
              <a:rPr lang="en-US" smtClean="0"/>
              <a:pPr>
                <a:defRPr/>
              </a:pPr>
              <a:t>47</a:t>
            </a:fld>
            <a:endParaRPr lang="en-US"/>
          </a:p>
        </p:txBody>
      </p:sp>
    </p:spTree>
    <p:extLst>
      <p:ext uri="{BB962C8B-B14F-4D97-AF65-F5344CB8AC3E}">
        <p14:creationId xmlns:p14="http://schemas.microsoft.com/office/powerpoint/2010/main" val="183208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70E611-7442-4248-BDFB-13EE907DC8E3}" type="slidenum">
              <a:rPr lang="en-US" smtClean="0"/>
              <a:t>50</a:t>
            </a:fld>
            <a:endParaRPr lang="en-US"/>
          </a:p>
        </p:txBody>
      </p:sp>
    </p:spTree>
    <p:extLst>
      <p:ext uri="{BB962C8B-B14F-4D97-AF65-F5344CB8AC3E}">
        <p14:creationId xmlns:p14="http://schemas.microsoft.com/office/powerpoint/2010/main" val="2617805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361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C6CEE-52EA-409F-B16D-1EA24FD55451}" type="slidenum">
              <a:rPr lang="en-US" smtClean="0"/>
              <a:t>54</a:t>
            </a:fld>
            <a:endParaRPr lang="en-US"/>
          </a:p>
        </p:txBody>
      </p:sp>
    </p:spTree>
    <p:extLst>
      <p:ext uri="{BB962C8B-B14F-4D97-AF65-F5344CB8AC3E}">
        <p14:creationId xmlns:p14="http://schemas.microsoft.com/office/powerpoint/2010/main" val="2333277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89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09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26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30363" indent="-231775">
              <a:defRPr>
                <a:solidFill>
                  <a:schemeClr val="tx1"/>
                </a:solidFill>
                <a:latin typeface="Arial" panose="020B0604020202020204" pitchFamily="34" charset="0"/>
                <a:ea typeface="ＭＳ Ｐゴシック" panose="020B0600070205080204" pitchFamily="34" charset="-128"/>
              </a:defRPr>
            </a:lvl4pPr>
            <a:lvl5pPr marL="2095500" indent="-231775">
              <a:defRPr>
                <a:solidFill>
                  <a:schemeClr val="tx1"/>
                </a:solidFill>
                <a:latin typeface="Arial" panose="020B0604020202020204" pitchFamily="34" charset="0"/>
                <a:ea typeface="ＭＳ Ｐゴシック" panose="020B0600070205080204" pitchFamily="34" charset="-128"/>
              </a:defRPr>
            </a:lvl5pPr>
            <a:lvl6pPr marL="25527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99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71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4300" indent="-2317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5B74B8-8032-4B8C-A43F-3C4BDEAABDE5}"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2830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DD928-8647-D247-B0BC-AE9AF2BC41B8}" type="slidenum">
              <a:rPr lang="en-US" smtClean="0"/>
              <a:t>11</a:t>
            </a:fld>
            <a:endParaRPr lang="en-US"/>
          </a:p>
        </p:txBody>
      </p:sp>
    </p:spTree>
    <p:extLst>
      <p:ext uri="{BB962C8B-B14F-4D97-AF65-F5344CB8AC3E}">
        <p14:creationId xmlns:p14="http://schemas.microsoft.com/office/powerpoint/2010/main" val="58482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25948-1113-4DA2-8396-936D03ADC1B2}" type="slidenum">
              <a:rPr lang="en-US" smtClean="0"/>
              <a:t>12</a:t>
            </a:fld>
            <a:endParaRPr lang="en-US"/>
          </a:p>
        </p:txBody>
      </p:sp>
    </p:spTree>
    <p:extLst>
      <p:ext uri="{BB962C8B-B14F-4D97-AF65-F5344CB8AC3E}">
        <p14:creationId xmlns:p14="http://schemas.microsoft.com/office/powerpoint/2010/main" val="34660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There are 4 types</a:t>
            </a:r>
            <a:r>
              <a:rPr lang="en-US" baseline="0" dirty="0" smtClean="0"/>
              <a:t> or classes of </a:t>
            </a:r>
            <a:r>
              <a:rPr lang="en-US" baseline="0" dirty="0" err="1" smtClean="0"/>
              <a:t>immunosuppressants</a:t>
            </a:r>
            <a:r>
              <a:rPr lang="en-US" baseline="0" dirty="0" smtClean="0"/>
              <a:t> or antirejection medications that are typically used. The first one we will go over are what we call Calcineurin inhibitors the specific medications in this class are tacrolimus and cyclosporine.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15</a:t>
            </a:fld>
            <a:endParaRPr lang="en-US"/>
          </a:p>
        </p:txBody>
      </p:sp>
    </p:spTree>
    <p:extLst>
      <p:ext uri="{BB962C8B-B14F-4D97-AF65-F5344CB8AC3E}">
        <p14:creationId xmlns:p14="http://schemas.microsoft.com/office/powerpoint/2010/main" val="220897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There are 4 types</a:t>
            </a:r>
            <a:r>
              <a:rPr lang="en-US" baseline="0" dirty="0" smtClean="0"/>
              <a:t> or classes of </a:t>
            </a:r>
            <a:r>
              <a:rPr lang="en-US" baseline="0" dirty="0" err="1" smtClean="0"/>
              <a:t>immunosuppressants</a:t>
            </a:r>
            <a:r>
              <a:rPr lang="en-US" baseline="0" dirty="0" smtClean="0"/>
              <a:t> or antirejection medications that are typically used. The first one we will go over are what we call Calcineurin inhibitors the specific medications in this class are tacrolimus and cyclosporine.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16</a:t>
            </a:fld>
            <a:endParaRPr lang="en-US"/>
          </a:p>
        </p:txBody>
      </p:sp>
    </p:spTree>
    <p:extLst>
      <p:ext uri="{BB962C8B-B14F-4D97-AF65-F5344CB8AC3E}">
        <p14:creationId xmlns:p14="http://schemas.microsoft.com/office/powerpoint/2010/main" val="322865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There are 4 types</a:t>
            </a:r>
            <a:r>
              <a:rPr lang="en-US" baseline="0" dirty="0" smtClean="0"/>
              <a:t> or classes of </a:t>
            </a:r>
            <a:r>
              <a:rPr lang="en-US" baseline="0" dirty="0" err="1" smtClean="0"/>
              <a:t>immunosuppressants</a:t>
            </a:r>
            <a:r>
              <a:rPr lang="en-US" baseline="0" dirty="0" smtClean="0"/>
              <a:t> or antirejection medications that are typically used. The first one we will go over are what we call Calcineurin inhibitors the specific medications in this class are tacrolimus and cyclosporine. </a:t>
            </a:r>
            <a:endParaRPr lang="en-US" dirty="0" smtClean="0"/>
          </a:p>
          <a:p>
            <a:endParaRPr lang="en-US" dirty="0"/>
          </a:p>
        </p:txBody>
      </p:sp>
      <p:sp>
        <p:nvSpPr>
          <p:cNvPr id="4" name="Slide Number Placeholder 3"/>
          <p:cNvSpPr>
            <a:spLocks noGrp="1"/>
          </p:cNvSpPr>
          <p:nvPr>
            <p:ph type="sldNum" sz="quarter" idx="10"/>
          </p:nvPr>
        </p:nvSpPr>
        <p:spPr/>
        <p:txBody>
          <a:bodyPr/>
          <a:lstStyle/>
          <a:p>
            <a:fld id="{6D28A0DA-E1D5-48E1-9CD8-9F236A1CE8C8}" type="slidenum">
              <a:rPr lang="en-US" smtClean="0"/>
              <a:t>17</a:t>
            </a:fld>
            <a:endParaRPr lang="en-US"/>
          </a:p>
        </p:txBody>
      </p:sp>
    </p:spTree>
    <p:extLst>
      <p:ext uri="{BB962C8B-B14F-4D97-AF65-F5344CB8AC3E}">
        <p14:creationId xmlns:p14="http://schemas.microsoft.com/office/powerpoint/2010/main" val="3253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rotWithShape="1">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rotWithShape="1">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5"/>
          <p:cNvSpPr>
            <a:spLocks noGrp="1"/>
          </p:cNvSpPr>
          <p:nvPr>
            <p:ph type="clipArt" idx="2"/>
          </p:nvPr>
        </p:nvSpPr>
        <p:spPr>
          <a:xfrm>
            <a:off x="457200" y="1600200"/>
            <a:ext cx="4038600" cy="45339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1"/>
          </p:nvPr>
        </p:nvSpPr>
        <p:spPr>
          <a:xfrm>
            <a:off x="4648200" y="1600200"/>
            <a:ext cx="4038600" cy="4533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5"/>
          <p:cNvSpPr txBox="1">
            <a:spLocks noGrp="1"/>
          </p:cNvSpPr>
          <p:nvPr>
            <p:ph type="dt" idx="10"/>
          </p:nvPr>
        </p:nvSpPr>
        <p:spPr>
          <a:xfrm>
            <a:off x="457200" y="6243638"/>
            <a:ext cx="21336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ftr" idx="11"/>
          </p:nvPr>
        </p:nvSpPr>
        <p:spPr>
          <a:xfrm>
            <a:off x="3124200" y="6243638"/>
            <a:ext cx="2895600" cy="457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
        <p:cNvGrpSpPr/>
        <p:nvPr/>
      </p:nvGrpSpPr>
      <p:grpSpPr>
        <a:xfrm>
          <a:off x="0" y="0"/>
          <a:ext cx="0" cy="0"/>
          <a:chOff x="0" y="0"/>
          <a:chExt cx="0" cy="0"/>
        </a:xfrm>
      </p:grpSpPr>
      <p:sp>
        <p:nvSpPr>
          <p:cNvPr id="32" name="Google Shape;32;p6"/>
          <p:cNvSpPr/>
          <p:nvPr/>
        </p:nvSpPr>
        <p:spPr>
          <a:xfrm>
            <a:off x="228600" y="228600"/>
            <a:ext cx="8695944" cy="1426464"/>
          </a:xfrm>
          <a:prstGeom prst="roundRect">
            <a:avLst>
              <a:gd name="adj" fmla="val 7136"/>
            </a:avLst>
          </a:prstGeom>
          <a:gradFill>
            <a:gsLst>
              <a:gs pos="0">
                <a:srgbClr val="366092"/>
              </a:gs>
              <a:gs pos="90000">
                <a:srgbClr val="93B3D7"/>
              </a:gs>
              <a:gs pos="100000">
                <a:srgbClr val="93B3D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3" name="Google Shape;33;p6"/>
          <p:cNvGrpSpPr/>
          <p:nvPr/>
        </p:nvGrpSpPr>
        <p:grpSpPr>
          <a:xfrm>
            <a:off x="211665" y="714191"/>
            <a:ext cx="8723376" cy="1329874"/>
            <a:chOff x="-3905251" y="4294188"/>
            <a:chExt cx="13027840" cy="1892300"/>
          </a:xfrm>
        </p:grpSpPr>
        <p:sp>
          <p:nvSpPr>
            <p:cNvPr id="34" name="Google Shape;34;p6"/>
            <p:cNvSpPr/>
            <p:nvPr/>
          </p:nvSpPr>
          <p:spPr>
            <a:xfrm>
              <a:off x="4810125" y="4500563"/>
              <a:ext cx="4295775" cy="1016000"/>
            </a:xfrm>
            <a:custGeom>
              <a:avLst/>
              <a:gdLst/>
              <a:ahLst/>
              <a:cxnLst/>
              <a:rect l="l" t="t" r="r" b="b"/>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19822" y="73125"/>
                  </a:lnTo>
                  <a:lnTo>
                    <a:pt x="120000" y="72750"/>
                  </a:lnTo>
                  <a:lnTo>
                    <a:pt x="120000" y="72750"/>
                  </a:lnTo>
                  <a:lnTo>
                    <a:pt x="120000" y="0"/>
                  </a:lnTo>
                  <a:lnTo>
                    <a:pt x="120000" y="0"/>
                  </a:lnTo>
                  <a:lnTo>
                    <a:pt x="119733" y="0"/>
                  </a:lnTo>
                  <a:lnTo>
                    <a:pt x="119733" y="0"/>
                  </a:lnTo>
                  <a:close/>
                </a:path>
              </a:pathLst>
            </a:custGeom>
            <a:solidFill>
              <a:schemeClr val="lt2">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6"/>
            <p:cNvSpPr/>
            <p:nvPr/>
          </p:nvSpPr>
          <p:spPr>
            <a:xfrm>
              <a:off x="-309563" y="4318000"/>
              <a:ext cx="8280401" cy="1209675"/>
            </a:xfrm>
            <a:custGeom>
              <a:avLst/>
              <a:gdLst/>
              <a:ahLst/>
              <a:cxnLst/>
              <a:rect l="l" t="t" r="r" b="b"/>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lnTo>
                    <a:pt x="120000" y="112440"/>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6"/>
            <p:cNvSpPr/>
            <p:nvPr/>
          </p:nvSpPr>
          <p:spPr>
            <a:xfrm>
              <a:off x="3175" y="4335463"/>
              <a:ext cx="8166100" cy="1101725"/>
            </a:xfrm>
            <a:custGeom>
              <a:avLst/>
              <a:gdLst/>
              <a:ahLst/>
              <a:cxnLst/>
              <a:rect l="l" t="t" r="r" b="b"/>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6"/>
            <p:cNvSpPr/>
            <p:nvPr/>
          </p:nvSpPr>
          <p:spPr>
            <a:xfrm>
              <a:off x="4156075" y="4316413"/>
              <a:ext cx="4940300" cy="927100"/>
            </a:xfrm>
            <a:custGeom>
              <a:avLst/>
              <a:gdLst/>
              <a:ahLst/>
              <a:cxnLst/>
              <a:rect l="l" t="t" r="r" b="b"/>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6"/>
            <p:cNvSpPr/>
            <p:nvPr/>
          </p:nvSpPr>
          <p:spPr>
            <a:xfrm>
              <a:off x="-3905251" y="4294188"/>
              <a:ext cx="13027840" cy="1892300"/>
            </a:xfrm>
            <a:custGeom>
              <a:avLst/>
              <a:gdLst/>
              <a:ahLst/>
              <a:cxnLst/>
              <a:rect l="l" t="t" r="r" b="b"/>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19941" y="120000"/>
                  </a:lnTo>
                  <a:lnTo>
                    <a:pt x="120000" y="119395"/>
                  </a:lnTo>
                  <a:lnTo>
                    <a:pt x="120000" y="119395"/>
                  </a:lnTo>
                  <a:lnTo>
                    <a:pt x="120000" y="51342"/>
                  </a:lnTo>
                  <a:lnTo>
                    <a:pt x="120000" y="51342"/>
                  </a:lnTo>
                  <a:lnTo>
                    <a:pt x="119941" y="51543"/>
                  </a:lnTo>
                  <a:lnTo>
                    <a:pt x="119941" y="51543"/>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AA8A592B-40F6-44A7-B770-E7B6E1C81034}" type="slidenum">
              <a:rPr lang="en-US" smtClean="0"/>
              <a:pPr/>
              <a:t>‹#›</a:t>
            </a:fld>
            <a:endParaRPr lang="en-US"/>
          </a:p>
        </p:txBody>
      </p:sp>
    </p:spTree>
    <p:extLst>
      <p:ext uri="{BB962C8B-B14F-4D97-AF65-F5344CB8AC3E}">
        <p14:creationId xmlns:p14="http://schemas.microsoft.com/office/powerpoint/2010/main" val="426221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pn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1.xml"/><Relationship Id="rId7" Type="http://schemas.openxmlformats.org/officeDocument/2006/relationships/image" Target="../media/image33.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4.xml"/><Relationship Id="rId7" Type="http://schemas.openxmlformats.org/officeDocument/2006/relationships/image" Target="../media/image33.png"/><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39.png"/><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56.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7"/>
          <p:cNvSpPr txBox="1">
            <a:spLocks noGrp="1"/>
          </p:cNvSpPr>
          <p:nvPr>
            <p:ph type="ctrTitle"/>
          </p:nvPr>
        </p:nvSpPr>
        <p:spPr>
          <a:xfrm>
            <a:off x="740229" y="1406818"/>
            <a:ext cx="7772400" cy="2514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800"/>
              <a:buFont typeface="Calibri"/>
              <a:buNone/>
            </a:pPr>
            <a:r>
              <a:rPr lang="en-US" sz="6000" b="1" i="0" u="none" strike="noStrike" cap="none" dirty="0">
                <a:solidFill>
                  <a:schemeClr val="dk1"/>
                </a:solidFill>
                <a:latin typeface="Calibri" panose="020F0502020204030204" pitchFamily="34" charset="0"/>
                <a:cs typeface="Calibri" panose="020F0502020204030204" pitchFamily="34" charset="0"/>
                <a:sym typeface="Calibri"/>
              </a:rPr>
              <a:t>Medications </a:t>
            </a:r>
            <a:br>
              <a:rPr lang="en-US" sz="6000" b="1" i="0" u="none" strike="noStrike" cap="none" dirty="0">
                <a:solidFill>
                  <a:schemeClr val="dk1"/>
                </a:solidFill>
                <a:latin typeface="Calibri" panose="020F0502020204030204" pitchFamily="34" charset="0"/>
                <a:cs typeface="Calibri" panose="020F0502020204030204" pitchFamily="34" charset="0"/>
                <a:sym typeface="Calibri"/>
              </a:rPr>
            </a:br>
            <a:r>
              <a:rPr lang="en-US" sz="6000" b="1" i="0" u="none" strike="noStrike" cap="none" dirty="0">
                <a:solidFill>
                  <a:schemeClr val="dk1"/>
                </a:solidFill>
                <a:latin typeface="Calibri" panose="020F0502020204030204" pitchFamily="34" charset="0"/>
                <a:cs typeface="Calibri" panose="020F0502020204030204" pitchFamily="34" charset="0"/>
                <a:sym typeface="Calibri"/>
              </a:rPr>
              <a:t>After Transplant</a:t>
            </a:r>
            <a:endParaRPr sz="5400" b="1" i="0" u="none" strike="noStrike" cap="none" dirty="0">
              <a:solidFill>
                <a:srgbClr val="FFFF00"/>
              </a:solidFill>
              <a:latin typeface="Calibri" panose="020F0502020204030204" pitchFamily="34" charset="0"/>
              <a:cs typeface="Calibri" panose="020F0502020204030204" pitchFamily="34" charset="0"/>
              <a:sym typeface="Calibri"/>
            </a:endParaRPr>
          </a:p>
        </p:txBody>
      </p:sp>
      <p:sp>
        <p:nvSpPr>
          <p:cNvPr id="47" name="Google Shape;47;p7"/>
          <p:cNvSpPr txBox="1">
            <a:spLocks noGrp="1"/>
          </p:cNvSpPr>
          <p:nvPr>
            <p:ph type="subTitle" idx="1"/>
          </p:nvPr>
        </p:nvSpPr>
        <p:spPr>
          <a:xfrm>
            <a:off x="702186" y="3921418"/>
            <a:ext cx="7848486" cy="16419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Ian A. Booth, PharmD</a:t>
            </a:r>
          </a:p>
          <a:p>
            <a:pPr marL="0" marR="0" lvl="0" indent="0" algn="ctr" rtl="0">
              <a:spcBef>
                <a:spcPts val="0"/>
              </a:spcBef>
              <a:spcAft>
                <a:spcPts val="600"/>
              </a:spcAft>
              <a:buClr>
                <a:srgbClr val="888888"/>
              </a:buClr>
              <a:buSzPts val="1600"/>
              <a:buFont typeface="Arial"/>
              <a:buNone/>
            </a:pPr>
            <a:r>
              <a:rPr lang="en-US" sz="2400" dirty="0" smtClean="0">
                <a:solidFill>
                  <a:schemeClr val="tx1"/>
                </a:solidFill>
                <a:latin typeface="Calibri" panose="020F0502020204030204" pitchFamily="34" charset="0"/>
                <a:cs typeface="Calibri" panose="020F0502020204030204" pitchFamily="34" charset="0"/>
              </a:rPr>
              <a:t>Solid Organ Transplant Pharmacist</a:t>
            </a:r>
            <a:endParaRPr sz="2400" b="0" i="0" u="none" strike="noStrike" cap="none" dirty="0">
              <a:solidFill>
                <a:schemeClr val="tx1"/>
              </a:solidFill>
              <a:latin typeface="Calibri" panose="020F0502020204030204" pitchFamily="34" charset="0"/>
              <a:cs typeface="Calibri" panose="020F0502020204030204" pitchFamily="34" charset="0"/>
              <a:sym typeface="Calibri"/>
            </a:endParaRPr>
          </a:p>
          <a:p>
            <a:pPr marL="0" marR="0" lvl="0" indent="0" algn="ctr" rtl="0">
              <a:spcBef>
                <a:spcPts val="32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University </a:t>
            </a:r>
            <a:r>
              <a:rPr lang="en-US" sz="2400" b="0" i="0" u="none" strike="noStrike" cap="none" dirty="0">
                <a:solidFill>
                  <a:schemeClr val="tx1"/>
                </a:solidFill>
                <a:latin typeface="Calibri" panose="020F0502020204030204" pitchFamily="34" charset="0"/>
                <a:cs typeface="Calibri" panose="020F0502020204030204" pitchFamily="34" charset="0"/>
                <a:sym typeface="Calibri"/>
              </a:rPr>
              <a:t>of Maryland Medical Center</a:t>
            </a:r>
            <a:endParaRPr sz="2400" dirty="0">
              <a:solidFill>
                <a:schemeClr val="tx1"/>
              </a:solidFill>
              <a:latin typeface="Calibri" panose="020F0502020204030204" pitchFamily="34" charset="0"/>
              <a:cs typeface="Calibri" panose="020F0502020204030204" pitchFamily="34" charset="0"/>
            </a:endParaRPr>
          </a:p>
          <a:p>
            <a:pPr marL="0" marR="0" lvl="0" indent="0" algn="ctr" rtl="0">
              <a:spcBef>
                <a:spcPts val="640"/>
              </a:spcBef>
              <a:spcAft>
                <a:spcPts val="600"/>
              </a:spcAft>
              <a:buClr>
                <a:srgbClr val="888888"/>
              </a:buClr>
              <a:buSzPts val="3200"/>
              <a:buFont typeface="Arial"/>
              <a:buNone/>
            </a:pPr>
            <a:endParaRPr sz="4000" b="0" i="0" u="none" strike="noStrike" cap="none" dirty="0">
              <a:solidFill>
                <a:schemeClr val="tx1"/>
              </a:solidFill>
              <a:latin typeface="Calibri" panose="020F0502020204030204" pitchFamily="34" charset="0"/>
              <a:cs typeface="Calibri" panose="020F0502020204030204" pitchFamily="34" charset="0"/>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630872" y="685800"/>
            <a:ext cx="8042201" cy="838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latin typeface="Calibri" panose="020F0502020204030204" pitchFamily="34" charset="0"/>
                <a:ea typeface="ＭＳ Ｐゴシック" panose="020B0600070205080204" pitchFamily="34" charset="-128"/>
                <a:cs typeface="Calibri" panose="020F0502020204030204" pitchFamily="34" charset="0"/>
              </a:rPr>
              <a:t>Balance of Immunosuppression</a:t>
            </a:r>
          </a:p>
        </p:txBody>
      </p:sp>
      <p:pic>
        <p:nvPicPr>
          <p:cNvPr id="14339" name="Picture 5" descr="C:\Users\burr47\AppData\Local\Microsoft\Windows\Temporary Internet Files\Content.IE5\NSC5KGHH\johnny-automatic-scales-of-justic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3968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9"/>
          <p:cNvSpPr>
            <a:spLocks noChangeArrowheads="1"/>
          </p:cNvSpPr>
          <p:nvPr/>
        </p:nvSpPr>
        <p:spPr bwMode="auto">
          <a:xfrm rot="5165902">
            <a:off x="1308894" y="1788319"/>
            <a:ext cx="1046162" cy="1739900"/>
          </a:xfrm>
          <a:prstGeom prst="curvedRightArrow">
            <a:avLst>
              <a:gd name="adj1" fmla="val 27164"/>
              <a:gd name="adj2" fmla="val 54344"/>
              <a:gd name="adj3" fmla="val 33333"/>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15000"/>
              </a:spcBef>
              <a:spcAft>
                <a:spcPct val="15000"/>
              </a:spcAft>
            </a:pPr>
            <a:endParaRPr lang="en-US" altLang="en-US" sz="3200"/>
          </a:p>
        </p:txBody>
      </p:sp>
      <p:sp>
        <p:nvSpPr>
          <p:cNvPr id="13" name="AutoShape 8"/>
          <p:cNvSpPr>
            <a:spLocks noChangeArrowheads="1"/>
          </p:cNvSpPr>
          <p:nvPr/>
        </p:nvSpPr>
        <p:spPr bwMode="auto">
          <a:xfrm rot="-5601171">
            <a:off x="6713538" y="2106613"/>
            <a:ext cx="973137" cy="1849437"/>
          </a:xfrm>
          <a:prstGeom prst="curvedLeftArrow">
            <a:avLst>
              <a:gd name="adj1" fmla="val 29607"/>
              <a:gd name="adj2" fmla="val 59223"/>
              <a:gd name="adj3" fmla="val 33333"/>
            </a:avLst>
          </a:prstGeom>
          <a:solidFill>
            <a:schemeClr val="accent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15000"/>
              </a:spcBef>
              <a:spcAft>
                <a:spcPct val="15000"/>
              </a:spcAft>
            </a:pPr>
            <a:endParaRPr lang="en-US" altLang="en-US" sz="3200"/>
          </a:p>
        </p:txBody>
      </p:sp>
      <p:sp>
        <p:nvSpPr>
          <p:cNvPr id="14343" name="TextBox 5"/>
          <p:cNvSpPr txBox="1">
            <a:spLocks noChangeArrowheads="1"/>
          </p:cNvSpPr>
          <p:nvPr/>
        </p:nvSpPr>
        <p:spPr bwMode="auto">
          <a:xfrm>
            <a:off x="594536" y="3421237"/>
            <a:ext cx="15927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dirty="0">
                <a:latin typeface="Calibri" panose="020F0502020204030204" pitchFamily="34" charset="0"/>
              </a:rPr>
              <a:t>Rejection</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Graft Loss</a:t>
            </a:r>
          </a:p>
        </p:txBody>
      </p:sp>
      <p:sp>
        <p:nvSpPr>
          <p:cNvPr id="14344" name="TextBox 14"/>
          <p:cNvSpPr txBox="1">
            <a:spLocks noChangeArrowheads="1"/>
          </p:cNvSpPr>
          <p:nvPr/>
        </p:nvSpPr>
        <p:spPr bwMode="auto">
          <a:xfrm>
            <a:off x="7122907" y="3635479"/>
            <a:ext cx="19847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dirty="0">
                <a:latin typeface="Calibri" panose="020F0502020204030204" pitchFamily="34" charset="0"/>
              </a:rPr>
              <a:t>Side Effects</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Infection</a:t>
            </a:r>
          </a:p>
          <a:p>
            <a:pPr eaLnBrk="1" hangingPunct="1"/>
            <a:endParaRPr lang="en-US" altLang="en-US" sz="1600" dirty="0">
              <a:latin typeface="Calibri" panose="020F0502020204030204" pitchFamily="34" charset="0"/>
            </a:endParaRPr>
          </a:p>
          <a:p>
            <a:pPr eaLnBrk="1" hangingPunct="1"/>
            <a:r>
              <a:rPr lang="en-US" altLang="en-US" sz="2400" dirty="0">
                <a:latin typeface="Calibri" panose="020F0502020204030204" pitchFamily="34" charset="0"/>
              </a:rPr>
              <a:t>Malignancy</a:t>
            </a:r>
          </a:p>
        </p:txBody>
      </p:sp>
      <p:pic>
        <p:nvPicPr>
          <p:cNvPr id="1434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721100"/>
            <a:ext cx="503237" cy="77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75" y="3579813"/>
            <a:ext cx="4603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Image result for prednisone bottle"/>
          <p:cNvPicPr>
            <a:picLocks noChangeAspect="1" noChangeArrowheads="1"/>
          </p:cNvPicPr>
          <p:nvPr/>
        </p:nvPicPr>
        <p:blipFill>
          <a:blip r:embed="rId6">
            <a:extLst>
              <a:ext uri="{28A0092B-C50C-407E-A947-70E740481C1C}">
                <a14:useLocalDpi xmlns:a14="http://schemas.microsoft.com/office/drawing/2010/main" val="0"/>
              </a:ext>
            </a:extLst>
          </a:blip>
          <a:srcRect l="27464" t="3011" r="27263" b="4021"/>
          <a:stretch>
            <a:fillRect/>
          </a:stretch>
        </p:blipFill>
        <p:spPr bwMode="auto">
          <a:xfrm>
            <a:off x="5089525" y="3702050"/>
            <a:ext cx="3873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67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6C51-ED4F-564B-A233-B8538681DC1F}"/>
              </a:ext>
            </a:extLst>
          </p:cNvPr>
          <p:cNvSpPr>
            <a:spLocks noGrp="1"/>
          </p:cNvSpPr>
          <p:nvPr>
            <p:ph type="title"/>
          </p:nvPr>
        </p:nvSpPr>
        <p:spPr>
          <a:xfrm>
            <a:off x="0" y="686630"/>
            <a:ext cx="9060873" cy="857250"/>
          </a:xfrm>
        </p:spPr>
        <p:txBody>
          <a:bodyPr>
            <a:noAutofit/>
          </a:bodyPr>
          <a:lstStyle/>
          <a:p>
            <a:r>
              <a:rPr lang="en-US" sz="3600" dirty="0"/>
              <a:t>Considerations for </a:t>
            </a:r>
            <a:r>
              <a:rPr lang="en-US" sz="3600" dirty="0" smtClean="0"/>
              <a:t>Immunosuppression</a:t>
            </a:r>
            <a:endParaRPr lang="en-US" sz="3600" dirty="0"/>
          </a:p>
        </p:txBody>
      </p:sp>
      <p:graphicFrame>
        <p:nvGraphicFramePr>
          <p:cNvPr id="4" name="Diagram 3">
            <a:extLst>
              <a:ext uri="{FF2B5EF4-FFF2-40B4-BE49-F238E27FC236}">
                <a16:creationId xmlns:a16="http://schemas.microsoft.com/office/drawing/2014/main" id="{FB1E9F89-109D-CD40-A068-1856CDA5C447}"/>
              </a:ext>
            </a:extLst>
          </p:cNvPr>
          <p:cNvGraphicFramePr/>
          <p:nvPr>
            <p:extLst>
              <p:ext uri="{D42A27DB-BD31-4B8C-83A1-F6EECF244321}">
                <p14:modId xmlns:p14="http://schemas.microsoft.com/office/powerpoint/2010/main" val="297304816"/>
              </p:ext>
            </p:extLst>
          </p:nvPr>
        </p:nvGraphicFramePr>
        <p:xfrm>
          <a:off x="1241270" y="2369127"/>
          <a:ext cx="7109557" cy="2660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a:off x="730827" y="1685612"/>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194166"/>
      </p:ext>
    </p:extLst>
  </p:cSld>
  <p:clrMapOvr>
    <a:masterClrMapping/>
  </p:clrMapOvr>
  <mc:AlternateContent xmlns:mc="http://schemas.openxmlformats.org/markup-compatibility/2006" xmlns:p14="http://schemas.microsoft.com/office/powerpoint/2010/main">
    <mc:Choice Requires="p14">
      <p:transition spd="slow" p14:dur="2000" advTm="72764"/>
    </mc:Choice>
    <mc:Fallback xmlns="">
      <p:transition spd="slow" advTm="7276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82" y="444886"/>
            <a:ext cx="8229600" cy="996175"/>
          </a:xfrm>
        </p:spPr>
        <p:txBody>
          <a:bodyPr/>
          <a:lstStyle/>
          <a:p>
            <a:r>
              <a:rPr lang="en-US" dirty="0" smtClean="0"/>
              <a:t>All Organs Are Not Created Equal</a:t>
            </a:r>
            <a:endParaRPr lang="en-US" dirty="0"/>
          </a:p>
        </p:txBody>
      </p:sp>
      <p:cxnSp>
        <p:nvCxnSpPr>
          <p:cNvPr id="8" name="Straight Connector 7"/>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4"/>
          <p:cNvGraphicFramePr>
            <a:graphicFrameLocks/>
          </p:cNvGraphicFramePr>
          <p:nvPr>
            <p:extLst>
              <p:ext uri="{D42A27DB-BD31-4B8C-83A1-F6EECF244321}">
                <p14:modId xmlns:p14="http://schemas.microsoft.com/office/powerpoint/2010/main" val="2653215468"/>
              </p:ext>
            </p:extLst>
          </p:nvPr>
        </p:nvGraphicFramePr>
        <p:xfrm>
          <a:off x="63500" y="596900"/>
          <a:ext cx="9017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63500" y="3986772"/>
            <a:ext cx="4380731" cy="830997"/>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More Rejection = Greater Immunosuppression Needs                                                                                   </a:t>
            </a:r>
            <a:endParaRPr lang="en-US" sz="2400" b="1" dirty="0">
              <a:latin typeface="Calibri" panose="020F0502020204030204" pitchFamily="34" charset="0"/>
              <a:cs typeface="Calibri" panose="020F0502020204030204" pitchFamily="34" charset="0"/>
            </a:endParaRPr>
          </a:p>
        </p:txBody>
      </p:sp>
      <p:sp>
        <p:nvSpPr>
          <p:cNvPr id="13" name="TextBox 12"/>
          <p:cNvSpPr txBox="1"/>
          <p:nvPr/>
        </p:nvSpPr>
        <p:spPr>
          <a:xfrm>
            <a:off x="4794989" y="3987286"/>
            <a:ext cx="4285511" cy="830997"/>
          </a:xfrm>
          <a:prstGeom prst="rect">
            <a:avLst/>
          </a:prstGeom>
          <a:noFill/>
        </p:spPr>
        <p:txBody>
          <a:bodyPr wrap="square" rtlCol="0">
            <a:spAutoFit/>
          </a:bodyPr>
          <a:lstStyle/>
          <a:p>
            <a:pPr algn="r"/>
            <a:r>
              <a:rPr lang="en-US" sz="2400" b="1" dirty="0" smtClean="0">
                <a:latin typeface="Calibri" panose="020F0502020204030204" pitchFamily="34" charset="0"/>
                <a:cs typeface="Calibri" panose="020F0502020204030204" pitchFamily="34" charset="0"/>
              </a:rPr>
              <a:t>Less Rejection = Lower Immunosuppression Needs                                                                                   </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403209"/>
      </p:ext>
    </p:extLst>
  </p:cSld>
  <p:clrMapOvr>
    <a:masterClrMapping/>
  </p:clrMapOvr>
  <mc:AlternateContent xmlns:mc="http://schemas.openxmlformats.org/markup-compatibility/2006" xmlns:p14="http://schemas.microsoft.com/office/powerpoint/2010/main">
    <mc:Choice Requires="p14">
      <p:transition spd="slow" p14:dur="2000" advTm="50575"/>
    </mc:Choice>
    <mc:Fallback xmlns="">
      <p:transition spd="slow" advTm="5057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13</a:t>
            </a:fld>
            <a:endParaRPr lang="en-US"/>
          </a:p>
        </p:txBody>
      </p:sp>
      <p:graphicFrame>
        <p:nvGraphicFramePr>
          <p:cNvPr id="3" name="Diagram 2"/>
          <p:cNvGraphicFramePr/>
          <p:nvPr>
            <p:extLst>
              <p:ext uri="{D42A27DB-BD31-4B8C-83A1-F6EECF244321}">
                <p14:modId xmlns:p14="http://schemas.microsoft.com/office/powerpoint/2010/main" val="1480130214"/>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2590034548"/>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14</a:t>
            </a:fld>
            <a:endParaRPr lang="en-US"/>
          </a:p>
        </p:txBody>
      </p:sp>
      <p:graphicFrame>
        <p:nvGraphicFramePr>
          <p:cNvPr id="3" name="Diagram 2"/>
          <p:cNvGraphicFramePr/>
          <p:nvPr>
            <p:extLst>
              <p:ext uri="{D42A27DB-BD31-4B8C-83A1-F6EECF244321}">
                <p14:modId xmlns:p14="http://schemas.microsoft.com/office/powerpoint/2010/main" val="1713984445"/>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101628501"/>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678" y="741948"/>
            <a:ext cx="6790322"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233442" y="4849587"/>
            <a:ext cx="1233881" cy="1389019"/>
          </a:xfrm>
          <a:prstGeom prst="rect">
            <a:avLst/>
          </a:prstGeom>
        </p:spPr>
      </p:pic>
      <p:pic>
        <p:nvPicPr>
          <p:cNvPr id="6" name="Picture 5"/>
          <p:cNvPicPr>
            <a:picLocks noChangeAspect="1"/>
          </p:cNvPicPr>
          <p:nvPr/>
        </p:nvPicPr>
        <p:blipFill>
          <a:blip r:embed="rId4"/>
          <a:stretch>
            <a:fillRect/>
          </a:stretch>
        </p:blipFill>
        <p:spPr>
          <a:xfrm>
            <a:off x="6129640" y="5361215"/>
            <a:ext cx="1777514" cy="87739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603137030"/>
              </p:ext>
            </p:extLst>
          </p:nvPr>
        </p:nvGraphicFramePr>
        <p:xfrm>
          <a:off x="1143001" y="1764439"/>
          <a:ext cx="6857999" cy="146947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45720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bl>
          </a:graphicData>
        </a:graphic>
      </p:graphicFrame>
    </p:spTree>
    <p:extLst>
      <p:ext uri="{BB962C8B-B14F-4D97-AF65-F5344CB8AC3E}">
        <p14:creationId xmlns:p14="http://schemas.microsoft.com/office/powerpoint/2010/main" val="2837311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678" y="741948"/>
            <a:ext cx="6790322"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233442" y="4849587"/>
            <a:ext cx="1233881" cy="1389019"/>
          </a:xfrm>
          <a:prstGeom prst="rect">
            <a:avLst/>
          </a:prstGeom>
        </p:spPr>
      </p:pic>
      <p:pic>
        <p:nvPicPr>
          <p:cNvPr id="6" name="Picture 5"/>
          <p:cNvPicPr>
            <a:picLocks noChangeAspect="1"/>
          </p:cNvPicPr>
          <p:nvPr/>
        </p:nvPicPr>
        <p:blipFill>
          <a:blip r:embed="rId4"/>
          <a:stretch>
            <a:fillRect/>
          </a:stretch>
        </p:blipFill>
        <p:spPr>
          <a:xfrm>
            <a:off x="6129640" y="5361215"/>
            <a:ext cx="1777514" cy="87739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19800935"/>
              </p:ext>
            </p:extLst>
          </p:nvPr>
        </p:nvGraphicFramePr>
        <p:xfrm>
          <a:off x="1143001" y="1764439"/>
          <a:ext cx="6857999" cy="238387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45720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r h="457200">
                <a:tc rowSpan="2">
                  <a:txBody>
                    <a:bodyPr/>
                    <a:lstStyle/>
                    <a:p>
                      <a:r>
                        <a:rPr lang="en-US" sz="2200" dirty="0" smtClean="0">
                          <a:latin typeface="Calibri" panose="020F0502020204030204" pitchFamily="34" charset="0"/>
                          <a:cs typeface="Calibri" panose="020F0502020204030204" pitchFamily="34" charset="0"/>
                        </a:rPr>
                        <a:t>Anti-Proliferatives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Mycophenolate </a:t>
                      </a:r>
                    </a:p>
                  </a:txBody>
                  <a:tcPr marL="68580" marR="68580" marT="38100" marB="38100" anchor="ctr"/>
                </a:tc>
                <a:extLst>
                  <a:ext uri="{0D108BD9-81ED-4DB2-BD59-A6C34878D82A}">
                    <a16:rowId xmlns:a16="http://schemas.microsoft.com/office/drawing/2014/main" val="314242854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Azathioprine</a:t>
                      </a:r>
                    </a:p>
                  </a:txBody>
                  <a:tcPr marL="68580" marR="68580" marT="38100" marB="38100" anchor="ctr"/>
                </a:tc>
                <a:extLst>
                  <a:ext uri="{0D108BD9-81ED-4DB2-BD59-A6C34878D82A}">
                    <a16:rowId xmlns:a16="http://schemas.microsoft.com/office/drawing/2014/main" val="1947596085"/>
                  </a:ext>
                </a:extLst>
              </a:tr>
            </a:tbl>
          </a:graphicData>
        </a:graphic>
      </p:graphicFrame>
    </p:spTree>
    <p:extLst>
      <p:ext uri="{BB962C8B-B14F-4D97-AF65-F5344CB8AC3E}">
        <p14:creationId xmlns:p14="http://schemas.microsoft.com/office/powerpoint/2010/main" val="1233153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678" y="741948"/>
            <a:ext cx="6790322"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233442" y="4849587"/>
            <a:ext cx="1233881" cy="1389019"/>
          </a:xfrm>
          <a:prstGeom prst="rect">
            <a:avLst/>
          </a:prstGeom>
        </p:spPr>
      </p:pic>
      <p:pic>
        <p:nvPicPr>
          <p:cNvPr id="6" name="Picture 5"/>
          <p:cNvPicPr>
            <a:picLocks noChangeAspect="1"/>
          </p:cNvPicPr>
          <p:nvPr/>
        </p:nvPicPr>
        <p:blipFill>
          <a:blip r:embed="rId4"/>
          <a:stretch>
            <a:fillRect/>
          </a:stretch>
        </p:blipFill>
        <p:spPr>
          <a:xfrm>
            <a:off x="6129640" y="5361215"/>
            <a:ext cx="1777514" cy="87739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70966478"/>
              </p:ext>
            </p:extLst>
          </p:nvPr>
        </p:nvGraphicFramePr>
        <p:xfrm>
          <a:off x="1143001" y="1764439"/>
          <a:ext cx="6857999" cy="284107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45720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r h="457200">
                <a:tc rowSpan="2">
                  <a:txBody>
                    <a:bodyPr/>
                    <a:lstStyle/>
                    <a:p>
                      <a:r>
                        <a:rPr lang="en-US" sz="2200" dirty="0" smtClean="0">
                          <a:latin typeface="Calibri" panose="020F0502020204030204" pitchFamily="34" charset="0"/>
                          <a:cs typeface="Calibri" panose="020F0502020204030204" pitchFamily="34" charset="0"/>
                        </a:rPr>
                        <a:t>Anti-Proliferatives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Mycophenolate </a:t>
                      </a:r>
                    </a:p>
                  </a:txBody>
                  <a:tcPr marL="68580" marR="68580" marT="38100" marB="38100" anchor="ctr"/>
                </a:tc>
                <a:extLst>
                  <a:ext uri="{0D108BD9-81ED-4DB2-BD59-A6C34878D82A}">
                    <a16:rowId xmlns:a16="http://schemas.microsoft.com/office/drawing/2014/main" val="314242854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Azathioprine</a:t>
                      </a:r>
                    </a:p>
                  </a:txBody>
                  <a:tcPr marL="68580" marR="68580" marT="38100" marB="38100" anchor="ctr"/>
                </a:tc>
                <a:extLst>
                  <a:ext uri="{0D108BD9-81ED-4DB2-BD59-A6C34878D82A}">
                    <a16:rowId xmlns:a16="http://schemas.microsoft.com/office/drawing/2014/main" val="1947596085"/>
                  </a:ext>
                </a:extLst>
              </a:tr>
              <a:tr h="457200">
                <a:tc>
                  <a:txBody>
                    <a:bodyPr/>
                    <a:lstStyle/>
                    <a:p>
                      <a:r>
                        <a:rPr lang="en-US" sz="2200" dirty="0" smtClean="0">
                          <a:latin typeface="Calibri" panose="020F0502020204030204" pitchFamily="34" charset="0"/>
                          <a:cs typeface="Calibri" panose="020F0502020204030204" pitchFamily="34" charset="0"/>
                        </a:rPr>
                        <a:t>Steroids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Prednisone</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3164118481"/>
                  </a:ext>
                </a:extLst>
              </a:tr>
            </a:tbl>
          </a:graphicData>
        </a:graphic>
      </p:graphicFrame>
    </p:spTree>
    <p:extLst>
      <p:ext uri="{BB962C8B-B14F-4D97-AF65-F5344CB8AC3E}">
        <p14:creationId xmlns:p14="http://schemas.microsoft.com/office/powerpoint/2010/main" val="1093693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678" y="741948"/>
            <a:ext cx="6790322"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409700" y="5237830"/>
            <a:ext cx="889000" cy="1000776"/>
          </a:xfrm>
          <a:prstGeom prst="rect">
            <a:avLst/>
          </a:prstGeom>
        </p:spPr>
      </p:pic>
      <p:pic>
        <p:nvPicPr>
          <p:cNvPr id="6" name="Picture 5"/>
          <p:cNvPicPr>
            <a:picLocks noChangeAspect="1"/>
          </p:cNvPicPr>
          <p:nvPr/>
        </p:nvPicPr>
        <p:blipFill>
          <a:blip r:embed="rId4"/>
          <a:stretch>
            <a:fillRect/>
          </a:stretch>
        </p:blipFill>
        <p:spPr>
          <a:xfrm>
            <a:off x="6129640" y="5361215"/>
            <a:ext cx="1777514" cy="87739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83808173"/>
              </p:ext>
            </p:extLst>
          </p:nvPr>
        </p:nvGraphicFramePr>
        <p:xfrm>
          <a:off x="1143001" y="1639313"/>
          <a:ext cx="6857999" cy="343543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36576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36576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r h="365760">
                <a:tc rowSpan="2">
                  <a:txBody>
                    <a:bodyPr/>
                    <a:lstStyle/>
                    <a:p>
                      <a:r>
                        <a:rPr lang="en-US" sz="2200" dirty="0" smtClean="0">
                          <a:latin typeface="Calibri" panose="020F0502020204030204" pitchFamily="34" charset="0"/>
                          <a:cs typeface="Calibri" panose="020F0502020204030204" pitchFamily="34" charset="0"/>
                        </a:rPr>
                        <a:t>Anti-Proliferatives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Mycophenolate </a:t>
                      </a:r>
                    </a:p>
                  </a:txBody>
                  <a:tcPr marL="68580" marR="68580" marT="38100" marB="38100" anchor="ctr"/>
                </a:tc>
                <a:extLst>
                  <a:ext uri="{0D108BD9-81ED-4DB2-BD59-A6C34878D82A}">
                    <a16:rowId xmlns:a16="http://schemas.microsoft.com/office/drawing/2014/main" val="3142428543"/>
                  </a:ext>
                </a:extLst>
              </a:tr>
              <a:tr h="36576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Azathioprine</a:t>
                      </a:r>
                    </a:p>
                  </a:txBody>
                  <a:tcPr marL="68580" marR="68580" marT="38100" marB="38100" anchor="ctr"/>
                </a:tc>
                <a:extLst>
                  <a:ext uri="{0D108BD9-81ED-4DB2-BD59-A6C34878D82A}">
                    <a16:rowId xmlns:a16="http://schemas.microsoft.com/office/drawing/2014/main" val="1947596085"/>
                  </a:ext>
                </a:extLst>
              </a:tr>
              <a:tr h="365760">
                <a:tc>
                  <a:txBody>
                    <a:bodyPr/>
                    <a:lstStyle/>
                    <a:p>
                      <a:r>
                        <a:rPr lang="en-US" sz="2200" dirty="0" smtClean="0">
                          <a:latin typeface="Calibri" panose="020F0502020204030204" pitchFamily="34" charset="0"/>
                          <a:cs typeface="Calibri" panose="020F0502020204030204" pitchFamily="34" charset="0"/>
                        </a:rPr>
                        <a:t>Steroids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Prednisone</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3164118481"/>
                  </a:ext>
                </a:extLst>
              </a:tr>
              <a:tr h="365760">
                <a:tc rowSpan="2">
                  <a:txBody>
                    <a:bodyPr/>
                    <a:lstStyle/>
                    <a:p>
                      <a:r>
                        <a:rPr lang="en-US" sz="2200" dirty="0" err="1" smtClean="0">
                          <a:latin typeface="Calibri" panose="020F0502020204030204" pitchFamily="34" charset="0"/>
                          <a:cs typeface="Calibri" panose="020F0502020204030204" pitchFamily="34" charset="0"/>
                        </a:rPr>
                        <a:t>mTOR</a:t>
                      </a:r>
                      <a:r>
                        <a:rPr lang="en-US" sz="2200" dirty="0" smtClean="0">
                          <a:latin typeface="Calibri" panose="020F0502020204030204" pitchFamily="34" charset="0"/>
                          <a:cs typeface="Calibri" panose="020F0502020204030204" pitchFamily="34" charset="0"/>
                        </a:rPr>
                        <a:t> Inhibitors</a:t>
                      </a:r>
                      <a:r>
                        <a:rPr lang="en-US" sz="2200" baseline="0" dirty="0" smtClean="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Sirolimus</a:t>
                      </a:r>
                    </a:p>
                  </a:txBody>
                  <a:tcPr marL="68580" marR="68580" marT="38100" marB="38100" anchor="ctr"/>
                </a:tc>
                <a:extLst>
                  <a:ext uri="{0D108BD9-81ED-4DB2-BD59-A6C34878D82A}">
                    <a16:rowId xmlns:a16="http://schemas.microsoft.com/office/drawing/2014/main" val="2785677272"/>
                  </a:ext>
                </a:extLst>
              </a:tr>
              <a:tr h="36576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Everolimus</a:t>
                      </a:r>
                      <a:r>
                        <a:rPr lang="en-US" sz="2200" baseline="0" dirty="0" smtClean="0">
                          <a:latin typeface="Calibri" panose="020F0502020204030204" pitchFamily="34" charset="0"/>
                          <a:cs typeface="Calibri" panose="020F0502020204030204" pitchFamily="34" charset="0"/>
                        </a:rPr>
                        <a:t> </a:t>
                      </a:r>
                      <a:endParaRPr lang="en-US" sz="2200" dirty="0" smtClean="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2799866576"/>
                  </a:ext>
                </a:extLst>
              </a:tr>
            </a:tbl>
          </a:graphicData>
        </a:graphic>
      </p:graphicFrame>
    </p:spTree>
    <p:extLst>
      <p:ext uri="{BB962C8B-B14F-4D97-AF65-F5344CB8AC3E}">
        <p14:creationId xmlns:p14="http://schemas.microsoft.com/office/powerpoint/2010/main" val="2597361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790" y="761966"/>
            <a:ext cx="7444841" cy="636672"/>
          </a:xfrm>
        </p:spPr>
        <p:txBody>
          <a:bodyPr>
            <a:normAutofit fontScale="90000"/>
          </a:bodyPr>
          <a:lstStyle/>
          <a:p>
            <a:r>
              <a:rPr lang="en-US" dirty="0" smtClean="0"/>
              <a:t>Types of Immunosuppressants</a:t>
            </a:r>
            <a:endParaRPr lang="en-US" dirty="0"/>
          </a:p>
        </p:txBody>
      </p:sp>
      <p:cxnSp>
        <p:nvCxnSpPr>
          <p:cNvPr id="12" name="Straight Connector 11"/>
          <p:cNvCxnSpPr/>
          <p:nvPr/>
        </p:nvCxnSpPr>
        <p:spPr>
          <a:xfrm>
            <a:off x="1143000" y="1508966"/>
            <a:ext cx="6858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30390208"/>
              </p:ext>
            </p:extLst>
          </p:nvPr>
        </p:nvGraphicFramePr>
        <p:xfrm>
          <a:off x="1143001" y="1764439"/>
          <a:ext cx="6857999" cy="4212677"/>
        </p:xfrm>
        <a:graphic>
          <a:graphicData uri="http://schemas.openxmlformats.org/drawingml/2006/table">
            <a:tbl>
              <a:tblPr firstRow="1" bandRow="1">
                <a:tableStyleId>{073A0DAA-6AF3-43AB-8588-CEC1D06C72B9}</a:tableStyleId>
              </a:tblPr>
              <a:tblGrid>
                <a:gridCol w="3516086">
                  <a:extLst>
                    <a:ext uri="{9D8B030D-6E8A-4147-A177-3AD203B41FA5}">
                      <a16:colId xmlns:a16="http://schemas.microsoft.com/office/drawing/2014/main" val="3700404612"/>
                    </a:ext>
                  </a:extLst>
                </a:gridCol>
                <a:gridCol w="3341913">
                  <a:extLst>
                    <a:ext uri="{9D8B030D-6E8A-4147-A177-3AD203B41FA5}">
                      <a16:colId xmlns:a16="http://schemas.microsoft.com/office/drawing/2014/main" val="4204676122"/>
                    </a:ext>
                  </a:extLst>
                </a:gridCol>
              </a:tblGrid>
              <a:tr h="555077">
                <a:tc>
                  <a:txBody>
                    <a:bodyPr/>
                    <a:lstStyle/>
                    <a:p>
                      <a:r>
                        <a:rPr lang="en-US" sz="2200" dirty="0" smtClean="0">
                          <a:latin typeface="Calibri" panose="020F0502020204030204" pitchFamily="34" charset="0"/>
                          <a:cs typeface="Calibri" panose="020F0502020204030204" pitchFamily="34" charset="0"/>
                        </a:rPr>
                        <a:t>Class</a:t>
                      </a:r>
                      <a:r>
                        <a:rPr lang="en-US" sz="2200" baseline="0" dirty="0" smtClean="0">
                          <a:latin typeface="Calibri" panose="020F0502020204030204" pitchFamily="34" charset="0"/>
                          <a:cs typeface="Calibri" panose="020F0502020204030204" pitchFamily="34" charset="0"/>
                        </a:rPr>
                        <a:t> of Medication</a:t>
                      </a:r>
                      <a:endParaRPr lang="en-US" sz="2200" b="1" dirty="0">
                        <a:latin typeface="Calibri" panose="020F0502020204030204" pitchFamily="34" charset="0"/>
                        <a:cs typeface="Calibri" panose="020F0502020204030204" pitchFamily="34" charset="0"/>
                      </a:endParaRPr>
                    </a:p>
                  </a:txBody>
                  <a:tcPr marL="68580" marR="68580" marT="38100" marB="38100" anchor="ctr"/>
                </a:tc>
                <a:tc>
                  <a:txBody>
                    <a:bodyPr/>
                    <a:lstStyle/>
                    <a:p>
                      <a:pPr algn="ctr"/>
                      <a:r>
                        <a:rPr lang="en-US" sz="2200" dirty="0" smtClean="0">
                          <a:latin typeface="Calibri" panose="020F0502020204030204" pitchFamily="34" charset="0"/>
                          <a:cs typeface="Calibri" panose="020F0502020204030204" pitchFamily="34" charset="0"/>
                        </a:rPr>
                        <a:t>Generic Names</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1059572332"/>
                  </a:ext>
                </a:extLst>
              </a:tr>
              <a:tr h="457200">
                <a:tc rowSpan="2">
                  <a:txBody>
                    <a:bodyPr/>
                    <a:lstStyle/>
                    <a:p>
                      <a:r>
                        <a:rPr lang="en-US" sz="2200" dirty="0" smtClean="0">
                          <a:latin typeface="Calibri" panose="020F0502020204030204" pitchFamily="34" charset="0"/>
                          <a:cs typeface="Calibri" panose="020F0502020204030204" pitchFamily="34" charset="0"/>
                        </a:rPr>
                        <a:t>Calcineurin</a:t>
                      </a:r>
                      <a:r>
                        <a:rPr lang="en-US" sz="2200" baseline="0" dirty="0" smtClean="0">
                          <a:latin typeface="Calibri" panose="020F0502020204030204" pitchFamily="34" charset="0"/>
                          <a:cs typeface="Calibri" panose="020F0502020204030204" pitchFamily="34" charset="0"/>
                        </a:rPr>
                        <a:t> Inhibitors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Tacrolimus</a:t>
                      </a:r>
                    </a:p>
                  </a:txBody>
                  <a:tcPr marL="68580" marR="68580" marT="38100" marB="38100" anchor="ctr"/>
                </a:tc>
                <a:extLst>
                  <a:ext uri="{0D108BD9-81ED-4DB2-BD59-A6C34878D82A}">
                    <a16:rowId xmlns:a16="http://schemas.microsoft.com/office/drawing/2014/main" val="264337630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Cyclosporine</a:t>
                      </a:r>
                    </a:p>
                  </a:txBody>
                  <a:tcPr marL="68580" marR="68580" marT="38100" marB="38100" anchor="ctr"/>
                </a:tc>
                <a:extLst>
                  <a:ext uri="{0D108BD9-81ED-4DB2-BD59-A6C34878D82A}">
                    <a16:rowId xmlns:a16="http://schemas.microsoft.com/office/drawing/2014/main" val="1268129855"/>
                  </a:ext>
                </a:extLst>
              </a:tr>
              <a:tr h="457200">
                <a:tc rowSpan="2">
                  <a:txBody>
                    <a:bodyPr/>
                    <a:lstStyle/>
                    <a:p>
                      <a:r>
                        <a:rPr lang="en-US" sz="2200" dirty="0" smtClean="0">
                          <a:latin typeface="Calibri" panose="020F0502020204030204" pitchFamily="34" charset="0"/>
                          <a:cs typeface="Calibri" panose="020F0502020204030204" pitchFamily="34" charset="0"/>
                        </a:rPr>
                        <a:t>Anti-Proliferatives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Mycophenolate </a:t>
                      </a:r>
                    </a:p>
                  </a:txBody>
                  <a:tcPr marL="68580" marR="68580" marT="38100" marB="38100" anchor="ctr"/>
                </a:tc>
                <a:extLst>
                  <a:ext uri="{0D108BD9-81ED-4DB2-BD59-A6C34878D82A}">
                    <a16:rowId xmlns:a16="http://schemas.microsoft.com/office/drawing/2014/main" val="3142428543"/>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Azathioprine</a:t>
                      </a:r>
                    </a:p>
                  </a:txBody>
                  <a:tcPr marL="68580" marR="68580" marT="38100" marB="38100" anchor="ctr"/>
                </a:tc>
                <a:extLst>
                  <a:ext uri="{0D108BD9-81ED-4DB2-BD59-A6C34878D82A}">
                    <a16:rowId xmlns:a16="http://schemas.microsoft.com/office/drawing/2014/main" val="1947596085"/>
                  </a:ext>
                </a:extLst>
              </a:tr>
              <a:tr h="457200">
                <a:tc>
                  <a:txBody>
                    <a:bodyPr/>
                    <a:lstStyle/>
                    <a:p>
                      <a:r>
                        <a:rPr lang="en-US" sz="2200" dirty="0" smtClean="0">
                          <a:latin typeface="Calibri" panose="020F0502020204030204" pitchFamily="34" charset="0"/>
                          <a:cs typeface="Calibri" panose="020F0502020204030204" pitchFamily="34" charset="0"/>
                        </a:rPr>
                        <a:t>Steroids</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Prednisone</a:t>
                      </a:r>
                      <a:endParaRPr lang="en-US" sz="2200" dirty="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3164118481"/>
                  </a:ext>
                </a:extLst>
              </a:tr>
              <a:tr h="457200">
                <a:tc rowSpan="2">
                  <a:txBody>
                    <a:bodyPr/>
                    <a:lstStyle/>
                    <a:p>
                      <a:r>
                        <a:rPr lang="en-US" sz="2200" dirty="0" err="1" smtClean="0">
                          <a:latin typeface="Calibri" panose="020F0502020204030204" pitchFamily="34" charset="0"/>
                          <a:cs typeface="Calibri" panose="020F0502020204030204" pitchFamily="34" charset="0"/>
                        </a:rPr>
                        <a:t>mTOR</a:t>
                      </a:r>
                      <a:r>
                        <a:rPr lang="en-US" sz="2200" dirty="0" smtClean="0">
                          <a:latin typeface="Calibri" panose="020F0502020204030204" pitchFamily="34" charset="0"/>
                          <a:cs typeface="Calibri" panose="020F0502020204030204" pitchFamily="34" charset="0"/>
                        </a:rPr>
                        <a:t> Inhibitors</a:t>
                      </a:r>
                      <a:r>
                        <a:rPr lang="en-US" sz="2200" baseline="0" dirty="0" smtClean="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algn="ctr"/>
                      <a:r>
                        <a:rPr lang="en-US" sz="2200" dirty="0" smtClean="0">
                          <a:latin typeface="Calibri" panose="020F0502020204030204" pitchFamily="34" charset="0"/>
                          <a:cs typeface="Calibri" panose="020F0502020204030204" pitchFamily="34" charset="0"/>
                        </a:rPr>
                        <a:t>Sirolimus</a:t>
                      </a:r>
                    </a:p>
                  </a:txBody>
                  <a:tcPr marL="68580" marR="68580" marT="38100" marB="38100" anchor="ctr"/>
                </a:tc>
                <a:extLst>
                  <a:ext uri="{0D108BD9-81ED-4DB2-BD59-A6C34878D82A}">
                    <a16:rowId xmlns:a16="http://schemas.microsoft.com/office/drawing/2014/main" val="2785677272"/>
                  </a:ext>
                </a:extLst>
              </a:tr>
              <a:tr h="457200">
                <a:tc vMerge="1">
                  <a:txBody>
                    <a:bodyPr/>
                    <a:lstStyle/>
                    <a:p>
                      <a:endParaRPr lang="en-US" sz="2000" dirty="0"/>
                    </a:p>
                  </a:txBody>
                  <a:tcPr marL="68580" marR="68580" marT="38100" marB="3810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Everolimus</a:t>
                      </a:r>
                      <a:r>
                        <a:rPr lang="en-US" sz="2200" baseline="0" dirty="0" smtClean="0">
                          <a:latin typeface="Calibri" panose="020F0502020204030204" pitchFamily="34" charset="0"/>
                          <a:cs typeface="Calibri" panose="020F0502020204030204" pitchFamily="34" charset="0"/>
                        </a:rPr>
                        <a:t> </a:t>
                      </a:r>
                      <a:endParaRPr lang="en-US" sz="2200" dirty="0" smtClean="0">
                        <a:latin typeface="Calibri" panose="020F0502020204030204" pitchFamily="34" charset="0"/>
                        <a:cs typeface="Calibri" panose="020F0502020204030204" pitchFamily="34" charset="0"/>
                      </a:endParaRPr>
                    </a:p>
                  </a:txBody>
                  <a:tcPr marL="68580" marR="68580" marT="38100" marB="38100" anchor="ctr"/>
                </a:tc>
                <a:extLst>
                  <a:ext uri="{0D108BD9-81ED-4DB2-BD59-A6C34878D82A}">
                    <a16:rowId xmlns:a16="http://schemas.microsoft.com/office/drawing/2014/main" val="2799866576"/>
                  </a:ext>
                </a:extLst>
              </a:tr>
              <a:tr h="457200">
                <a:tc>
                  <a:txBody>
                    <a:bodyPr/>
                    <a:lstStyle/>
                    <a:p>
                      <a:r>
                        <a:rPr lang="en-US" sz="2200" dirty="0" smtClean="0">
                          <a:latin typeface="Calibri" panose="020F0502020204030204" pitchFamily="34" charset="0"/>
                          <a:cs typeface="Calibri" panose="020F0502020204030204" pitchFamily="34" charset="0"/>
                        </a:rPr>
                        <a:t>Co-Stimulation Blocker</a:t>
                      </a:r>
                      <a:endParaRPr lang="en-US" sz="2200" dirty="0">
                        <a:latin typeface="Calibri" panose="020F0502020204030204" pitchFamily="34" charset="0"/>
                        <a:cs typeface="Calibri" panose="020F0502020204030204" pitchFamily="34" charset="0"/>
                      </a:endParaRPr>
                    </a:p>
                  </a:txBody>
                  <a:tcPr marL="68580" marR="68580" marT="38100" marB="38100"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smtClean="0">
                          <a:latin typeface="Calibri" panose="020F0502020204030204" pitchFamily="34" charset="0"/>
                          <a:cs typeface="Calibri" panose="020F0502020204030204" pitchFamily="34" charset="0"/>
                        </a:rPr>
                        <a:t>Belatacept</a:t>
                      </a:r>
                    </a:p>
                  </a:txBody>
                  <a:tcPr marL="68580" marR="68580" marT="38100" marB="38100" anchor="ctr"/>
                </a:tc>
                <a:extLst>
                  <a:ext uri="{0D108BD9-81ED-4DB2-BD59-A6C34878D82A}">
                    <a16:rowId xmlns:a16="http://schemas.microsoft.com/office/drawing/2014/main" val="1506441805"/>
                  </a:ext>
                </a:extLst>
              </a:tr>
            </a:tbl>
          </a:graphicData>
        </a:graphic>
      </p:graphicFrame>
    </p:spTree>
    <p:extLst>
      <p:ext uri="{BB962C8B-B14F-4D97-AF65-F5344CB8AC3E}">
        <p14:creationId xmlns:p14="http://schemas.microsoft.com/office/powerpoint/2010/main" val="1256543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2</a:t>
            </a:fld>
            <a:endParaRPr lang="en-US"/>
          </a:p>
        </p:txBody>
      </p:sp>
      <p:graphicFrame>
        <p:nvGraphicFramePr>
          <p:cNvPr id="3" name="Diagram 2"/>
          <p:cNvGraphicFramePr/>
          <p:nvPr>
            <p:extLst>
              <p:ext uri="{D42A27DB-BD31-4B8C-83A1-F6EECF244321}">
                <p14:modId xmlns:p14="http://schemas.microsoft.com/office/powerpoint/2010/main" val="1694841444"/>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1659176298"/>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636672"/>
          </a:xfrm>
        </p:spPr>
        <p:txBody>
          <a:bodyPr>
            <a:noAutofit/>
          </a:bodyPr>
          <a:lstStyle/>
          <a:p>
            <a:r>
              <a:rPr lang="en-US" dirty="0"/>
              <a:t>Calcineurin Inhibitors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603683025"/>
              </p:ext>
            </p:extLst>
          </p:nvPr>
        </p:nvGraphicFramePr>
        <p:xfrm>
          <a:off x="761997" y="2378997"/>
          <a:ext cx="7619999" cy="3139440"/>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1500414">
                  <a:extLst>
                    <a:ext uri="{9D8B030D-6E8A-4147-A177-3AD203B41FA5}">
                      <a16:colId xmlns:a16="http://schemas.microsoft.com/office/drawing/2014/main" val="691806060"/>
                    </a:ext>
                  </a:extLst>
                </a:gridCol>
                <a:gridCol w="1500414">
                  <a:extLst>
                    <a:ext uri="{9D8B030D-6E8A-4147-A177-3AD203B41FA5}">
                      <a16:colId xmlns:a16="http://schemas.microsoft.com/office/drawing/2014/main" val="2212081491"/>
                    </a:ext>
                  </a:extLst>
                </a:gridCol>
                <a:gridCol w="1500414">
                  <a:extLst>
                    <a:ext uri="{9D8B030D-6E8A-4147-A177-3AD203B41FA5}">
                      <a16:colId xmlns:a16="http://schemas.microsoft.com/office/drawing/2014/main" val="4117094139"/>
                    </a:ext>
                  </a:extLst>
                </a:gridCol>
                <a:gridCol w="1500414">
                  <a:extLst>
                    <a:ext uri="{9D8B030D-6E8A-4147-A177-3AD203B41FA5}">
                      <a16:colId xmlns:a16="http://schemas.microsoft.com/office/drawing/2014/main" val="1829832062"/>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gridSpan="2">
                  <a:txBody>
                    <a:bodyPr/>
                    <a:lstStyle/>
                    <a:p>
                      <a:pPr algn="ctr"/>
                      <a:r>
                        <a:rPr lang="en-US" sz="2000" dirty="0" smtClean="0">
                          <a:latin typeface="Calibri" panose="020F0502020204030204" pitchFamily="34" charset="0"/>
                          <a:cs typeface="Calibri" panose="020F0502020204030204" pitchFamily="34" charset="0"/>
                        </a:rPr>
                        <a:t>Tacrolimus</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gridSpan="2">
                  <a:txBody>
                    <a:bodyPr/>
                    <a:lstStyle/>
                    <a:p>
                      <a:pPr algn="ctr"/>
                      <a:r>
                        <a:rPr lang="en-US" sz="2000" dirty="0" smtClean="0">
                          <a:latin typeface="Calibri" panose="020F0502020204030204" pitchFamily="34" charset="0"/>
                          <a:cs typeface="Calibri" panose="020F0502020204030204" pitchFamily="34" charset="0"/>
                        </a:rPr>
                        <a:t>Cyclosporine</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Prograf</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Astagraf/ Envarsus XR</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Neoral/</a:t>
                      </a:r>
                    </a:p>
                    <a:p>
                      <a:pPr algn="ctr"/>
                      <a:r>
                        <a:rPr lang="en-US" sz="1800" dirty="0" smtClean="0">
                          <a:latin typeface="Calibri" panose="020F0502020204030204" pitchFamily="34" charset="0"/>
                          <a:cs typeface="Calibri" panose="020F0502020204030204" pitchFamily="34" charset="0"/>
                        </a:rPr>
                        <a:t>Gengraf</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Sandimmune</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4">
                  <a:txBody>
                    <a:bodyPr/>
                    <a:lstStyle/>
                    <a:p>
                      <a:pPr algn="ctr"/>
                      <a:r>
                        <a:rPr lang="en-US" sz="1800" dirty="0" smtClean="0">
                          <a:latin typeface="Calibri" panose="020F0502020204030204" pitchFamily="34" charset="0"/>
                          <a:cs typeface="Calibri" panose="020F0502020204030204" pitchFamily="34" charset="0"/>
                        </a:rPr>
                        <a:t>Prevents the activation of various immune cells</a:t>
                      </a:r>
                    </a:p>
                  </a:txBody>
                  <a:tcPr anchor="ctr"/>
                </a:tc>
                <a:tc hMerge="1">
                  <a:txBody>
                    <a:bodyPr/>
                    <a:lstStyle/>
                    <a:p>
                      <a:pPr algn="ctr"/>
                      <a:endParaRPr lang="en-US" sz="14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Once Daily</a:t>
                      </a:r>
                      <a:endParaRPr lang="en-US" sz="1800" dirty="0">
                        <a:latin typeface="Calibri" panose="020F0502020204030204" pitchFamily="34" charset="0"/>
                        <a:cs typeface="Calibri" panose="020F050202020403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Calibri" panose="020F0502020204030204" pitchFamily="34" charset="0"/>
                          <a:cs typeface="Calibri" panose="020F0502020204030204" pitchFamily="34" charset="0"/>
                        </a:rPr>
                        <a:t>Monitoring</a:t>
                      </a: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24-hour trough</a:t>
                      </a:r>
                      <a:endParaRPr lang="en-US" sz="1800" dirty="0">
                        <a:latin typeface="Calibri" panose="020F0502020204030204" pitchFamily="34" charset="0"/>
                        <a:cs typeface="Calibri" panose="020F0502020204030204" pitchFamily="34" charset="0"/>
                      </a:endParaRPr>
                    </a:p>
                  </a:txBody>
                  <a:tcPr anchor="ctr"/>
                </a:tc>
                <a:tc gridSpan="2">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extLst>
                  <a:ext uri="{0D108BD9-81ED-4DB2-BD59-A6C34878D82A}">
                    <a16:rowId xmlns:a16="http://schemas.microsoft.com/office/drawing/2014/main" val="2370739561"/>
                  </a:ext>
                </a:extLst>
              </a:tr>
              <a:tr h="365760">
                <a:tc rowSpan="2">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extLst>
                  <a:ext uri="{0D108BD9-81ED-4DB2-BD59-A6C34878D82A}">
                    <a16:rowId xmlns:a16="http://schemas.microsoft.com/office/drawing/2014/main" val="1758459653"/>
                  </a:ext>
                </a:extLst>
              </a:tr>
              <a:tr h="365760">
                <a:tc vMerge="1">
                  <a:txBody>
                    <a:bodyPr/>
                    <a:lstStyle/>
                    <a:p>
                      <a:endParaRPr lang="en-US" sz="1400" b="1" dirty="0">
                        <a:latin typeface="Calibri" panose="020F0502020204030204" pitchFamily="34" charset="0"/>
                        <a:cs typeface="Calibri" panose="020F0502020204030204" pitchFamily="34" charset="0"/>
                      </a:endParaRP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NOT</a:t>
                      </a:r>
                      <a:r>
                        <a:rPr lang="en-US" sz="1800" b="0" baseline="0" dirty="0" smtClean="0">
                          <a:latin typeface="Calibri" panose="020F0502020204030204" pitchFamily="34" charset="0"/>
                          <a:cs typeface="Calibri" panose="020F0502020204030204" pitchFamily="34" charset="0"/>
                        </a:rPr>
                        <a:t> crush, cut, chew or open capsule</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4128977606"/>
                  </a:ext>
                </a:extLst>
              </a:tr>
            </a:tbl>
          </a:graphicData>
        </a:graphic>
      </p:graphicFrame>
      <p:sp>
        <p:nvSpPr>
          <p:cNvPr id="3" name="Rectangle 2"/>
          <p:cNvSpPr/>
          <p:nvPr/>
        </p:nvSpPr>
        <p:spPr>
          <a:xfrm>
            <a:off x="761998" y="1579253"/>
            <a:ext cx="7619999"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Most common post-transplant immunosuppressant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Increased survival and decreased rejection</a:t>
            </a:r>
            <a:endParaRPr lang="en-US" sz="2000" dirty="0"/>
          </a:p>
        </p:txBody>
      </p:sp>
    </p:spTree>
    <p:extLst>
      <p:ext uri="{BB962C8B-B14F-4D97-AF65-F5344CB8AC3E}">
        <p14:creationId xmlns:p14="http://schemas.microsoft.com/office/powerpoint/2010/main" val="315409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79119" y="746760"/>
            <a:ext cx="8307185" cy="914400"/>
          </a:xfrm>
        </p:spPr>
        <p:txBody>
          <a:bodyPr>
            <a:noAutofit/>
          </a:bodyPr>
          <a:lstStyle/>
          <a:p>
            <a:pPr eaLnBrk="1" fontAlgn="auto" hangingPunct="1">
              <a:buSzPts val="3959"/>
              <a:defRPr/>
            </a:pPr>
            <a:r>
              <a:rPr lang="en-US" sz="4000" dirty="0"/>
              <a:t>Why do I have to </a:t>
            </a:r>
            <a:r>
              <a:rPr lang="en-US" sz="4000" dirty="0" smtClean="0"/>
              <a:t>hold calcineurin inhibitors </a:t>
            </a:r>
            <a:r>
              <a:rPr lang="en-US" altLang="en-US" sz="4000" dirty="0" smtClean="0"/>
              <a:t>prior </a:t>
            </a:r>
            <a:r>
              <a:rPr lang="en-US" altLang="en-US" sz="4000" dirty="0"/>
              <a:t>to </a:t>
            </a:r>
            <a:r>
              <a:rPr lang="en-US" altLang="en-US" sz="4000" dirty="0" smtClean="0"/>
              <a:t>getting labs</a:t>
            </a:r>
            <a:r>
              <a:rPr lang="en-US" sz="4000" dirty="0" smtClean="0"/>
              <a:t>?</a:t>
            </a:r>
            <a:endParaRPr lang="en-US" sz="4000" dirty="0"/>
          </a:p>
        </p:txBody>
      </p:sp>
      <p:pic>
        <p:nvPicPr>
          <p:cNvPr id="3" name="Picture 2"/>
          <p:cNvPicPr>
            <a:picLocks noChangeAspect="1"/>
          </p:cNvPicPr>
          <p:nvPr/>
        </p:nvPicPr>
        <p:blipFill rotWithShape="1">
          <a:blip r:embed="rId2"/>
          <a:srcRect t="1174"/>
          <a:stretch/>
        </p:blipFill>
        <p:spPr>
          <a:xfrm>
            <a:off x="889632" y="2481943"/>
            <a:ext cx="3870961" cy="3710099"/>
          </a:xfrm>
          <a:prstGeom prst="rect">
            <a:avLst/>
          </a:prstGeom>
        </p:spPr>
      </p:pic>
      <p:pic>
        <p:nvPicPr>
          <p:cNvPr id="4" name="Picture 3"/>
          <p:cNvPicPr>
            <a:picLocks noChangeAspect="1"/>
          </p:cNvPicPr>
          <p:nvPr/>
        </p:nvPicPr>
        <p:blipFill>
          <a:blip r:embed="rId3"/>
          <a:stretch>
            <a:fillRect/>
          </a:stretch>
        </p:blipFill>
        <p:spPr>
          <a:xfrm>
            <a:off x="4732711" y="2481943"/>
            <a:ext cx="3721678" cy="3711042"/>
          </a:xfrm>
          <a:prstGeom prst="rect">
            <a:avLst/>
          </a:prstGeom>
        </p:spPr>
      </p:pic>
      <p:cxnSp>
        <p:nvCxnSpPr>
          <p:cNvPr id="6" name="Straight Connector 5"/>
          <p:cNvCxnSpPr/>
          <p:nvPr/>
        </p:nvCxnSpPr>
        <p:spPr>
          <a:xfrm>
            <a:off x="834389" y="19153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3"/>
          <p:cNvSpPr txBox="1">
            <a:spLocks noChangeArrowheads="1"/>
          </p:cNvSpPr>
          <p:nvPr/>
        </p:nvSpPr>
        <p:spPr bwMode="auto">
          <a:xfrm>
            <a:off x="834388" y="1915366"/>
            <a:ext cx="7852411" cy="56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altLang="en-US" sz="2400" dirty="0" smtClean="0">
                <a:ea typeface="ＭＳ Ｐゴシック" panose="020B0600070205080204" pitchFamily="34" charset="-128"/>
              </a:rPr>
              <a:t>Levels should be drawn before the morning dose</a:t>
            </a:r>
          </a:p>
        </p:txBody>
      </p:sp>
    </p:spTree>
    <p:extLst>
      <p:ext uri="{BB962C8B-B14F-4D97-AF65-F5344CB8AC3E}">
        <p14:creationId xmlns:p14="http://schemas.microsoft.com/office/powerpoint/2010/main" val="8656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618582"/>
            <a:ext cx="8229600" cy="687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ea typeface="ＭＳ Ｐゴシック" panose="020B0600070205080204" pitchFamily="34" charset="-128"/>
                <a:cs typeface="Arial" panose="020B0604020202020204" pitchFamily="34" charset="0"/>
              </a:rPr>
              <a:t> Calcineurin Inhibitor Monitoring</a:t>
            </a:r>
          </a:p>
        </p:txBody>
      </p:sp>
      <p:sp>
        <p:nvSpPr>
          <p:cNvPr id="75779" name="Rectangle 3"/>
          <p:cNvSpPr>
            <a:spLocks noGrp="1" noChangeArrowheads="1"/>
          </p:cNvSpPr>
          <p:nvPr>
            <p:ph idx="1"/>
          </p:nvPr>
        </p:nvSpPr>
        <p:spPr bwMode="auto">
          <a:xfrm>
            <a:off x="762000" y="1600200"/>
            <a:ext cx="7924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Font typeface="Arial" panose="020B0604020202020204" pitchFamily="34" charset="0"/>
              <a:buChar char="•"/>
            </a:pPr>
            <a:r>
              <a:rPr lang="en-US" altLang="en-US" sz="2400" dirty="0" smtClean="0">
                <a:ea typeface="ＭＳ Ｐゴシック" panose="020B0600070205080204" pitchFamily="34" charset="-128"/>
              </a:rPr>
              <a:t>Goal level is dependent </a:t>
            </a:r>
            <a:r>
              <a:rPr lang="en-US" altLang="en-US" sz="2400" dirty="0" smtClean="0">
                <a:ea typeface="ＭＳ Ｐゴシック" panose="020B0600070205080204" pitchFamily="34" charset="-128"/>
              </a:rPr>
              <a:t>on:</a:t>
            </a:r>
            <a:endParaRPr lang="en-US" altLang="en-US" sz="24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Time </a:t>
            </a:r>
            <a:r>
              <a:rPr lang="en-US" altLang="en-US" sz="2000" dirty="0">
                <a:ea typeface="ＭＳ Ｐゴシック" panose="020B0600070205080204" pitchFamily="34" charset="-128"/>
              </a:rPr>
              <a:t>since </a:t>
            </a:r>
            <a:r>
              <a:rPr lang="en-US" altLang="en-US" sz="2000" dirty="0" smtClean="0">
                <a:ea typeface="ＭＳ Ｐゴシック" panose="020B0600070205080204" pitchFamily="34" charset="-128"/>
              </a:rPr>
              <a:t>transplant</a:t>
            </a:r>
          </a:p>
          <a:p>
            <a:pPr lvl="1" eaLnBrk="1" hangingPunct="1"/>
            <a:r>
              <a:rPr lang="en-US" altLang="en-US" sz="2000" dirty="0" smtClean="0">
                <a:ea typeface="ＭＳ Ｐゴシック" panose="020B0600070205080204" pitchFamily="34" charset="-128"/>
              </a:rPr>
              <a:t>Type of transplant</a:t>
            </a:r>
            <a:endParaRPr lang="en-US" altLang="en-US" sz="20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Transplant center protocols</a:t>
            </a:r>
          </a:p>
          <a:p>
            <a:pPr lvl="1"/>
            <a:r>
              <a:rPr lang="en-US" altLang="en-US" sz="2000" dirty="0" smtClean="0">
                <a:ea typeface="ＭＳ Ｐゴシック" panose="020B0600070205080204" pitchFamily="34" charset="-128"/>
              </a:rPr>
              <a:t>Other medical conditions</a:t>
            </a:r>
          </a:p>
        </p:txBody>
      </p:sp>
      <p:sp>
        <p:nvSpPr>
          <p:cNvPr id="4" name="Text Box 3"/>
          <p:cNvSpPr txBox="1">
            <a:spLocks noChangeArrowheads="1"/>
          </p:cNvSpPr>
          <p:nvPr/>
        </p:nvSpPr>
        <p:spPr bwMode="auto">
          <a:xfrm>
            <a:off x="582706" y="3994869"/>
            <a:ext cx="7978588" cy="1557349"/>
          </a:xfrm>
          <a:prstGeom prst="rect">
            <a:avLst/>
          </a:prstGeom>
          <a:solidFill>
            <a:schemeClr val="accent2"/>
          </a:solidFill>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buClr>
                <a:schemeClr val="hlink"/>
              </a:buClr>
              <a:buSzPct val="80000"/>
              <a:buFont typeface="Wingdings" pitchFamily="2" charset="2"/>
              <a:buNone/>
              <a:defRPr/>
            </a:pPr>
            <a:r>
              <a:rPr lang="en-US" sz="2800" dirty="0">
                <a:solidFill>
                  <a:schemeClr val="bg1"/>
                </a:solidFill>
                <a:latin typeface="Calibri" panose="020F0502020204030204" pitchFamily="34" charset="0"/>
                <a:cs typeface="Calibri" panose="020F0502020204030204" pitchFamily="34" charset="0"/>
              </a:rPr>
              <a:t>Higher concentrations during the 1st year </a:t>
            </a:r>
            <a:endParaRPr lang="en-US" sz="2800" dirty="0" smtClean="0">
              <a:solidFill>
                <a:schemeClr val="bg1"/>
              </a:solidFill>
              <a:latin typeface="Calibri" panose="020F0502020204030204" pitchFamily="34" charset="0"/>
              <a:cs typeface="Calibri" panose="020F0502020204030204" pitchFamily="34" charset="0"/>
            </a:endParaRPr>
          </a:p>
          <a:p>
            <a:pPr algn="ctr" eaLnBrk="1" hangingPunct="1">
              <a:spcBef>
                <a:spcPct val="20000"/>
              </a:spcBef>
              <a:buClr>
                <a:schemeClr val="hlink"/>
              </a:buClr>
              <a:buSzPct val="80000"/>
              <a:buFont typeface="Wingdings" pitchFamily="2" charset="2"/>
              <a:buNone/>
              <a:defRPr/>
            </a:pPr>
            <a:r>
              <a:rPr lang="en-US" sz="2800" dirty="0" smtClean="0">
                <a:solidFill>
                  <a:schemeClr val="bg1"/>
                </a:solidFill>
                <a:latin typeface="Calibri" panose="020F0502020204030204" pitchFamily="34" charset="0"/>
                <a:cs typeface="Calibri" panose="020F0502020204030204" pitchFamily="34" charset="0"/>
              </a:rPr>
              <a:t>following transplant </a:t>
            </a:r>
            <a:r>
              <a:rPr lang="en-US" sz="2800" dirty="0">
                <a:solidFill>
                  <a:schemeClr val="bg1"/>
                </a:solidFill>
                <a:latin typeface="Calibri" panose="020F0502020204030204" pitchFamily="34" charset="0"/>
                <a:cs typeface="Calibri" panose="020F0502020204030204" pitchFamily="34" charset="0"/>
              </a:rPr>
              <a:t>then lowered depending </a:t>
            </a:r>
            <a:r>
              <a:rPr lang="en-US" sz="2800" dirty="0" smtClean="0">
                <a:solidFill>
                  <a:schemeClr val="bg1"/>
                </a:solidFill>
                <a:latin typeface="Calibri" panose="020F0502020204030204" pitchFamily="34" charset="0"/>
                <a:cs typeface="Calibri" panose="020F0502020204030204" pitchFamily="34" charset="0"/>
              </a:rPr>
              <a:t>on</a:t>
            </a:r>
          </a:p>
          <a:p>
            <a:pPr algn="ctr" eaLnBrk="1" hangingPunct="1">
              <a:spcBef>
                <a:spcPct val="20000"/>
              </a:spcBef>
              <a:buClr>
                <a:schemeClr val="hlink"/>
              </a:buClr>
              <a:buSzPct val="80000"/>
              <a:buFont typeface="Wingdings" pitchFamily="2" charset="2"/>
              <a:buNone/>
              <a:defRPr/>
            </a:pPr>
            <a:r>
              <a:rPr lang="en-US" sz="2800" dirty="0" smtClean="0">
                <a:solidFill>
                  <a:schemeClr val="bg1"/>
                </a:solidFill>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rejection </a:t>
            </a:r>
            <a:r>
              <a:rPr lang="en-US" sz="2800" dirty="0" smtClean="0">
                <a:solidFill>
                  <a:schemeClr val="bg1"/>
                </a:solidFill>
                <a:latin typeface="Calibri" panose="020F0502020204030204" pitchFamily="34" charset="0"/>
                <a:cs typeface="Calibri" panose="020F0502020204030204" pitchFamily="34" charset="0"/>
              </a:rPr>
              <a:t>episodes</a:t>
            </a:r>
            <a:r>
              <a:rPr lang="en-US" sz="2800" dirty="0">
                <a:solidFill>
                  <a:schemeClr val="bg1"/>
                </a:solidFill>
                <a:latin typeface="Calibri" panose="020F0502020204030204" pitchFamily="34" charset="0"/>
                <a:cs typeface="Calibri" panose="020F0502020204030204" pitchFamily="34" charset="0"/>
              </a:rPr>
              <a:t>, </a:t>
            </a:r>
            <a:r>
              <a:rPr lang="en-US" sz="2800" dirty="0" smtClean="0">
                <a:solidFill>
                  <a:schemeClr val="bg1"/>
                </a:solidFill>
                <a:latin typeface="Calibri" panose="020F0502020204030204" pitchFamily="34" charset="0"/>
                <a:cs typeface="Calibri" panose="020F0502020204030204" pitchFamily="34" charset="0"/>
              </a:rPr>
              <a:t>side effects, </a:t>
            </a:r>
            <a:r>
              <a:rPr lang="en-US" sz="2800" dirty="0">
                <a:solidFill>
                  <a:schemeClr val="bg1"/>
                </a:solidFill>
                <a:latin typeface="Calibri" panose="020F0502020204030204" pitchFamily="34" charset="0"/>
                <a:cs typeface="Calibri" panose="020F0502020204030204" pitchFamily="34" charset="0"/>
              </a:rPr>
              <a:t>and infections</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33882605"/>
              </p:ext>
            </p:extLst>
          </p:nvPr>
        </p:nvGraphicFramePr>
        <p:xfrm>
          <a:off x="837198" y="1669562"/>
          <a:ext cx="4172862" cy="1234440"/>
        </p:xfrm>
        <a:graphic>
          <a:graphicData uri="http://schemas.openxmlformats.org/drawingml/2006/table">
            <a:tbl>
              <a:tblPr firstRow="1" bandRow="1">
                <a:tableStyleId>{073A0DAA-6AF3-43AB-8588-CEC1D06C72B9}</a:tableStyleId>
              </a:tblPr>
              <a:tblGrid>
                <a:gridCol w="4172862">
                  <a:extLst>
                    <a:ext uri="{9D8B030D-6E8A-4147-A177-3AD203B41FA5}">
                      <a16:colId xmlns:a16="http://schemas.microsoft.com/office/drawing/2014/main" val="3731876897"/>
                    </a:ext>
                  </a:extLst>
                </a:gridCol>
              </a:tblGrid>
              <a:tr h="381000">
                <a:tc>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584200">
                <a:tc>
                  <a:txBody>
                    <a:bodyPr/>
                    <a:lstStyle/>
                    <a:p>
                      <a:pPr algn="ctr"/>
                      <a:r>
                        <a:rPr lang="en-US" sz="1700" dirty="0" smtClean="0">
                          <a:latin typeface="Calibri" panose="020F0502020204030204" pitchFamily="34" charset="0"/>
                          <a:cs typeface="Calibri" panose="020F0502020204030204" pitchFamily="34" charset="0"/>
                        </a:rPr>
                        <a:t>Kidney</a:t>
                      </a:r>
                      <a:r>
                        <a:rPr lang="en-US" sz="1700" baseline="0" dirty="0" smtClean="0">
                          <a:latin typeface="Calibri" panose="020F0502020204030204" pitchFamily="34" charset="0"/>
                          <a:cs typeface="Calibri" panose="020F0502020204030204" pitchFamily="34" charset="0"/>
                        </a:rPr>
                        <a:t> damage </a:t>
                      </a:r>
                    </a:p>
                    <a:p>
                      <a:pPr algn="ctr"/>
                      <a:r>
                        <a:rPr lang="en-US" sz="1700" baseline="0" dirty="0" smtClean="0">
                          <a:latin typeface="Calibri" panose="020F0502020204030204" pitchFamily="34" charset="0"/>
                          <a:cs typeface="Calibri" panose="020F0502020204030204" pitchFamily="34" charset="0"/>
                        </a:rPr>
                        <a:t>↓ Magnesium </a:t>
                      </a:r>
                    </a:p>
                    <a:p>
                      <a:pPr algn="ctr"/>
                      <a:r>
                        <a:rPr lang="en-US" sz="1700" dirty="0" smtClean="0">
                          <a:latin typeface="Calibri" panose="020F0502020204030204" pitchFamily="34" charset="0"/>
                          <a:cs typeface="Calibri" panose="020F0502020204030204" pitchFamily="34" charset="0"/>
                        </a:rPr>
                        <a:t>↑</a:t>
                      </a:r>
                      <a:r>
                        <a:rPr lang="en-US" sz="1700" baseline="0" dirty="0" smtClean="0">
                          <a:latin typeface="Calibri" panose="020F0502020204030204" pitchFamily="34" charset="0"/>
                          <a:cs typeface="Calibri" panose="020F0502020204030204" pitchFamily="34" charset="0"/>
                        </a:rPr>
                        <a:t> Potassium</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cxnSp>
        <p:nvCxnSpPr>
          <p:cNvPr id="5" name="Elbow Connector 4"/>
          <p:cNvCxnSpPr/>
          <p:nvPr/>
        </p:nvCxnSpPr>
        <p:spPr>
          <a:xfrm flipV="1">
            <a:off x="5041881" y="2038894"/>
            <a:ext cx="703385" cy="477293"/>
          </a:xfrm>
          <a:prstGeom prst="bentConnector3">
            <a:avLst>
              <a:gd name="adj1" fmla="val 47046"/>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7087" y="1692884"/>
            <a:ext cx="2680760"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Close monitoring of </a:t>
            </a:r>
            <a:endParaRPr lang="en-US" sz="1600" b="1" dirty="0" smtClean="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lab work</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Minimizing high levels </a:t>
            </a:r>
          </a:p>
        </p:txBody>
      </p:sp>
      <p:pic>
        <p:nvPicPr>
          <p:cNvPr id="14" name="Picture 13"/>
          <p:cNvPicPr>
            <a:picLocks noChangeAspect="1"/>
          </p:cNvPicPr>
          <p:nvPr/>
        </p:nvPicPr>
        <p:blipFill>
          <a:blip r:embed="rId3"/>
          <a:stretch>
            <a:fillRect/>
          </a:stretch>
        </p:blipFill>
        <p:spPr>
          <a:xfrm>
            <a:off x="6144613" y="3876373"/>
            <a:ext cx="1911236" cy="1947411"/>
          </a:xfrm>
          <a:prstGeom prst="rect">
            <a:avLst/>
          </a:prstGeom>
        </p:spPr>
      </p:pic>
      <p:sp>
        <p:nvSpPr>
          <p:cNvPr id="11" name="Title 1"/>
          <p:cNvSpPr txBox="1">
            <a:spLocks/>
          </p:cNvSpPr>
          <p:nvPr/>
        </p:nvSpPr>
        <p:spPr>
          <a:xfrm>
            <a:off x="874797" y="620786"/>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smtClean="0"/>
              <a:t>Side-Effects of Tacrolimus and Cyclosporine </a:t>
            </a:r>
            <a:endParaRPr lang="en-US"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5252633"/>
              </p:ext>
            </p:extLst>
          </p:nvPr>
        </p:nvGraphicFramePr>
        <p:xfrm>
          <a:off x="837198" y="1669562"/>
          <a:ext cx="4172862" cy="27279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Kidney</a:t>
                      </a:r>
                      <a:r>
                        <a:rPr lang="en-US" sz="1700" baseline="0" dirty="0" smtClean="0">
                          <a:latin typeface="Calibri" panose="020F0502020204030204" pitchFamily="34" charset="0"/>
                          <a:cs typeface="Calibri" panose="020F0502020204030204" pitchFamily="34" charset="0"/>
                        </a:rPr>
                        <a:t> damage </a:t>
                      </a:r>
                    </a:p>
                    <a:p>
                      <a:pPr algn="ctr"/>
                      <a:r>
                        <a:rPr lang="en-US" sz="1700" baseline="0" dirty="0" smtClean="0">
                          <a:latin typeface="Calibri" panose="020F0502020204030204" pitchFamily="34" charset="0"/>
                          <a:cs typeface="Calibri" panose="020F0502020204030204" pitchFamily="34" charset="0"/>
                        </a:rPr>
                        <a:t>↓ Magnesium </a:t>
                      </a:r>
                    </a:p>
                    <a:p>
                      <a:pPr algn="ctr"/>
                      <a:r>
                        <a:rPr lang="en-US" sz="1700" dirty="0" smtClean="0">
                          <a:latin typeface="Calibri" panose="020F0502020204030204" pitchFamily="34" charset="0"/>
                          <a:cs typeface="Calibri" panose="020F0502020204030204" pitchFamily="34" charset="0"/>
                        </a:rPr>
                        <a:t>↑</a:t>
                      </a:r>
                      <a:r>
                        <a:rPr lang="en-US" sz="1700" baseline="0" dirty="0" smtClean="0">
                          <a:latin typeface="Calibri" panose="020F0502020204030204" pitchFamily="34" charset="0"/>
                          <a:cs typeface="Calibri" panose="020F0502020204030204" pitchFamily="34" charset="0"/>
                        </a:rPr>
                        <a:t> Potassium</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Tacrolimus</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Cyclosporine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1092200">
                <a:tc>
                  <a:txBody>
                    <a:bodyPr/>
                    <a:lstStyle/>
                    <a:p>
                      <a:pPr algn="ctr"/>
                      <a:r>
                        <a:rPr lang="en-US" sz="1700" dirty="0" smtClean="0">
                          <a:latin typeface="Calibri" panose="020F0502020204030204" pitchFamily="34" charset="0"/>
                          <a:cs typeface="Calibri" panose="020F0502020204030204" pitchFamily="34" charset="0"/>
                        </a:rPr>
                        <a:t>↑ Blood </a:t>
                      </a:r>
                      <a:r>
                        <a:rPr lang="en-US" sz="1700" dirty="0" smtClean="0">
                          <a:latin typeface="Calibri" panose="020F0502020204030204" pitchFamily="34" charset="0"/>
                          <a:cs typeface="Calibri" panose="020F0502020204030204" pitchFamily="34" charset="0"/>
                        </a:rPr>
                        <a:t>sugar</a:t>
                      </a:r>
                      <a:endParaRPr lang="en-US" sz="1700" dirty="0" smtClean="0">
                        <a:latin typeface="Calibri" panose="020F0502020204030204" pitchFamily="34" charset="0"/>
                        <a:cs typeface="Calibri" panose="020F0502020204030204" pitchFamily="34" charset="0"/>
                      </a:endParaRPr>
                    </a:p>
                    <a:p>
                      <a:pPr algn="ctr"/>
                      <a:r>
                        <a:rPr lang="en-US" sz="1700" baseline="0" dirty="0" smtClean="0">
                          <a:latin typeface="Calibri" panose="020F0502020204030204" pitchFamily="34" charset="0"/>
                          <a:cs typeface="Calibri" panose="020F0502020204030204" pitchFamily="34" charset="0"/>
                        </a:rPr>
                        <a:t>Hair loss </a:t>
                      </a:r>
                    </a:p>
                    <a:p>
                      <a:pPr algn="ctr"/>
                      <a:r>
                        <a:rPr lang="en-US" sz="1700" baseline="0" dirty="0" smtClean="0">
                          <a:latin typeface="Calibri" panose="020F0502020204030204" pitchFamily="34" charset="0"/>
                          <a:cs typeface="Calibri" panose="020F0502020204030204" pitchFamily="34" charset="0"/>
                        </a:rPr>
                        <a:t>Tremors </a:t>
                      </a:r>
                      <a:endParaRPr lang="en-US" sz="1700" dirty="0" smtClean="0">
                        <a:latin typeface="Calibri" panose="020F0502020204030204" pitchFamily="34" charset="0"/>
                        <a:cs typeface="Calibri" panose="020F0502020204030204" pitchFamily="34" charset="0"/>
                      </a:endParaRP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 Cholesterol</a:t>
                      </a:r>
                    </a:p>
                    <a:p>
                      <a:pPr algn="ctr"/>
                      <a:r>
                        <a:rPr lang="en-US" sz="1700" dirty="0" smtClean="0">
                          <a:latin typeface="Calibri" panose="020F0502020204030204" pitchFamily="34" charset="0"/>
                          <a:cs typeface="Calibri" panose="020F0502020204030204" pitchFamily="34" charset="0"/>
                        </a:rPr>
                        <a:t>↑ Blood </a:t>
                      </a:r>
                      <a:r>
                        <a:rPr lang="en-US" sz="1700" dirty="0" smtClean="0">
                          <a:latin typeface="Calibri" panose="020F0502020204030204" pitchFamily="34" charset="0"/>
                          <a:cs typeface="Calibri" panose="020F0502020204030204" pitchFamily="34" charset="0"/>
                        </a:rPr>
                        <a:t>pressure</a:t>
                      </a:r>
                      <a:endParaRPr lang="en-US" sz="1700" dirty="0" smtClean="0">
                        <a:latin typeface="Calibri" panose="020F0502020204030204" pitchFamily="34" charset="0"/>
                        <a:cs typeface="Calibri" panose="020F0502020204030204" pitchFamily="34" charset="0"/>
                      </a:endParaRPr>
                    </a:p>
                    <a:p>
                      <a:pPr algn="ctr"/>
                      <a:r>
                        <a:rPr lang="en-US" sz="1700" dirty="0" smtClean="0">
                          <a:latin typeface="Calibri" panose="020F0502020204030204" pitchFamily="34" charset="0"/>
                          <a:cs typeface="Calibri" panose="020F0502020204030204" pitchFamily="34" charset="0"/>
                        </a:rPr>
                        <a:t>Hair</a:t>
                      </a:r>
                      <a:r>
                        <a:rPr lang="en-US" sz="1700" baseline="0" dirty="0" smtClean="0">
                          <a:latin typeface="Calibri" panose="020F0502020204030204" pitchFamily="34" charset="0"/>
                          <a:cs typeface="Calibri" panose="020F0502020204030204" pitchFamily="34" charset="0"/>
                        </a:rPr>
                        <a:t> growth </a:t>
                      </a:r>
                    </a:p>
                    <a:p>
                      <a:pPr algn="ctr"/>
                      <a:r>
                        <a:rPr lang="en-US" sz="1700" baseline="0" dirty="0" smtClean="0">
                          <a:latin typeface="Calibri" panose="020F0502020204030204" pitchFamily="34" charset="0"/>
                          <a:cs typeface="Calibri" panose="020F0502020204030204" pitchFamily="34" charset="0"/>
                        </a:rPr>
                        <a:t>Gum swelling</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86637165"/>
                  </a:ext>
                </a:extLst>
              </a:tr>
            </a:tbl>
          </a:graphicData>
        </a:graphic>
      </p:graphicFrame>
      <p:cxnSp>
        <p:nvCxnSpPr>
          <p:cNvPr id="5" name="Elbow Connector 4"/>
          <p:cNvCxnSpPr/>
          <p:nvPr/>
        </p:nvCxnSpPr>
        <p:spPr>
          <a:xfrm flipV="1">
            <a:off x="5041881" y="2038894"/>
            <a:ext cx="703385" cy="477293"/>
          </a:xfrm>
          <a:prstGeom prst="bentConnector3">
            <a:avLst>
              <a:gd name="adj1" fmla="val 47046"/>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21695" y="1692884"/>
            <a:ext cx="2432380"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Close monitoring of </a:t>
            </a:r>
            <a:endParaRPr lang="en-US" sz="1600" b="1" dirty="0" smtClean="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lab work</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Minimizing high levels </a:t>
            </a:r>
          </a:p>
        </p:txBody>
      </p:sp>
      <p:cxnSp>
        <p:nvCxnSpPr>
          <p:cNvPr id="8" name="Elbow Connector 7"/>
          <p:cNvCxnSpPr/>
          <p:nvPr/>
        </p:nvCxnSpPr>
        <p:spPr>
          <a:xfrm rot="5400000">
            <a:off x="2465433" y="4704240"/>
            <a:ext cx="786931" cy="29167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92573" y="5302636"/>
            <a:ext cx="3257341" cy="584775"/>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Optimizing other medications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Switching to the other agent </a:t>
            </a:r>
          </a:p>
        </p:txBody>
      </p:sp>
      <p:pic>
        <p:nvPicPr>
          <p:cNvPr id="14" name="Picture 13"/>
          <p:cNvPicPr>
            <a:picLocks noChangeAspect="1"/>
          </p:cNvPicPr>
          <p:nvPr/>
        </p:nvPicPr>
        <p:blipFill>
          <a:blip r:embed="rId3"/>
          <a:stretch>
            <a:fillRect/>
          </a:stretch>
        </p:blipFill>
        <p:spPr>
          <a:xfrm>
            <a:off x="6037118" y="3766843"/>
            <a:ext cx="2018731" cy="2056941"/>
          </a:xfrm>
          <a:prstGeom prst="rect">
            <a:avLst/>
          </a:prstGeom>
        </p:spPr>
      </p:pic>
      <p:sp>
        <p:nvSpPr>
          <p:cNvPr id="11" name="Title 1"/>
          <p:cNvSpPr txBox="1">
            <a:spLocks/>
          </p:cNvSpPr>
          <p:nvPr/>
        </p:nvSpPr>
        <p:spPr>
          <a:xfrm>
            <a:off x="874797" y="625879"/>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smtClean="0"/>
              <a:t>Side-Effects of Tacrolimus and Cyclosporine </a:t>
            </a:r>
            <a:endParaRPr lang="en-US"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74797" y="601110"/>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Calcineurin Inhibitor Drug Interactions</a:t>
            </a:r>
            <a:endParaRPr lang="en-US" sz="4800" dirty="0"/>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p:nvSpPr>
        <p:spPr bwMode="auto">
          <a:xfrm>
            <a:off x="1247998" y="3460222"/>
            <a:ext cx="6798391" cy="1569660"/>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2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Always contact your transplant team/coordinator or local pharmacist before starting any new medication!!</a:t>
            </a:r>
            <a:endParaRPr lang="en-US" sz="3200" dirty="0">
              <a:solidFill>
                <a:schemeClr val="bg1"/>
              </a:solidFill>
              <a:latin typeface="Calibri" panose="020F0502020204030204" pitchFamily="34" charset="0"/>
              <a:cs typeface="Calibri" panose="020F0502020204030204" pitchFamily="34" charset="0"/>
            </a:endParaRPr>
          </a:p>
        </p:txBody>
      </p:sp>
      <p:sp>
        <p:nvSpPr>
          <p:cNvPr id="16" name="Text Box 3"/>
          <p:cNvSpPr txBox="1">
            <a:spLocks noChangeArrowheads="1"/>
          </p:cNvSpPr>
          <p:nvPr/>
        </p:nvSpPr>
        <p:spPr bwMode="auto">
          <a:xfrm>
            <a:off x="2696848" y="1927641"/>
            <a:ext cx="3900693" cy="646331"/>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600" dirty="0" smtClean="0">
                <a:solidFill>
                  <a:schemeClr val="bg1"/>
                </a:solidFill>
                <a:latin typeface="Calibri" panose="020F0502020204030204" pitchFamily="34" charset="0"/>
                <a:cs typeface="Calibri" panose="020F0502020204030204" pitchFamily="34" charset="0"/>
              </a:rPr>
              <a:t>There are a LOT</a:t>
            </a:r>
            <a:r>
              <a:rPr lang="en-US" sz="36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t>
            </a:r>
            <a:endParaRPr lang="en-US" sz="3600" dirty="0">
              <a:solidFill>
                <a:schemeClr val="bg1"/>
              </a:solidFill>
              <a:latin typeface="Calibri" panose="020F0502020204030204" pitchFamily="34" charset="0"/>
              <a:cs typeface="Calibri" panose="020F0502020204030204" pitchFamily="34" charset="0"/>
            </a:endParaRPr>
          </a:p>
        </p:txBody>
      </p:sp>
      <p:sp>
        <p:nvSpPr>
          <p:cNvPr id="7" name="Down Arrow 6"/>
          <p:cNvSpPr/>
          <p:nvPr/>
        </p:nvSpPr>
        <p:spPr>
          <a:xfrm>
            <a:off x="4474514" y="2660315"/>
            <a:ext cx="345358" cy="7481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423474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74797" y="601110"/>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a:ea typeface="ＭＳ Ｐゴシック" panose="020B0600070205080204" pitchFamily="34" charset="-128"/>
              </a:rPr>
              <a:t>A few to be aware </a:t>
            </a:r>
            <a:r>
              <a:rPr lang="en-US" altLang="en-US" sz="4000" dirty="0" smtClean="0">
                <a:ea typeface="ＭＳ Ｐゴシック" panose="020B0600070205080204" pitchFamily="34" charset="-128"/>
              </a:rPr>
              <a:t>of</a:t>
            </a:r>
            <a:endParaRPr lang="en-US" altLang="en-US" sz="4000" dirty="0">
              <a:ea typeface="ＭＳ Ｐゴシック" panose="020B0600070205080204" pitchFamily="34" charset="-128"/>
            </a:endParaRPr>
          </a:p>
        </p:txBody>
      </p:sp>
      <p:cxnSp>
        <p:nvCxnSpPr>
          <p:cNvPr id="15" name="Straight Connector 14"/>
          <p:cNvCxnSpPr/>
          <p:nvPr/>
        </p:nvCxnSpPr>
        <p:spPr>
          <a:xfrm>
            <a:off x="837198" y="139822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3318441595"/>
              </p:ext>
            </p:extLst>
          </p:nvPr>
        </p:nvGraphicFramePr>
        <p:xfrm>
          <a:off x="837198" y="1712971"/>
          <a:ext cx="6820401" cy="43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Brace 1"/>
          <p:cNvSpPr/>
          <p:nvPr/>
        </p:nvSpPr>
        <p:spPr>
          <a:xfrm>
            <a:off x="7657599" y="2847109"/>
            <a:ext cx="260274" cy="3231574"/>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937652" y="4232063"/>
            <a:ext cx="1206348" cy="461665"/>
          </a:xfrm>
          <a:prstGeom prst="rect">
            <a:avLst/>
          </a:prstGeom>
          <a:noFill/>
        </p:spPr>
        <p:txBody>
          <a:bodyPr wrap="square" rtlCol="0">
            <a:spAutoFit/>
          </a:bodyPr>
          <a:lstStyle/>
          <a:p>
            <a:r>
              <a:rPr lang="en-US" sz="2400" dirty="0" smtClean="0">
                <a:solidFill>
                  <a:srgbClr val="FF0000"/>
                </a:solidFill>
              </a:rPr>
              <a:t>AVOID</a:t>
            </a:r>
            <a:endParaRPr lang="en-US" sz="2400" dirty="0">
              <a:solidFill>
                <a:srgbClr val="FF0000"/>
              </a:solidFill>
            </a:endParaRPr>
          </a:p>
        </p:txBody>
      </p:sp>
      <p:sp>
        <p:nvSpPr>
          <p:cNvPr id="9" name="TextBox 8"/>
          <p:cNvSpPr txBox="1"/>
          <p:nvPr/>
        </p:nvSpPr>
        <p:spPr>
          <a:xfrm>
            <a:off x="7937652" y="4955963"/>
            <a:ext cx="1206348" cy="1200329"/>
          </a:xfrm>
          <a:prstGeom prst="rect">
            <a:avLst/>
          </a:prstGeom>
          <a:noFill/>
        </p:spPr>
        <p:txBody>
          <a:bodyPr wrap="square" rtlCol="0">
            <a:spAutoFit/>
          </a:bodyPr>
          <a:lstStyle/>
          <a:p>
            <a:r>
              <a:rPr lang="en-US" sz="2400" dirty="0" smtClean="0">
                <a:solidFill>
                  <a:srgbClr val="FF0000"/>
                </a:solidFill>
              </a:rPr>
              <a:t>Baby aspirin okay</a:t>
            </a:r>
            <a:endParaRPr lang="en-US" sz="2400" dirty="0">
              <a:solidFill>
                <a:srgbClr val="FF0000"/>
              </a:solidFill>
            </a:endParaRPr>
          </a:p>
        </p:txBody>
      </p:sp>
    </p:spTree>
    <p:extLst>
      <p:ext uri="{BB962C8B-B14F-4D97-AF65-F5344CB8AC3E}">
        <p14:creationId xmlns:p14="http://schemas.microsoft.com/office/powerpoint/2010/main" val="316998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636672"/>
          </a:xfrm>
        </p:spPr>
        <p:txBody>
          <a:bodyPr>
            <a:noAutofit/>
          </a:bodyPr>
          <a:lstStyle/>
          <a:p>
            <a:r>
              <a:rPr lang="en-US" dirty="0" smtClean="0"/>
              <a:t>Anti-proliferatives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4241413634"/>
              </p:ext>
            </p:extLst>
          </p:nvPr>
        </p:nvGraphicFramePr>
        <p:xfrm>
          <a:off x="761998" y="2140006"/>
          <a:ext cx="7620001" cy="3420357"/>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1776435">
                  <a:extLst>
                    <a:ext uri="{9D8B030D-6E8A-4147-A177-3AD203B41FA5}">
                      <a16:colId xmlns:a16="http://schemas.microsoft.com/office/drawing/2014/main" val="691806060"/>
                    </a:ext>
                  </a:extLst>
                </a:gridCol>
                <a:gridCol w="1776436">
                  <a:extLst>
                    <a:ext uri="{9D8B030D-6E8A-4147-A177-3AD203B41FA5}">
                      <a16:colId xmlns:a16="http://schemas.microsoft.com/office/drawing/2014/main" val="2212081491"/>
                    </a:ext>
                  </a:extLst>
                </a:gridCol>
                <a:gridCol w="2448787">
                  <a:extLst>
                    <a:ext uri="{9D8B030D-6E8A-4147-A177-3AD203B41FA5}">
                      <a16:colId xmlns:a16="http://schemas.microsoft.com/office/drawing/2014/main" val="125225233"/>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gridSpan="2">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Cellcept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Myfortic </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Imuran</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3">
                  <a:txBody>
                    <a:bodyPr/>
                    <a:lstStyle/>
                    <a:p>
                      <a:pPr algn="ctr"/>
                      <a:r>
                        <a:rPr lang="en-US" sz="1800" dirty="0" smtClean="0">
                          <a:latin typeface="Calibri" panose="020F0502020204030204" pitchFamily="34" charset="0"/>
                          <a:cs typeface="Calibri" panose="020F0502020204030204" pitchFamily="34" charset="0"/>
                        </a:rPr>
                        <a:t>Prevents the replication of immune cells </a:t>
                      </a:r>
                      <a:endParaRPr lang="en-US" sz="1800" dirty="0" smtClean="0">
                        <a:latin typeface="Calibri" panose="020F0502020204030204" pitchFamily="34" charset="0"/>
                        <a:cs typeface="Calibri" panose="020F0502020204030204" pitchFamily="34" charset="0"/>
                      </a:endParaRPr>
                    </a:p>
                  </a:txBody>
                  <a:tcPr anchor="ctr"/>
                </a:tc>
                <a:tc hMerge="1">
                  <a:txBody>
                    <a:bodyPr/>
                    <a:lstStyle/>
                    <a:p>
                      <a:pPr algn="ctr"/>
                      <a:endParaRPr lang="en-US" sz="1400" dirty="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Twice Daily (slow release)</a:t>
                      </a:r>
                      <a:endParaRPr lang="en-US" sz="18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a:t>
                      </a:r>
                      <a:r>
                        <a:rPr lang="en-US" sz="1800" baseline="0" dirty="0" smtClean="0">
                          <a:latin typeface="Calibri" panose="020F0502020204030204" pitchFamily="34" charset="0"/>
                          <a:cs typeface="Calibri" panose="020F0502020204030204" pitchFamily="34" charset="0"/>
                        </a:rPr>
                        <a:t>Daily</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3">
                  <a:txBody>
                    <a:bodyPr/>
                    <a:lstStyle/>
                    <a:p>
                      <a:pPr lvl="0" algn="ctr"/>
                      <a:r>
                        <a:rPr lang="en-US" sz="1800" dirty="0" smtClean="0">
                          <a:latin typeface="Calibri" panose="020F0502020204030204" pitchFamily="34" charset="0"/>
                          <a:cs typeface="Calibri" panose="020F0502020204030204" pitchFamily="34" charset="0"/>
                        </a:rPr>
                        <a:t>Not needed for these medications</a:t>
                      </a:r>
                      <a:endParaRPr lang="en-US" sz="1800" dirty="0" smtClean="0">
                        <a:latin typeface="Calibri" panose="020F0502020204030204" pitchFamily="34" charset="0"/>
                        <a:cs typeface="Calibri" panose="020F0502020204030204" pitchFamily="34" charset="0"/>
                      </a:endParaRPr>
                    </a:p>
                  </a:txBody>
                  <a:tcPr/>
                </a:tc>
                <a:tc hMerge="1">
                  <a:txBody>
                    <a:bodyPr/>
                    <a:lstStyle/>
                    <a:p>
                      <a:pPr algn="ctr"/>
                      <a:endParaRPr lang="en-US" dirty="0"/>
                    </a:p>
                  </a:txBody>
                  <a:tcPr/>
                </a:tc>
                <a:tc hMerge="1">
                  <a:txBody>
                    <a:bodyPr/>
                    <a:lstStyle/>
                    <a:p>
                      <a:pPr lvl="0" algn="ct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80076807"/>
                  </a:ext>
                </a:extLst>
              </a:tr>
              <a:tr h="365760">
                <a:tc rowSpan="2">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a:t>
                      </a:r>
                      <a:r>
                        <a:rPr lang="en-US" sz="1800" dirty="0" smtClean="0">
                          <a:latin typeface="Calibri" panose="020F0502020204030204" pitchFamily="34" charset="0"/>
                          <a:cs typeface="Calibri" panose="020F0502020204030204" pitchFamily="34" charset="0"/>
                        </a:rPr>
                        <a:t>INTERCHANGEABLE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Contraindicated in pregnant women</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NOT INTERCHANGEABLE</a:t>
                      </a:r>
                      <a:endParaRPr lang="en-US" sz="1800" b="1"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r h="365760">
                <a:tc vMerge="1">
                  <a:txBody>
                    <a:bodyPr/>
                    <a:lstStyle/>
                    <a:p>
                      <a:endParaRPr lang="en-US" sz="1400" b="1" dirty="0">
                        <a:latin typeface="Calibri" panose="020F0502020204030204" pitchFamily="34" charset="0"/>
                        <a:cs typeface="Calibri" panose="020F050202020403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NOT</a:t>
                      </a:r>
                      <a:r>
                        <a:rPr lang="en-US" sz="1800" b="0" baseline="0" dirty="0" smtClean="0">
                          <a:latin typeface="Calibri" panose="020F0502020204030204" pitchFamily="34" charset="0"/>
                          <a:cs typeface="Calibri" panose="020F0502020204030204" pitchFamily="34" charset="0"/>
                        </a:rPr>
                        <a:t> crush, </a:t>
                      </a:r>
                      <a:r>
                        <a:rPr lang="en-US" sz="1800" b="0" baseline="0" dirty="0" smtClean="0">
                          <a:latin typeface="Calibri" panose="020F0502020204030204" pitchFamily="34" charset="0"/>
                          <a:cs typeface="Calibri" panose="020F0502020204030204" pitchFamily="34" charset="0"/>
                        </a:rPr>
                        <a:t>cut or chew</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tc>
                  <a:txBody>
                    <a:bodyPr/>
                    <a:lstStyle/>
                    <a:p>
                      <a:pPr algn="ctr"/>
                      <a:r>
                        <a:rPr lang="en-US" sz="1800" dirty="0" smtClean="0">
                          <a:latin typeface="Calibri" panose="020F0502020204030204" pitchFamily="34" charset="0"/>
                          <a:cs typeface="Calibri" panose="020F0502020204030204" pitchFamily="34" charset="0"/>
                        </a:rPr>
                        <a:t>CAN</a:t>
                      </a:r>
                      <a:r>
                        <a:rPr lang="en-US" sz="1800" baseline="0" dirty="0" smtClean="0">
                          <a:latin typeface="Calibri" panose="020F0502020204030204" pitchFamily="34" charset="0"/>
                          <a:cs typeface="Calibri" panose="020F0502020204030204" pitchFamily="34" charset="0"/>
                        </a:rPr>
                        <a:t> cut or crush</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28977606"/>
                  </a:ext>
                </a:extLst>
              </a:tr>
            </a:tbl>
          </a:graphicData>
        </a:graphic>
      </p:graphicFrame>
      <p:sp>
        <p:nvSpPr>
          <p:cNvPr id="3" name="Rectangle 2"/>
          <p:cNvSpPr/>
          <p:nvPr/>
        </p:nvSpPr>
        <p:spPr>
          <a:xfrm>
            <a:off x="761998" y="1624431"/>
            <a:ext cx="7619999" cy="400110"/>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Second most </a:t>
            </a:r>
            <a:r>
              <a:rPr lang="en-US" sz="2000" dirty="0">
                <a:latin typeface="Calibri" panose="020F0502020204030204" pitchFamily="34" charset="0"/>
                <a:cs typeface="Calibri" panose="020F0502020204030204" pitchFamily="34" charset="0"/>
              </a:rPr>
              <a:t>common post-transplant </a:t>
            </a:r>
            <a:r>
              <a:rPr lang="en-US" sz="2000" dirty="0" smtClean="0">
                <a:latin typeface="Calibri" panose="020F0502020204030204" pitchFamily="34" charset="0"/>
                <a:cs typeface="Calibri" panose="020F0502020204030204" pitchFamily="34" charset="0"/>
              </a:rPr>
              <a:t>immunosuppressant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8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7574972" y="4384964"/>
            <a:ext cx="1345823" cy="1792774"/>
          </a:xfrm>
          <a:prstGeom prst="rect">
            <a:avLst/>
          </a:prstGeom>
          <a:noFill/>
          <a:ln>
            <a:noFill/>
          </a:ln>
        </p:spPr>
      </p:pic>
      <p:sp>
        <p:nvSpPr>
          <p:cNvPr id="115" name="Google Shape;115;p16"/>
          <p:cNvSpPr txBox="1">
            <a:spLocks noGrp="1"/>
          </p:cNvSpPr>
          <p:nvPr>
            <p:ph type="body" idx="1"/>
          </p:nvPr>
        </p:nvSpPr>
        <p:spPr>
          <a:xfrm>
            <a:off x="762000" y="1604769"/>
            <a:ext cx="7588800" cy="42051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500"/>
              </a:spcBef>
              <a:spcAft>
                <a:spcPts val="0"/>
              </a:spcAft>
              <a:buSzPts val="2000"/>
              <a:buChar char="●"/>
            </a:pPr>
            <a:r>
              <a:rPr lang="en-US" sz="2400" dirty="0" smtClean="0">
                <a:latin typeface="Calibri" panose="020F0502020204030204" pitchFamily="34" charset="0"/>
                <a:cs typeface="Calibri" panose="020F0502020204030204" pitchFamily="34" charset="0"/>
              </a:rPr>
              <a:t>Mycophenolate </a:t>
            </a:r>
            <a:r>
              <a:rPr lang="en-US" sz="2400" dirty="0">
                <a:latin typeface="Calibri" panose="020F0502020204030204" pitchFamily="34" charset="0"/>
                <a:cs typeface="Calibri" panose="020F0502020204030204" pitchFamily="34" charset="0"/>
              </a:rPr>
              <a:t>increases the risk of birth defects and pregnancy loss in the first trimester</a:t>
            </a:r>
            <a:endParaRPr sz="2400" dirty="0">
              <a:latin typeface="Calibri" panose="020F0502020204030204" pitchFamily="34" charset="0"/>
              <a:cs typeface="Calibri" panose="020F0502020204030204" pitchFamily="34" charset="0"/>
            </a:endParaRPr>
          </a:p>
          <a:p>
            <a:pPr marL="0" lvl="0" indent="0" algn="l" rtl="0">
              <a:lnSpc>
                <a:spcPct val="115000"/>
              </a:lnSpc>
              <a:spcBef>
                <a:spcPts val="300"/>
              </a:spcBef>
              <a:spcAft>
                <a:spcPts val="0"/>
              </a:spcAft>
              <a:buClr>
                <a:schemeClr val="dk1"/>
              </a:buClr>
              <a:buSzPts val="1100"/>
              <a:buFont typeface="Arial"/>
              <a:buNone/>
            </a:pPr>
            <a:endParaRPr sz="1400" dirty="0">
              <a:latin typeface="Calibri" panose="020F0502020204030204" pitchFamily="34" charset="0"/>
              <a:ea typeface="Arial"/>
              <a:cs typeface="Calibri" panose="020F0502020204030204" pitchFamily="34" charset="0"/>
              <a:sym typeface="Arial"/>
            </a:endParaRPr>
          </a:p>
          <a:p>
            <a:pPr lvl="0" indent="-355600">
              <a:lnSpc>
                <a:spcPct val="115000"/>
              </a:lnSpc>
              <a:spcBef>
                <a:spcPts val="500"/>
              </a:spcBef>
              <a:buSzPts val="2000"/>
              <a:buChar char="●"/>
            </a:pPr>
            <a:r>
              <a:rPr lang="en-US" sz="2400" dirty="0" smtClean="0">
                <a:latin typeface="Calibri" panose="020F0502020204030204" pitchFamily="34" charset="0"/>
                <a:cs typeface="Calibri" panose="020F0502020204030204" pitchFamily="34" charset="0"/>
              </a:rPr>
              <a:t>Prevention </a:t>
            </a:r>
            <a:r>
              <a:rPr lang="en-US" sz="2400" dirty="0">
                <a:latin typeface="Calibri" panose="020F0502020204030204" pitchFamily="34" charset="0"/>
                <a:cs typeface="Calibri" panose="020F0502020204030204" pitchFamily="34" charset="0"/>
              </a:rPr>
              <a:t>and </a:t>
            </a:r>
            <a:r>
              <a:rPr lang="en-US" sz="2400" dirty="0" smtClean="0">
                <a:latin typeface="Calibri" panose="020F0502020204030204" pitchFamily="34" charset="0"/>
                <a:cs typeface="Calibri" panose="020F0502020204030204" pitchFamily="34" charset="0"/>
              </a:rPr>
              <a:t>planning are key!</a:t>
            </a:r>
            <a:endParaRPr sz="2400" dirty="0">
              <a:latin typeface="Calibri" panose="020F0502020204030204" pitchFamily="34" charset="0"/>
              <a:cs typeface="Calibri" panose="020F0502020204030204" pitchFamily="34" charset="0"/>
            </a:endParaRPr>
          </a:p>
          <a:p>
            <a:pPr marL="0" lvl="0" indent="0" algn="l" rtl="0">
              <a:lnSpc>
                <a:spcPct val="115000"/>
              </a:lnSpc>
              <a:spcBef>
                <a:spcPts val="300"/>
              </a:spcBef>
              <a:spcAft>
                <a:spcPts val="0"/>
              </a:spcAft>
              <a:buClr>
                <a:schemeClr val="dk1"/>
              </a:buClr>
              <a:buSzPts val="1100"/>
              <a:buFont typeface="Arial"/>
              <a:buNone/>
            </a:pPr>
            <a:endParaRPr sz="1400" dirty="0">
              <a:latin typeface="Calibri" panose="020F0502020204030204" pitchFamily="34" charset="0"/>
              <a:ea typeface="Arial"/>
              <a:cs typeface="Calibri" panose="020F0502020204030204" pitchFamily="34" charset="0"/>
              <a:sym typeface="Arial"/>
            </a:endParaRPr>
          </a:p>
          <a:p>
            <a:pPr lvl="0" indent="-355600">
              <a:lnSpc>
                <a:spcPct val="115000"/>
              </a:lnSpc>
              <a:spcBef>
                <a:spcPts val="500"/>
              </a:spcBef>
              <a:buSzPts val="2000"/>
              <a:buChar char="●"/>
            </a:pPr>
            <a:r>
              <a:rPr lang="en-US" sz="2400" dirty="0">
                <a:latin typeface="Calibri" panose="020F0502020204030204" pitchFamily="34" charset="0"/>
                <a:cs typeface="Calibri" panose="020F0502020204030204" pitchFamily="34" charset="0"/>
              </a:rPr>
              <a:t>If you become pregnant or are thinking of becoming </a:t>
            </a:r>
            <a:r>
              <a:rPr lang="en-US" sz="2400" dirty="0" smtClean="0">
                <a:latin typeface="Calibri" panose="020F0502020204030204" pitchFamily="34" charset="0"/>
                <a:cs typeface="Calibri" panose="020F0502020204030204" pitchFamily="34" charset="0"/>
              </a:rPr>
              <a:t>pregnant,</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let </a:t>
            </a:r>
            <a:r>
              <a:rPr lang="en-US" sz="2400" dirty="0">
                <a:latin typeface="Calibri" panose="020F0502020204030204" pitchFamily="34" charset="0"/>
                <a:cs typeface="Calibri" panose="020F0502020204030204" pitchFamily="34" charset="0"/>
              </a:rPr>
              <a:t>your transplant </a:t>
            </a:r>
            <a:r>
              <a:rPr lang="en-US" sz="2400" dirty="0" smtClean="0">
                <a:latin typeface="Calibri" panose="020F0502020204030204" pitchFamily="34" charset="0"/>
                <a:cs typeface="Calibri" panose="020F0502020204030204" pitchFamily="34" charset="0"/>
              </a:rPr>
              <a:t>team/coordinator </a:t>
            </a:r>
            <a:r>
              <a:rPr lang="en-US" sz="2400" dirty="0">
                <a:latin typeface="Calibri" panose="020F0502020204030204" pitchFamily="34" charset="0"/>
                <a:cs typeface="Calibri" panose="020F0502020204030204" pitchFamily="34" charset="0"/>
              </a:rPr>
              <a:t>know immediately!</a:t>
            </a:r>
            <a:endParaRPr sz="2400" dirty="0">
              <a:latin typeface="Calibri" panose="020F0502020204030204" pitchFamily="34" charset="0"/>
              <a:cs typeface="Calibri" panose="020F0502020204030204" pitchFamily="34" charset="0"/>
            </a:endParaRPr>
          </a:p>
        </p:txBody>
      </p:sp>
      <p:sp>
        <p:nvSpPr>
          <p:cNvPr id="116" name="Google Shape;116;p16"/>
          <p:cNvSpPr txBox="1">
            <a:spLocks noGrp="1"/>
          </p:cNvSpPr>
          <p:nvPr>
            <p:ph type="title"/>
          </p:nvPr>
        </p:nvSpPr>
        <p:spPr>
          <a:xfrm>
            <a:off x="691562" y="904202"/>
            <a:ext cx="7776300" cy="513435"/>
          </a:xfrm>
          <a:prstGeom prst="rect">
            <a:avLst/>
          </a:prstGeom>
          <a:noFill/>
          <a:ln>
            <a:noFill/>
          </a:ln>
        </p:spPr>
        <p:txBody>
          <a:bodyPr spcFirstLastPara="1" wrap="square" lIns="91425" tIns="45700" rIns="91425" bIns="45700" anchor="ctr" anchorCtr="0">
            <a:noAutofit/>
          </a:bodyPr>
          <a:lstStyle/>
          <a:p>
            <a:pPr>
              <a:buSzPts val="4000"/>
            </a:pPr>
            <a:r>
              <a:rPr lang="en-US" sz="3600" dirty="0">
                <a:latin typeface="Calibri" panose="020F0502020204030204" pitchFamily="34" charset="0"/>
                <a:cs typeface="Calibri" panose="020F0502020204030204" pitchFamily="34" charset="0"/>
              </a:rPr>
              <a:t>For women who may become </a:t>
            </a:r>
            <a:r>
              <a:rPr lang="en-US" sz="3600" dirty="0" smtClean="0">
                <a:latin typeface="Calibri" panose="020F0502020204030204" pitchFamily="34" charset="0"/>
                <a:cs typeface="Calibri" panose="020F0502020204030204" pitchFamily="34" charset="0"/>
              </a:rPr>
              <a:t>pregnant </a:t>
            </a: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endParaRPr sz="4000" b="1" strike="noStrike" cap="none" baseline="30000" dirty="0">
              <a:solidFill>
                <a:schemeClr val="dk1"/>
              </a:solidFill>
              <a:sym typeface="Calibri"/>
            </a:endParaRP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3444417" y="4852556"/>
            <a:ext cx="3400855" cy="1203594"/>
          </a:xfrm>
          <a:prstGeom prst="rect">
            <a:avLst/>
          </a:prstGeom>
          <a:ln>
            <a:solidFill>
              <a:schemeClr val="tx1"/>
            </a:solidFill>
          </a:ln>
        </p:spPr>
      </p:pic>
    </p:spTree>
    <p:extLst>
      <p:ext uri="{BB962C8B-B14F-4D97-AF65-F5344CB8AC3E}">
        <p14:creationId xmlns:p14="http://schemas.microsoft.com/office/powerpoint/2010/main" val="4352995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2" name="Title 1"/>
          <p:cNvSpPr>
            <a:spLocks noGrp="1"/>
          </p:cNvSpPr>
          <p:nvPr>
            <p:ph type="title"/>
          </p:nvPr>
        </p:nvSpPr>
        <p:spPr>
          <a:xfrm>
            <a:off x="837198" y="741947"/>
            <a:ext cx="7544802" cy="587563"/>
          </a:xfrm>
        </p:spPr>
        <p:txBody>
          <a:bodyPr>
            <a:noAutofit/>
          </a:bodyPr>
          <a:lstStyle/>
          <a:p>
            <a:r>
              <a:rPr lang="en-US" sz="3600" dirty="0"/>
              <a:t>Side-Effects of </a:t>
            </a:r>
            <a:r>
              <a:rPr lang="en-US" sz="3600" dirty="0" smtClean="0"/>
              <a:t>Anti-proliferatives</a:t>
            </a:r>
            <a:endParaRPr lang="en-US" sz="48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331894638"/>
              </p:ext>
            </p:extLst>
          </p:nvPr>
        </p:nvGraphicFramePr>
        <p:xfrm>
          <a:off x="1437468" y="1836149"/>
          <a:ext cx="4172862" cy="975360"/>
        </p:xfrm>
        <a:graphic>
          <a:graphicData uri="http://schemas.openxmlformats.org/drawingml/2006/table">
            <a:tbl>
              <a:tblPr firstRow="1" bandRow="1">
                <a:tableStyleId>{073A0DAA-6AF3-43AB-8588-CEC1D06C72B9}</a:tableStyleId>
              </a:tblPr>
              <a:tblGrid>
                <a:gridCol w="4172862">
                  <a:extLst>
                    <a:ext uri="{9D8B030D-6E8A-4147-A177-3AD203B41FA5}">
                      <a16:colId xmlns:a16="http://schemas.microsoft.com/office/drawing/2014/main" val="3731876897"/>
                    </a:ext>
                  </a:extLst>
                </a:gridCol>
              </a:tblGrid>
              <a:tr h="381000">
                <a:tc>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584200">
                <a:tc>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45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3</a:t>
            </a:fld>
            <a:endParaRPr lang="en-US"/>
          </a:p>
        </p:txBody>
      </p:sp>
      <p:graphicFrame>
        <p:nvGraphicFramePr>
          <p:cNvPr id="3" name="Diagram 2"/>
          <p:cNvGraphicFramePr/>
          <p:nvPr>
            <p:extLst>
              <p:ext uri="{D42A27DB-BD31-4B8C-83A1-F6EECF244321}">
                <p14:modId xmlns:p14="http://schemas.microsoft.com/office/powerpoint/2010/main" val="2140568504"/>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790277329"/>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nvPr>
        </p:nvGraphicFramePr>
        <p:xfrm>
          <a:off x="1437468" y="1836149"/>
          <a:ext cx="4172862" cy="21945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838200">
                <a:tc>
                  <a:txBody>
                    <a:bodyPr/>
                    <a:lstStyle/>
                    <a:p>
                      <a:pPr algn="ctr"/>
                      <a:r>
                        <a:rPr lang="en-US" sz="1700" dirty="0" smtClean="0">
                          <a:latin typeface="Calibri" panose="020F0502020204030204" pitchFamily="34" charset="0"/>
                          <a:cs typeface="Calibri" panose="020F0502020204030204" pitchFamily="34" charset="0"/>
                        </a:rPr>
                        <a:t>Diarrhea</a:t>
                      </a:r>
                    </a:p>
                    <a:p>
                      <a:pPr algn="ctr"/>
                      <a:r>
                        <a:rPr lang="en-US" sz="1700" dirty="0" smtClean="0">
                          <a:latin typeface="Calibri" panose="020F0502020204030204" pitchFamily="34" charset="0"/>
                          <a:cs typeface="Calibri" panose="020F0502020204030204" pitchFamily="34" charset="0"/>
                        </a:rPr>
                        <a:t>Nausea &amp; Vomiting </a:t>
                      </a: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Hair </a:t>
                      </a:r>
                      <a:r>
                        <a:rPr lang="en-US" sz="1700" dirty="0" smtClean="0">
                          <a:latin typeface="Calibri" panose="020F0502020204030204" pitchFamily="34" charset="0"/>
                          <a:cs typeface="Calibri" panose="020F0502020204030204" pitchFamily="34" charset="0"/>
                        </a:rPr>
                        <a:t>loss</a:t>
                      </a:r>
                      <a:endParaRPr lang="en-US" sz="1700" dirty="0" smtClean="0">
                        <a:latin typeface="Calibri" panose="020F0502020204030204" pitchFamily="34" charset="0"/>
                        <a:cs typeface="Calibri" panose="020F0502020204030204" pitchFamily="34" charset="0"/>
                      </a:endParaRPr>
                    </a:p>
                    <a:p>
                      <a:pPr algn="ctr"/>
                      <a:r>
                        <a:rPr lang="en-US" sz="1700" baseline="0" dirty="0" smtClean="0">
                          <a:latin typeface="Calibri" panose="020F0502020204030204" pitchFamily="34" charset="0"/>
                          <a:cs typeface="Calibri" panose="020F0502020204030204" pitchFamily="34" charset="0"/>
                        </a:rPr>
                        <a:t>Upset </a:t>
                      </a:r>
                      <a:r>
                        <a:rPr lang="en-US" sz="1700" baseline="0" dirty="0" smtClean="0">
                          <a:latin typeface="Calibri" panose="020F0502020204030204" pitchFamily="34" charset="0"/>
                          <a:cs typeface="Calibri" panose="020F0502020204030204" pitchFamily="34" charset="0"/>
                        </a:rPr>
                        <a:t>stomach</a:t>
                      </a:r>
                      <a:endParaRPr lang="en-US" sz="1700" dirty="0">
                        <a:latin typeface="Calibri" panose="020F0502020204030204" pitchFamily="34" charset="0"/>
                        <a:cs typeface="Calibri" panose="020F0502020204030204" pitchFamily="34" charset="0"/>
                      </a:endParaRPr>
                    </a:p>
                  </a:txBody>
                  <a:tcPr marL="76200" marR="76200" marT="38100" marB="38100" anchor="ctr"/>
                </a:tc>
                <a:extLst>
                  <a:ext uri="{0D108BD9-81ED-4DB2-BD59-A6C34878D82A}">
                    <a16:rowId xmlns:a16="http://schemas.microsoft.com/office/drawing/2014/main" val="86637165"/>
                  </a:ext>
                </a:extLst>
              </a:tr>
            </a:tbl>
          </a:graphicData>
        </a:graphic>
      </p:graphicFrame>
      <p:cxnSp>
        <p:nvCxnSpPr>
          <p:cNvPr id="6" name="Elbow Connector 5"/>
          <p:cNvCxnSpPr/>
          <p:nvPr/>
        </p:nvCxnSpPr>
        <p:spPr>
          <a:xfrm rot="5400000">
            <a:off x="2066247" y="4148634"/>
            <a:ext cx="623727" cy="50241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2" y="4763679"/>
            <a:ext cx="3955472"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slow release </a:t>
            </a:r>
            <a:r>
              <a:rPr lang="en-US" sz="1600" b="1" dirty="0" smtClean="0">
                <a:latin typeface="Calibri" panose="020F0502020204030204" pitchFamily="34" charset="0"/>
                <a:cs typeface="Calibri" panose="020F0502020204030204" pitchFamily="34" charset="0"/>
              </a:rPr>
              <a:t>tablets (Myfortic)</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Take s</a:t>
            </a:r>
            <a:r>
              <a:rPr lang="en-US" sz="1600" b="1" dirty="0" smtClean="0">
                <a:latin typeface="Calibri" panose="020F0502020204030204" pitchFamily="34" charset="0"/>
                <a:cs typeface="Calibri" panose="020F0502020204030204" pitchFamily="34" charset="0"/>
              </a:rPr>
              <a:t>maller doses </a:t>
            </a:r>
            <a:r>
              <a:rPr lang="en-US" sz="1600" b="1" dirty="0">
                <a:latin typeface="Calibri" panose="020F0502020204030204" pitchFamily="34" charset="0"/>
                <a:cs typeface="Calibri" panose="020F0502020204030204" pitchFamily="34" charset="0"/>
              </a:rPr>
              <a:t>more </a:t>
            </a:r>
            <a:r>
              <a:rPr lang="en-US" sz="1600" b="1" dirty="0" smtClean="0">
                <a:latin typeface="Calibri" panose="020F0502020204030204" pitchFamily="34" charset="0"/>
                <a:cs typeface="Calibri" panose="020F0502020204030204" pitchFamily="34" charset="0"/>
              </a:rPr>
              <a:t>frequently</a:t>
            </a:r>
          </a:p>
          <a:p>
            <a:pPr lvl="6" defTabSz="457200"/>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u="sng" dirty="0" smtClean="0">
                <a:latin typeface="Calibri" panose="020F0502020204030204" pitchFamily="34" charset="0"/>
                <a:cs typeface="Calibri" panose="020F0502020204030204" pitchFamily="34" charset="0"/>
              </a:rPr>
              <a:t>Ex</a:t>
            </a:r>
            <a:r>
              <a:rPr lang="en-US" sz="1600" b="1" dirty="0" smtClean="0">
                <a:latin typeface="Calibri" panose="020F0502020204030204" pitchFamily="34" charset="0"/>
                <a:cs typeface="Calibri" panose="020F0502020204030204" pitchFamily="34" charset="0"/>
              </a:rPr>
              <a:t>: 360 mg 2x/day </a:t>
            </a:r>
            <a:r>
              <a:rPr lang="en-US" sz="1600" b="1" dirty="0" smtClean="0">
                <a:latin typeface="Calibri" panose="020F0502020204030204" pitchFamily="34" charset="0"/>
                <a:cs typeface="Calibri" panose="020F0502020204030204" pitchFamily="34" charset="0"/>
                <a:sym typeface="Wingdings" panose="05000000000000000000" pitchFamily="2" charset="2"/>
              </a:rPr>
              <a:t> 180 mg 4x/day</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azathioprine</a:t>
            </a:r>
          </a:p>
        </p:txBody>
      </p:sp>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3"/>
          <a:stretch>
            <a:fillRect/>
          </a:stretch>
        </p:blipFill>
        <p:spPr>
          <a:xfrm>
            <a:off x="4802034" y="4711707"/>
            <a:ext cx="2286923" cy="1612963"/>
          </a:xfrm>
          <a:prstGeom prst="rect">
            <a:avLst/>
          </a:prstGeom>
        </p:spPr>
      </p:pic>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18" name="Title 1"/>
          <p:cNvSpPr txBox="1">
            <a:spLocks/>
          </p:cNvSpPr>
          <p:nvPr/>
        </p:nvSpPr>
        <p:spPr>
          <a:xfrm>
            <a:off x="837198" y="741947"/>
            <a:ext cx="7544802" cy="5875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smtClean="0"/>
              <a:t>Side-Effects of Anti-proliferatives</a:t>
            </a:r>
            <a:endParaRPr lang="en-US" sz="4800" dirty="0"/>
          </a:p>
        </p:txBody>
      </p:sp>
    </p:spTree>
    <p:extLst>
      <p:ext uri="{BB962C8B-B14F-4D97-AF65-F5344CB8AC3E}">
        <p14:creationId xmlns:p14="http://schemas.microsoft.com/office/powerpoint/2010/main" val="127043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775632086"/>
              </p:ext>
            </p:extLst>
          </p:nvPr>
        </p:nvGraphicFramePr>
        <p:xfrm>
          <a:off x="1437468" y="1836149"/>
          <a:ext cx="4172862" cy="2194560"/>
        </p:xfrm>
        <a:graphic>
          <a:graphicData uri="http://schemas.openxmlformats.org/drawingml/2006/table">
            <a:tbl>
              <a:tblPr firstRow="1" bandRow="1">
                <a:tableStyleId>{073A0DAA-6AF3-43AB-8588-CEC1D06C72B9}</a:tableStyleId>
              </a:tblPr>
              <a:tblGrid>
                <a:gridCol w="2086431">
                  <a:extLst>
                    <a:ext uri="{9D8B030D-6E8A-4147-A177-3AD203B41FA5}">
                      <a16:colId xmlns:a16="http://schemas.microsoft.com/office/drawing/2014/main" val="3731876897"/>
                    </a:ext>
                  </a:extLst>
                </a:gridCol>
                <a:gridCol w="2086431">
                  <a:extLst>
                    <a:ext uri="{9D8B030D-6E8A-4147-A177-3AD203B41FA5}">
                      <a16:colId xmlns:a16="http://schemas.microsoft.com/office/drawing/2014/main" val="1731193671"/>
                    </a:ext>
                  </a:extLst>
                </a:gridCol>
              </a:tblGrid>
              <a:tr h="381000">
                <a:tc gridSpan="2">
                  <a:txBody>
                    <a:bodyPr/>
                    <a:lstStyle/>
                    <a:p>
                      <a:pPr algn="ctr"/>
                      <a:r>
                        <a:rPr lang="en-US" sz="2000" dirty="0" smtClean="0">
                          <a:latin typeface="Calibri" panose="020F0502020204030204" pitchFamily="34" charset="0"/>
                          <a:cs typeface="Calibri" panose="020F0502020204030204" pitchFamily="34" charset="0"/>
                        </a:rPr>
                        <a:t>Both</a:t>
                      </a:r>
                      <a:r>
                        <a:rPr lang="en-US" sz="2000" baseline="0" dirty="0" smtClean="0">
                          <a:latin typeface="Calibri" panose="020F0502020204030204" pitchFamily="34" charset="0"/>
                          <a:cs typeface="Calibri" panose="020F0502020204030204" pitchFamily="34" charset="0"/>
                        </a:rPr>
                        <a:t> Medications</a:t>
                      </a:r>
                      <a:endParaRPr lang="en-US" sz="20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dirty="0"/>
                    </a:p>
                  </a:txBody>
                  <a:tcPr/>
                </a:tc>
                <a:extLst>
                  <a:ext uri="{0D108BD9-81ED-4DB2-BD59-A6C34878D82A}">
                    <a16:rowId xmlns:a16="http://schemas.microsoft.com/office/drawing/2014/main" val="1829523214"/>
                  </a:ext>
                </a:extLst>
              </a:tr>
              <a:tr h="584200">
                <a:tc gridSpan="2">
                  <a:txBody>
                    <a:bodyPr/>
                    <a:lstStyle/>
                    <a:p>
                      <a:pPr algn="ctr"/>
                      <a:r>
                        <a:rPr lang="en-US" sz="1700" dirty="0" smtClean="0">
                          <a:latin typeface="Calibri" panose="020F0502020204030204" pitchFamily="34" charset="0"/>
                          <a:cs typeface="Calibri" panose="020F0502020204030204" pitchFamily="34" charset="0"/>
                        </a:rPr>
                        <a:t>Low White Blood Cells</a:t>
                      </a:r>
                    </a:p>
                    <a:p>
                      <a:pPr algn="ctr"/>
                      <a:r>
                        <a:rPr lang="en-US" sz="1700" dirty="0" smtClean="0">
                          <a:latin typeface="Calibri" panose="020F0502020204030204" pitchFamily="34" charset="0"/>
                          <a:cs typeface="Calibri" panose="020F0502020204030204" pitchFamily="34" charset="0"/>
                        </a:rPr>
                        <a:t>Low Platelets </a:t>
                      </a:r>
                      <a:endParaRPr lang="en-US" sz="1700" dirty="0">
                        <a:latin typeface="Calibri" panose="020F0502020204030204" pitchFamily="34" charset="0"/>
                        <a:cs typeface="Calibri" panose="020F0502020204030204" pitchFamily="34" charset="0"/>
                      </a:endParaRPr>
                    </a:p>
                  </a:txBody>
                  <a:tcPr marL="76200" marR="76200" marT="38100" marB="38100"/>
                </a:tc>
                <a:tc hMerge="1">
                  <a:txBody>
                    <a:bodyPr/>
                    <a:lstStyle/>
                    <a:p>
                      <a:endParaRPr lang="en-US" sz="1600" dirty="0"/>
                    </a:p>
                  </a:txBody>
                  <a:tcPr/>
                </a:tc>
                <a:extLst>
                  <a:ext uri="{0D108BD9-81ED-4DB2-BD59-A6C34878D82A}">
                    <a16:rowId xmlns:a16="http://schemas.microsoft.com/office/drawing/2014/main" val="489821008"/>
                  </a:ext>
                </a:extLst>
              </a:tr>
              <a:tr h="381000">
                <a:tc>
                  <a:txBody>
                    <a:bodyPr/>
                    <a:lstStyle/>
                    <a:p>
                      <a:pPr algn="ctr"/>
                      <a:r>
                        <a:rPr lang="en-US" sz="2000" dirty="0" smtClean="0">
                          <a:latin typeface="Calibri" panose="020F0502020204030204" pitchFamily="34" charset="0"/>
                          <a:cs typeface="Calibri" panose="020F0502020204030204" pitchFamily="34" charset="0"/>
                        </a:rPr>
                        <a:t>Mycophenolate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tc>
                  <a:txBody>
                    <a:bodyPr/>
                    <a:lstStyle/>
                    <a:p>
                      <a:pPr algn="ctr"/>
                      <a:r>
                        <a:rPr lang="en-US" sz="2000" dirty="0" smtClean="0">
                          <a:latin typeface="Calibri" panose="020F0502020204030204" pitchFamily="34" charset="0"/>
                          <a:cs typeface="Calibri" panose="020F0502020204030204" pitchFamily="34" charset="0"/>
                        </a:rPr>
                        <a:t>Azathioprine</a:t>
                      </a:r>
                      <a:endParaRPr lang="en-US" sz="2000" b="1" dirty="0">
                        <a:latin typeface="Calibri" panose="020F0502020204030204" pitchFamily="34" charset="0"/>
                        <a:cs typeface="Calibri" panose="020F0502020204030204" pitchFamily="34" charset="0"/>
                      </a:endParaRPr>
                    </a:p>
                  </a:txBody>
                  <a:tcPr marL="76200" marR="76200" marT="38100" marB="38100">
                    <a:solidFill>
                      <a:schemeClr val="accent2">
                        <a:lumMod val="20000"/>
                        <a:lumOff val="80000"/>
                      </a:schemeClr>
                    </a:solidFill>
                  </a:tcPr>
                </a:tc>
                <a:extLst>
                  <a:ext uri="{0D108BD9-81ED-4DB2-BD59-A6C34878D82A}">
                    <a16:rowId xmlns:a16="http://schemas.microsoft.com/office/drawing/2014/main" val="3573285813"/>
                  </a:ext>
                </a:extLst>
              </a:tr>
              <a:tr h="838200">
                <a:tc>
                  <a:txBody>
                    <a:bodyPr/>
                    <a:lstStyle/>
                    <a:p>
                      <a:pPr algn="ctr"/>
                      <a:r>
                        <a:rPr lang="en-US" sz="1700" dirty="0" smtClean="0">
                          <a:latin typeface="Calibri" panose="020F0502020204030204" pitchFamily="34" charset="0"/>
                          <a:cs typeface="Calibri" panose="020F0502020204030204" pitchFamily="34" charset="0"/>
                        </a:rPr>
                        <a:t>Diarrhea</a:t>
                      </a:r>
                    </a:p>
                    <a:p>
                      <a:pPr algn="ctr"/>
                      <a:r>
                        <a:rPr lang="en-US" sz="1700" dirty="0" smtClean="0">
                          <a:latin typeface="Calibri" panose="020F0502020204030204" pitchFamily="34" charset="0"/>
                          <a:cs typeface="Calibri" panose="020F0502020204030204" pitchFamily="34" charset="0"/>
                        </a:rPr>
                        <a:t>Nausea &amp; Vomiting </a:t>
                      </a:r>
                    </a:p>
                  </a:txBody>
                  <a:tcPr marL="76200" marR="76200" marT="38100" marB="38100" anchor="ctr"/>
                </a:tc>
                <a:tc>
                  <a:txBody>
                    <a:bodyPr/>
                    <a:lstStyle/>
                    <a:p>
                      <a:pPr algn="ctr"/>
                      <a:r>
                        <a:rPr lang="en-US" sz="1700" dirty="0" smtClean="0">
                          <a:latin typeface="Calibri" panose="020F0502020204030204" pitchFamily="34" charset="0"/>
                          <a:cs typeface="Calibri" panose="020F0502020204030204" pitchFamily="34" charset="0"/>
                        </a:rPr>
                        <a:t>Hair </a:t>
                      </a:r>
                      <a:r>
                        <a:rPr lang="en-US" sz="1700" dirty="0" smtClean="0">
                          <a:latin typeface="Calibri" panose="020F0502020204030204" pitchFamily="34" charset="0"/>
                          <a:cs typeface="Calibri" panose="020F0502020204030204" pitchFamily="34" charset="0"/>
                        </a:rPr>
                        <a:t>loss</a:t>
                      </a:r>
                      <a:endParaRPr lang="en-US" sz="1700" dirty="0" smtClean="0">
                        <a:latin typeface="Calibri" panose="020F0502020204030204" pitchFamily="34" charset="0"/>
                        <a:cs typeface="Calibri" panose="020F0502020204030204" pitchFamily="34" charset="0"/>
                      </a:endParaRPr>
                    </a:p>
                    <a:p>
                      <a:pPr algn="ctr"/>
                      <a:r>
                        <a:rPr lang="en-US" sz="1700" baseline="0" dirty="0" smtClean="0">
                          <a:latin typeface="Calibri" panose="020F0502020204030204" pitchFamily="34" charset="0"/>
                          <a:cs typeface="Calibri" panose="020F0502020204030204" pitchFamily="34" charset="0"/>
                        </a:rPr>
                        <a:t>Upset </a:t>
                      </a:r>
                      <a:r>
                        <a:rPr lang="en-US" sz="1700" baseline="0" dirty="0" smtClean="0">
                          <a:latin typeface="Calibri" panose="020F0502020204030204" pitchFamily="34" charset="0"/>
                          <a:cs typeface="Calibri" panose="020F0502020204030204" pitchFamily="34" charset="0"/>
                        </a:rPr>
                        <a:t>stomach</a:t>
                      </a:r>
                      <a:endParaRPr lang="en-US" sz="1700" dirty="0">
                        <a:latin typeface="Calibri" panose="020F0502020204030204" pitchFamily="34" charset="0"/>
                        <a:cs typeface="Calibri" panose="020F0502020204030204" pitchFamily="34" charset="0"/>
                      </a:endParaRPr>
                    </a:p>
                  </a:txBody>
                  <a:tcPr marL="76200" marR="76200" marT="38100" marB="38100" anchor="ctr"/>
                </a:tc>
                <a:extLst>
                  <a:ext uri="{0D108BD9-81ED-4DB2-BD59-A6C34878D82A}">
                    <a16:rowId xmlns:a16="http://schemas.microsoft.com/office/drawing/2014/main" val="86637165"/>
                  </a:ext>
                </a:extLst>
              </a:tr>
            </a:tbl>
          </a:graphicData>
        </a:graphic>
      </p:graphicFrame>
      <p:cxnSp>
        <p:nvCxnSpPr>
          <p:cNvPr id="6" name="Elbow Connector 5"/>
          <p:cNvCxnSpPr/>
          <p:nvPr/>
        </p:nvCxnSpPr>
        <p:spPr>
          <a:xfrm rot="5400000">
            <a:off x="2066247" y="4148634"/>
            <a:ext cx="623727" cy="502418"/>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2" y="4763679"/>
            <a:ext cx="3955472"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slow release </a:t>
            </a:r>
            <a:r>
              <a:rPr lang="en-US" sz="1600" b="1" dirty="0" smtClean="0">
                <a:latin typeface="Calibri" panose="020F0502020204030204" pitchFamily="34" charset="0"/>
                <a:cs typeface="Calibri" panose="020F0502020204030204" pitchFamily="34" charset="0"/>
              </a:rPr>
              <a:t>tablets (Myfortic)</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Take s</a:t>
            </a:r>
            <a:r>
              <a:rPr lang="en-US" sz="1600" b="1" dirty="0" smtClean="0">
                <a:latin typeface="Calibri" panose="020F0502020204030204" pitchFamily="34" charset="0"/>
                <a:cs typeface="Calibri" panose="020F0502020204030204" pitchFamily="34" charset="0"/>
              </a:rPr>
              <a:t>maller doses </a:t>
            </a:r>
            <a:r>
              <a:rPr lang="en-US" sz="1600" b="1" dirty="0">
                <a:latin typeface="Calibri" panose="020F0502020204030204" pitchFamily="34" charset="0"/>
                <a:cs typeface="Calibri" panose="020F0502020204030204" pitchFamily="34" charset="0"/>
              </a:rPr>
              <a:t>more </a:t>
            </a:r>
            <a:r>
              <a:rPr lang="en-US" sz="1600" b="1" dirty="0" smtClean="0">
                <a:latin typeface="Calibri" panose="020F0502020204030204" pitchFamily="34" charset="0"/>
                <a:cs typeface="Calibri" panose="020F0502020204030204" pitchFamily="34" charset="0"/>
              </a:rPr>
              <a:t>frequently</a:t>
            </a:r>
          </a:p>
          <a:p>
            <a:pPr lvl="6" defTabSz="457200"/>
            <a:r>
              <a:rPr lang="en-US" sz="1600" b="1" dirty="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 </a:t>
            </a:r>
            <a:r>
              <a:rPr lang="en-US" sz="1600" b="1" u="sng" dirty="0" smtClean="0">
                <a:latin typeface="Calibri" panose="020F0502020204030204" pitchFamily="34" charset="0"/>
                <a:cs typeface="Calibri" panose="020F0502020204030204" pitchFamily="34" charset="0"/>
              </a:rPr>
              <a:t>Ex</a:t>
            </a:r>
            <a:r>
              <a:rPr lang="en-US" sz="1600" b="1" dirty="0" smtClean="0">
                <a:latin typeface="Calibri" panose="020F0502020204030204" pitchFamily="34" charset="0"/>
                <a:cs typeface="Calibri" panose="020F0502020204030204" pitchFamily="34" charset="0"/>
              </a:rPr>
              <a:t>: 360 mg 2x/day </a:t>
            </a:r>
            <a:r>
              <a:rPr lang="en-US" sz="1600" b="1" dirty="0" smtClean="0">
                <a:latin typeface="Calibri" panose="020F0502020204030204" pitchFamily="34" charset="0"/>
                <a:cs typeface="Calibri" panose="020F0502020204030204" pitchFamily="34" charset="0"/>
                <a:sym typeface="Wingdings" panose="05000000000000000000" pitchFamily="2" charset="2"/>
              </a:rPr>
              <a:t> 180 mg 4x/day</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Change to azathioprine</a:t>
            </a:r>
          </a:p>
        </p:txBody>
      </p:sp>
      <p:cxnSp>
        <p:nvCxnSpPr>
          <p:cNvPr id="22" name="Straight Arrow Connector 21"/>
          <p:cNvCxnSpPr/>
          <p:nvPr/>
        </p:nvCxnSpPr>
        <p:spPr>
          <a:xfrm>
            <a:off x="6596610" y="3435966"/>
            <a:ext cx="0" cy="522006"/>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84451" y="3460534"/>
            <a:ext cx="945823" cy="3498"/>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61687" y="4030709"/>
            <a:ext cx="1732947" cy="584775"/>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Take with food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dose </a:t>
            </a:r>
          </a:p>
        </p:txBody>
      </p:sp>
      <p:sp>
        <p:nvSpPr>
          <p:cNvPr id="14" name="TextBox 13"/>
          <p:cNvSpPr txBox="1"/>
          <p:nvPr/>
        </p:nvSpPr>
        <p:spPr>
          <a:xfrm>
            <a:off x="7086209" y="2039256"/>
            <a:ext cx="1016850" cy="523220"/>
          </a:xfrm>
          <a:prstGeom prst="rect">
            <a:avLst/>
          </a:prstGeom>
          <a:noFill/>
        </p:spPr>
        <p:txBody>
          <a:bodyPr wrap="square" rtlCol="0">
            <a:spAutoFit/>
          </a:bodyPr>
          <a:lstStyle/>
          <a:p>
            <a:r>
              <a:rPr lang="en-US" sz="2800" dirty="0" smtClean="0">
                <a:solidFill>
                  <a:schemeClr val="tx1"/>
                </a:solidFill>
                <a:latin typeface="Calibri" panose="020F0502020204030204" pitchFamily="34" charset="0"/>
                <a:cs typeface="Calibri" panose="020F0502020204030204" pitchFamily="34" charset="0"/>
              </a:rPr>
              <a:t>dose</a:t>
            </a:r>
            <a:endParaRPr lang="en-US" sz="2800" dirty="0">
              <a:solidFill>
                <a:schemeClr val="tx1"/>
              </a:solidFill>
              <a:latin typeface="Calibri" panose="020F0502020204030204" pitchFamily="34" charset="0"/>
              <a:cs typeface="Calibri" panose="020F0502020204030204" pitchFamily="34" charset="0"/>
            </a:endParaRPr>
          </a:p>
        </p:txBody>
      </p:sp>
      <p:cxnSp>
        <p:nvCxnSpPr>
          <p:cNvPr id="16" name="Elbow Connector 15"/>
          <p:cNvCxnSpPr/>
          <p:nvPr/>
        </p:nvCxnSpPr>
        <p:spPr>
          <a:xfrm flipV="1">
            <a:off x="5681565" y="2230310"/>
            <a:ext cx="841129" cy="328431"/>
          </a:xfrm>
          <a:prstGeom prst="bentConnector3">
            <a:avLst>
              <a:gd name="adj1" fmla="val 50000"/>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Down Arrow 16"/>
          <p:cNvSpPr/>
          <p:nvPr/>
        </p:nvSpPr>
        <p:spPr>
          <a:xfrm>
            <a:off x="6666133" y="1972435"/>
            <a:ext cx="343629" cy="6568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3"/>
          <a:stretch>
            <a:fillRect/>
          </a:stretch>
        </p:blipFill>
        <p:spPr>
          <a:xfrm>
            <a:off x="7684460" y="3576771"/>
            <a:ext cx="1280246" cy="1145380"/>
          </a:xfrm>
          <a:prstGeom prst="rect">
            <a:avLst/>
          </a:prstGeom>
        </p:spPr>
      </p:pic>
      <p:pic>
        <p:nvPicPr>
          <p:cNvPr id="8" name="Picture 7"/>
          <p:cNvPicPr>
            <a:picLocks noChangeAspect="1"/>
          </p:cNvPicPr>
          <p:nvPr/>
        </p:nvPicPr>
        <p:blipFill>
          <a:blip r:embed="rId4"/>
          <a:stretch>
            <a:fillRect/>
          </a:stretch>
        </p:blipFill>
        <p:spPr>
          <a:xfrm>
            <a:off x="4802034" y="4711707"/>
            <a:ext cx="2286923" cy="1612963"/>
          </a:xfrm>
          <a:prstGeom prst="rect">
            <a:avLst/>
          </a:prstGeom>
        </p:spPr>
      </p:pic>
      <p:sp>
        <p:nvSpPr>
          <p:cNvPr id="20" name="TextBox 19"/>
          <p:cNvSpPr txBox="1"/>
          <p:nvPr/>
        </p:nvSpPr>
        <p:spPr>
          <a:xfrm>
            <a:off x="6593929" y="1821439"/>
            <a:ext cx="1355116" cy="920493"/>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endParaRPr lang="en-US" b="1" dirty="0"/>
          </a:p>
        </p:txBody>
      </p:sp>
      <p:sp>
        <p:nvSpPr>
          <p:cNvPr id="23" name="Title 1"/>
          <p:cNvSpPr>
            <a:spLocks noGrp="1"/>
          </p:cNvSpPr>
          <p:nvPr>
            <p:ph type="title"/>
          </p:nvPr>
        </p:nvSpPr>
        <p:spPr>
          <a:xfrm>
            <a:off x="833963" y="750592"/>
            <a:ext cx="7544802" cy="587563"/>
          </a:xfrm>
        </p:spPr>
        <p:txBody>
          <a:bodyPr>
            <a:noAutofit/>
          </a:bodyPr>
          <a:lstStyle/>
          <a:p>
            <a:r>
              <a:rPr lang="en-US" sz="3600" dirty="0"/>
              <a:t>Side-Effects of </a:t>
            </a:r>
            <a:r>
              <a:rPr lang="en-US" sz="3600" dirty="0" smtClean="0"/>
              <a:t>Anti-proliferatives</a:t>
            </a:r>
            <a:endParaRPr lang="en-US" sz="4800" dirty="0"/>
          </a:p>
        </p:txBody>
      </p:sp>
    </p:spTree>
    <p:extLst>
      <p:ext uri="{BB962C8B-B14F-4D97-AF65-F5344CB8AC3E}">
        <p14:creationId xmlns:p14="http://schemas.microsoft.com/office/powerpoint/2010/main" val="1211871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41947"/>
            <a:ext cx="6000750" cy="546526"/>
          </a:xfrm>
        </p:spPr>
        <p:txBody>
          <a:bodyPr>
            <a:noAutofit/>
          </a:bodyPr>
          <a:lstStyle/>
          <a:p>
            <a:r>
              <a:rPr lang="en-US" sz="4000" dirty="0" smtClean="0"/>
              <a:t>Steroids</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641738973"/>
              </p:ext>
            </p:extLst>
          </p:nvPr>
        </p:nvGraphicFramePr>
        <p:xfrm>
          <a:off x="761998" y="2620115"/>
          <a:ext cx="7620001" cy="2499360"/>
        </p:xfrm>
        <a:graphic>
          <a:graphicData uri="http://schemas.openxmlformats.org/drawingml/2006/table">
            <a:tbl>
              <a:tblPr firstRow="1" bandRow="1">
                <a:tableStyleId>{073A0DAA-6AF3-43AB-8588-CEC1D06C72B9}</a:tableStyleId>
              </a:tblPr>
              <a:tblGrid>
                <a:gridCol w="1794166">
                  <a:extLst>
                    <a:ext uri="{9D8B030D-6E8A-4147-A177-3AD203B41FA5}">
                      <a16:colId xmlns:a16="http://schemas.microsoft.com/office/drawing/2014/main" val="3471683850"/>
                    </a:ext>
                  </a:extLst>
                </a:gridCol>
                <a:gridCol w="5825835">
                  <a:extLst>
                    <a:ext uri="{9D8B030D-6E8A-4147-A177-3AD203B41FA5}">
                      <a16:colId xmlns:a16="http://schemas.microsoft.com/office/drawing/2014/main" val="691806060"/>
                    </a:ext>
                  </a:extLst>
                </a:gridCol>
              </a:tblGrid>
              <a:tr h="372357">
                <a:tc gridSpan="2">
                  <a:txBody>
                    <a:bodyPr/>
                    <a:lstStyle/>
                    <a:p>
                      <a:pPr algn="ctr"/>
                      <a:r>
                        <a:rPr lang="en-US" sz="2000" dirty="0" smtClean="0">
                          <a:latin typeface="Calibri" panose="020F0502020204030204" pitchFamily="34" charset="0"/>
                          <a:cs typeface="Calibri" panose="020F0502020204030204" pitchFamily="34" charset="0"/>
                        </a:rPr>
                        <a:t>Prednisone, Prednisolone, Methylprednisolone</a:t>
                      </a:r>
                      <a:endParaRPr lang="en-US" sz="2000" dirty="0">
                        <a:latin typeface="Calibri" panose="020F0502020204030204" pitchFamily="34" charset="0"/>
                        <a:cs typeface="Calibri" panose="020F0502020204030204" pitchFamily="34" charset="0"/>
                      </a:endParaRPr>
                    </a:p>
                  </a:txBody>
                  <a:tcPr/>
                </a:tc>
                <a:tc hMerge="1">
                  <a:txBody>
                    <a:bodyPr/>
                    <a:lstStyle/>
                    <a:p>
                      <a:pPr algn="ct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a:t>
                      </a:r>
                      <a:r>
                        <a:rPr lang="en-US" sz="1800" b="1" baseline="0" dirty="0" smtClean="0">
                          <a:latin typeface="Calibri" panose="020F0502020204030204" pitchFamily="34" charset="0"/>
                          <a:cs typeface="Calibri" panose="020F0502020204030204" pitchFamily="34" charset="0"/>
                        </a:rPr>
                        <a:t>they work</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Affects almost every part of the immune system</a:t>
                      </a:r>
                    </a:p>
                  </a:txBody>
                  <a:tcPr anchor="ct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Daily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High doses post-surgery and then decreased over time</a:t>
                      </a: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lvl="0" algn="ctr"/>
                      <a:r>
                        <a:rPr lang="en-US" sz="1800" dirty="0" smtClean="0">
                          <a:latin typeface="Calibri" panose="020F0502020204030204" pitchFamily="34" charset="0"/>
                          <a:cs typeface="Calibri" panose="020F0502020204030204" pitchFamily="34" charset="0"/>
                        </a:rPr>
                        <a:t>Not needed for these medications</a:t>
                      </a:r>
                      <a:endParaRPr lang="en-US" sz="1800" dirty="0" smtClean="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80076807"/>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CAN crush or cut tablets </a:t>
                      </a:r>
                    </a:p>
                    <a:p>
                      <a:pPr algn="ctr"/>
                      <a:r>
                        <a:rPr lang="en-US" sz="1800" dirty="0" smtClean="0">
                          <a:latin typeface="Calibri" panose="020F0502020204030204" pitchFamily="34" charset="0"/>
                          <a:cs typeface="Calibri" panose="020F0502020204030204" pitchFamily="34" charset="0"/>
                        </a:rPr>
                        <a:t>Taking with food can help prevent stomach upset </a:t>
                      </a:r>
                    </a:p>
                  </a:txBody>
                  <a:tcPr anchor="ctr"/>
                </a:tc>
                <a:extLst>
                  <a:ext uri="{0D108BD9-81ED-4DB2-BD59-A6C34878D82A}">
                    <a16:rowId xmlns:a16="http://schemas.microsoft.com/office/drawing/2014/main" val="1758459653"/>
                  </a:ext>
                </a:extLst>
              </a:tr>
            </a:tbl>
          </a:graphicData>
        </a:graphic>
      </p:graphicFrame>
      <p:sp>
        <p:nvSpPr>
          <p:cNvPr id="3" name="Rectangle 2"/>
          <p:cNvSpPr/>
          <p:nvPr/>
        </p:nvSpPr>
        <p:spPr>
          <a:xfrm>
            <a:off x="761998" y="1624431"/>
            <a:ext cx="7619999"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a:t>
            </a:r>
            <a:r>
              <a:rPr lang="en-US" sz="2000" dirty="0" smtClean="0">
                <a:latin typeface="Calibri" panose="020F0502020204030204" pitchFamily="34" charset="0"/>
                <a:cs typeface="Calibri" panose="020F0502020204030204" pitchFamily="34" charset="0"/>
              </a:rPr>
              <a:t>first </a:t>
            </a:r>
            <a:r>
              <a:rPr lang="en-US" sz="2000" dirty="0">
                <a:latin typeface="Calibri" panose="020F0502020204030204" pitchFamily="34" charset="0"/>
                <a:cs typeface="Calibri" panose="020F0502020204030204" pitchFamily="34" charset="0"/>
              </a:rPr>
              <a:t>used </a:t>
            </a:r>
            <a:r>
              <a:rPr lang="en-US" sz="2000" dirty="0" smtClean="0">
                <a:latin typeface="Calibri" panose="020F0502020204030204" pitchFamily="34" charset="0"/>
                <a:cs typeface="Calibri" panose="020F0502020204030204" pitchFamily="34" charset="0"/>
              </a:rPr>
              <a:t>immunosuppressant in </a:t>
            </a:r>
            <a:r>
              <a:rPr lang="en-US" sz="2000" dirty="0">
                <a:latin typeface="Calibri" panose="020F0502020204030204" pitchFamily="34" charset="0"/>
                <a:cs typeface="Calibri" panose="020F0502020204030204" pitchFamily="34" charset="0"/>
              </a:rPr>
              <a:t>organ </a:t>
            </a:r>
            <a:r>
              <a:rPr lang="en-US" sz="2000" dirty="0" smtClean="0">
                <a:latin typeface="Calibri" panose="020F0502020204030204" pitchFamily="34" charset="0"/>
                <a:cs typeface="Calibri" panose="020F0502020204030204" pitchFamily="34" charset="0"/>
              </a:rPr>
              <a:t>transplant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part of most immunosuppression regimens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774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571625" y="696425"/>
            <a:ext cx="6000750" cy="636672"/>
          </a:xfrm>
        </p:spPr>
        <p:txBody>
          <a:bodyPr>
            <a:noAutofit/>
          </a:bodyPr>
          <a:lstStyle/>
          <a:p>
            <a:r>
              <a:rPr lang="en-US" sz="4000" dirty="0"/>
              <a:t>Side-Effects of Steroids </a:t>
            </a:r>
          </a:p>
        </p:txBody>
      </p:sp>
      <p:pic>
        <p:nvPicPr>
          <p:cNvPr id="16" name="Picture 15"/>
          <p:cNvPicPr>
            <a:picLocks noChangeAspect="1"/>
          </p:cNvPicPr>
          <p:nvPr/>
        </p:nvPicPr>
        <p:blipFill>
          <a:blip r:embed="rId3"/>
          <a:stretch>
            <a:fillRect/>
          </a:stretch>
        </p:blipFill>
        <p:spPr>
          <a:xfrm>
            <a:off x="2294142" y="1988702"/>
            <a:ext cx="4555715" cy="3531562"/>
          </a:xfrm>
          <a:prstGeom prst="rect">
            <a:avLst/>
          </a:prstGeom>
        </p:spPr>
      </p:pic>
    </p:spTree>
    <p:extLst>
      <p:ext uri="{BB962C8B-B14F-4D97-AF65-F5344CB8AC3E}">
        <p14:creationId xmlns:p14="http://schemas.microsoft.com/office/powerpoint/2010/main" val="9473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996136277"/>
              </p:ext>
            </p:extLst>
          </p:nvPr>
        </p:nvGraphicFramePr>
        <p:xfrm>
          <a:off x="1932709" y="1941987"/>
          <a:ext cx="2639291" cy="2011680"/>
        </p:xfrm>
        <a:graphic>
          <a:graphicData uri="http://schemas.openxmlformats.org/drawingml/2006/table">
            <a:tbl>
              <a:tblPr firstRow="1" bandRow="1">
                <a:tableStyleId>{073A0DAA-6AF3-43AB-8588-CEC1D06C72B9}</a:tableStyleId>
              </a:tblPr>
              <a:tblGrid>
                <a:gridCol w="2639291">
                  <a:extLst>
                    <a:ext uri="{9D8B030D-6E8A-4147-A177-3AD203B41FA5}">
                      <a16:colId xmlns:a16="http://schemas.microsoft.com/office/drawing/2014/main" val="3731876897"/>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smtClean="0"/>
                        <a:t>Short-term</a:t>
                      </a:r>
                      <a:r>
                        <a:rPr lang="en-US" sz="2000" dirty="0" smtClean="0"/>
                        <a:t> </a:t>
                      </a:r>
                      <a:endParaRPr lang="en-US" sz="2000" dirty="0"/>
                    </a:p>
                  </a:txBody>
                  <a:tcPr marL="76200" marR="76200" marT="38100" marB="38100"/>
                </a:tc>
                <a:extLst>
                  <a:ext uri="{0D108BD9-81ED-4DB2-BD59-A6C34878D82A}">
                    <a16:rowId xmlns:a16="http://schemas.microsoft.com/office/drawing/2014/main" val="1829523214"/>
                  </a:ext>
                </a:extLst>
              </a:tr>
              <a:tr h="1600200">
                <a:tc>
                  <a:txBody>
                    <a:bodyPr/>
                    <a:lstStyle/>
                    <a:p>
                      <a:pPr algn="ctr"/>
                      <a:r>
                        <a:rPr lang="en-US" sz="1700" dirty="0" smtClean="0"/>
                        <a:t>↑ Blood </a:t>
                      </a:r>
                      <a:r>
                        <a:rPr lang="en-US" sz="1700" dirty="0" smtClean="0"/>
                        <a:t>pressure</a:t>
                      </a:r>
                      <a:endParaRPr lang="en-US" sz="1700" dirty="0" smtClean="0"/>
                    </a:p>
                    <a:p>
                      <a:pPr algn="ctr"/>
                      <a:r>
                        <a:rPr lang="en-US" sz="1700" dirty="0" smtClean="0"/>
                        <a:t>↑ Blood </a:t>
                      </a:r>
                      <a:r>
                        <a:rPr lang="en-US" sz="1700" dirty="0" smtClean="0"/>
                        <a:t>sugar</a:t>
                      </a:r>
                      <a:endParaRPr lang="en-US" sz="1700" dirty="0" smtClean="0"/>
                    </a:p>
                    <a:p>
                      <a:pPr algn="ctr"/>
                      <a:r>
                        <a:rPr lang="en-US" sz="1700" dirty="0" smtClean="0"/>
                        <a:t>Trouble</a:t>
                      </a:r>
                      <a:r>
                        <a:rPr lang="en-US" sz="1700" baseline="0" dirty="0" smtClean="0"/>
                        <a:t> </a:t>
                      </a:r>
                      <a:r>
                        <a:rPr lang="en-US" sz="1700" baseline="0" dirty="0" smtClean="0"/>
                        <a:t>sleeping </a:t>
                      </a:r>
                      <a:endParaRPr lang="en-US" sz="1700" baseline="0" dirty="0" smtClean="0"/>
                    </a:p>
                    <a:p>
                      <a:pPr algn="ctr"/>
                      <a:r>
                        <a:rPr lang="en-US" sz="1700" baseline="0" dirty="0" smtClean="0"/>
                        <a:t>Confusion</a:t>
                      </a:r>
                    </a:p>
                    <a:p>
                      <a:pPr algn="ctr"/>
                      <a:r>
                        <a:rPr lang="en-US" sz="1700" baseline="0" dirty="0" smtClean="0"/>
                        <a:t>Face </a:t>
                      </a:r>
                      <a:r>
                        <a:rPr lang="en-US" sz="1700" baseline="0" dirty="0" smtClean="0"/>
                        <a:t>swelling </a:t>
                      </a:r>
                      <a:endParaRPr lang="en-US" sz="1700" baseline="0" dirty="0" smtClean="0"/>
                    </a:p>
                    <a:p>
                      <a:pPr algn="ctr"/>
                      <a:r>
                        <a:rPr lang="en-US" sz="1700" baseline="0" dirty="0" smtClean="0"/>
                        <a:t>Stomach </a:t>
                      </a:r>
                      <a:r>
                        <a:rPr lang="en-US" sz="1700" baseline="0" dirty="0" smtClean="0"/>
                        <a:t>ulcer</a:t>
                      </a:r>
                      <a:endParaRPr lang="en-US" sz="1700" dirty="0" smtClean="0"/>
                    </a:p>
                  </a:txBody>
                  <a:tcPr marL="76200" marR="76200" marT="38100" marB="38100"/>
                </a:tc>
                <a:extLst>
                  <a:ext uri="{0D108BD9-81ED-4DB2-BD59-A6C34878D82A}">
                    <a16:rowId xmlns:a16="http://schemas.microsoft.com/office/drawing/2014/main" val="86637165"/>
                  </a:ext>
                </a:extLst>
              </a:tr>
            </a:tbl>
          </a:graphicData>
        </a:graphic>
      </p:graphicFrame>
      <p:cxnSp>
        <p:nvCxnSpPr>
          <p:cNvPr id="5" name="Elbow Connector 4"/>
          <p:cNvCxnSpPr/>
          <p:nvPr/>
        </p:nvCxnSpPr>
        <p:spPr>
          <a:xfrm rot="5400000">
            <a:off x="2507642" y="4110195"/>
            <a:ext cx="778554" cy="660731"/>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00736" y="4898442"/>
            <a:ext cx="2696300" cy="1323439"/>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Remove excess fluid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Insulin therapy</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Optimize </a:t>
            </a:r>
            <a:r>
              <a:rPr lang="en-US" sz="1600" b="1" dirty="0">
                <a:latin typeface="Calibri" panose="020F0502020204030204" pitchFamily="34" charset="0"/>
                <a:cs typeface="Calibri" panose="020F0502020204030204" pitchFamily="34" charset="0"/>
              </a:rPr>
              <a:t>other medications </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Reduce </a:t>
            </a:r>
            <a:r>
              <a:rPr lang="en-US" sz="1600" b="1" dirty="0" smtClean="0">
                <a:latin typeface="Calibri" panose="020F0502020204030204" pitchFamily="34" charset="0"/>
                <a:cs typeface="Calibri" panose="020F0502020204030204" pitchFamily="34" charset="0"/>
              </a:rPr>
              <a:t>dose if </a:t>
            </a:r>
            <a:r>
              <a:rPr lang="en-US" sz="1600" b="1" dirty="0">
                <a:latin typeface="Calibri" panose="020F0502020204030204" pitchFamily="34" charset="0"/>
                <a:cs typeface="Calibri" panose="020F0502020204030204" pitchFamily="34" charset="0"/>
              </a:rPr>
              <a:t>able</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Acid reducing medications </a:t>
            </a:r>
          </a:p>
        </p:txBody>
      </p:sp>
      <p:cxnSp>
        <p:nvCxnSpPr>
          <p:cNvPr id="8" name="Elbow Connector 7"/>
          <p:cNvCxnSpPr/>
          <p:nvPr/>
        </p:nvCxnSpPr>
        <p:spPr>
          <a:xfrm rot="16200000" flipH="1">
            <a:off x="5841600" y="4052429"/>
            <a:ext cx="778554" cy="776264"/>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05917" y="4898442"/>
            <a:ext cx="3226184" cy="830997"/>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Cholesterol </a:t>
            </a:r>
            <a:r>
              <a:rPr lang="en-US" sz="1600" b="1" dirty="0" smtClean="0">
                <a:latin typeface="Calibri" panose="020F0502020204030204" pitchFamily="34" charset="0"/>
                <a:cs typeface="Calibri" panose="020F0502020204030204" pitchFamily="34" charset="0"/>
              </a:rPr>
              <a:t>lowering </a:t>
            </a:r>
            <a:r>
              <a:rPr lang="en-US" sz="1600" b="1" dirty="0">
                <a:latin typeface="Calibri" panose="020F0502020204030204" pitchFamily="34" charset="0"/>
                <a:cs typeface="Calibri" panose="020F0502020204030204" pitchFamily="34" charset="0"/>
              </a:rPr>
              <a:t>medications</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Vitamin D + Calcium</a:t>
            </a: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Reduce dose or stop medication</a:t>
            </a:r>
          </a:p>
        </p:txBody>
      </p:sp>
      <p:sp>
        <p:nvSpPr>
          <p:cNvPr id="11" name="Title 1"/>
          <p:cNvSpPr>
            <a:spLocks noGrp="1"/>
          </p:cNvSpPr>
          <p:nvPr>
            <p:ph type="title"/>
          </p:nvPr>
        </p:nvSpPr>
        <p:spPr>
          <a:xfrm>
            <a:off x="1571625" y="696425"/>
            <a:ext cx="6000750" cy="636672"/>
          </a:xfrm>
        </p:spPr>
        <p:txBody>
          <a:bodyPr>
            <a:noAutofit/>
          </a:bodyPr>
          <a:lstStyle/>
          <a:p>
            <a:r>
              <a:rPr lang="en-US" sz="4000" dirty="0"/>
              <a:t>Side-Effects of Steroids </a:t>
            </a:r>
          </a:p>
        </p:txBody>
      </p:sp>
      <p:graphicFrame>
        <p:nvGraphicFramePr>
          <p:cNvPr id="13" name="Table 12"/>
          <p:cNvGraphicFramePr>
            <a:graphicFrameLocks noGrp="1"/>
          </p:cNvGraphicFramePr>
          <p:nvPr>
            <p:extLst>
              <p:ext uri="{D42A27DB-BD31-4B8C-83A1-F6EECF244321}">
                <p14:modId xmlns:p14="http://schemas.microsoft.com/office/powerpoint/2010/main" val="2435391238"/>
              </p:ext>
            </p:extLst>
          </p:nvPr>
        </p:nvGraphicFramePr>
        <p:xfrm>
          <a:off x="4571999" y="1941987"/>
          <a:ext cx="2712027" cy="2011680"/>
        </p:xfrm>
        <a:graphic>
          <a:graphicData uri="http://schemas.openxmlformats.org/drawingml/2006/table">
            <a:tbl>
              <a:tblPr firstRow="1" bandRow="1">
                <a:tableStyleId>{073A0DAA-6AF3-43AB-8588-CEC1D06C72B9}</a:tableStyleId>
              </a:tblPr>
              <a:tblGrid>
                <a:gridCol w="2712027">
                  <a:extLst>
                    <a:ext uri="{9D8B030D-6E8A-4147-A177-3AD203B41FA5}">
                      <a16:colId xmlns:a16="http://schemas.microsoft.com/office/drawing/2014/main" val="1731193671"/>
                    </a:ext>
                  </a:extLst>
                </a:gridCol>
              </a:tblGrid>
              <a:tr h="381000">
                <a:tc>
                  <a:txBody>
                    <a:bodyPr/>
                    <a:lstStyle/>
                    <a:p>
                      <a:pPr algn="ctr"/>
                      <a:r>
                        <a:rPr lang="en-US" sz="2000" b="1" dirty="0" smtClean="0"/>
                        <a:t>Long-term</a:t>
                      </a:r>
                      <a:endParaRPr lang="en-US" sz="2000" dirty="0"/>
                    </a:p>
                  </a:txBody>
                  <a:tcPr marL="76200" marR="76200" marT="38100" marB="38100"/>
                </a:tc>
                <a:extLst>
                  <a:ext uri="{0D108BD9-81ED-4DB2-BD59-A6C34878D82A}">
                    <a16:rowId xmlns:a16="http://schemas.microsoft.com/office/drawing/2014/main" val="1829523214"/>
                  </a:ext>
                </a:extLst>
              </a:tr>
              <a:tr h="16002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 Cholesterol</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Growth </a:t>
                      </a:r>
                      <a:r>
                        <a:rPr lang="en-US" sz="1700" dirty="0" smtClean="0"/>
                        <a:t>suppression</a:t>
                      </a:r>
                      <a:endParaRPr lang="en-US" sz="1700" dirty="0" smtClean="0"/>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smtClean="0"/>
                        <a:t>↓ Bone </a:t>
                      </a:r>
                      <a:r>
                        <a:rPr lang="en-US" sz="1700" dirty="0" smtClean="0"/>
                        <a:t>growth</a:t>
                      </a:r>
                      <a:endParaRPr lang="en-US" sz="1700" dirty="0" smtClean="0"/>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baseline="0" dirty="0" smtClean="0"/>
                        <a:t>Weight </a:t>
                      </a:r>
                      <a:r>
                        <a:rPr lang="en-US" sz="1700" baseline="0" dirty="0" smtClean="0"/>
                        <a:t>gain </a:t>
                      </a:r>
                      <a:endParaRPr lang="en-US" sz="1700" dirty="0" smtClean="0"/>
                    </a:p>
                    <a:p>
                      <a:pPr algn="ctr"/>
                      <a:endParaRPr lang="en-US" sz="1700" baseline="0" dirty="0" smtClean="0"/>
                    </a:p>
                    <a:p>
                      <a:pPr algn="ctr"/>
                      <a:endParaRPr lang="en-US" sz="1700" dirty="0"/>
                    </a:p>
                  </a:txBody>
                  <a:tcPr marL="76200" marR="76200" marT="38100" marB="38100"/>
                </a:tc>
                <a:extLst>
                  <a:ext uri="{0D108BD9-81ED-4DB2-BD59-A6C34878D82A}">
                    <a16:rowId xmlns:a16="http://schemas.microsoft.com/office/drawing/2014/main" val="86637165"/>
                  </a:ext>
                </a:extLst>
              </a:tr>
            </a:tbl>
          </a:graphicData>
        </a:graphic>
      </p:graphicFrame>
    </p:spTree>
    <p:extLst>
      <p:ext uri="{BB962C8B-B14F-4D97-AF65-F5344CB8AC3E}">
        <p14:creationId xmlns:p14="http://schemas.microsoft.com/office/powerpoint/2010/main" val="42185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02042"/>
            <a:ext cx="6000750" cy="636672"/>
          </a:xfrm>
        </p:spPr>
        <p:txBody>
          <a:bodyPr>
            <a:noAutofit/>
          </a:bodyPr>
          <a:lstStyle/>
          <a:p>
            <a:r>
              <a:rPr lang="en-US" sz="4000" dirty="0" err="1"/>
              <a:t>mTOR</a:t>
            </a:r>
            <a:r>
              <a:rPr lang="en-US" sz="4000" dirty="0"/>
              <a:t> Inhibitors </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3724627457"/>
              </p:ext>
            </p:extLst>
          </p:nvPr>
        </p:nvGraphicFramePr>
        <p:xfrm>
          <a:off x="761994" y="2343871"/>
          <a:ext cx="7620003" cy="2597397"/>
        </p:xfrm>
        <a:graphic>
          <a:graphicData uri="http://schemas.openxmlformats.org/drawingml/2006/table">
            <a:tbl>
              <a:tblPr firstRow="1" bandRow="1">
                <a:tableStyleId>{073A0DAA-6AF3-43AB-8588-CEC1D06C72B9}</a:tableStyleId>
              </a:tblPr>
              <a:tblGrid>
                <a:gridCol w="1618343">
                  <a:extLst>
                    <a:ext uri="{9D8B030D-6E8A-4147-A177-3AD203B41FA5}">
                      <a16:colId xmlns:a16="http://schemas.microsoft.com/office/drawing/2014/main" val="3471683850"/>
                    </a:ext>
                  </a:extLst>
                </a:gridCol>
                <a:gridCol w="3000830">
                  <a:extLst>
                    <a:ext uri="{9D8B030D-6E8A-4147-A177-3AD203B41FA5}">
                      <a16:colId xmlns:a16="http://schemas.microsoft.com/office/drawing/2014/main" val="691806060"/>
                    </a:ext>
                  </a:extLst>
                </a:gridCol>
                <a:gridCol w="3000830">
                  <a:extLst>
                    <a:ext uri="{9D8B030D-6E8A-4147-A177-3AD203B41FA5}">
                      <a16:colId xmlns:a16="http://schemas.microsoft.com/office/drawing/2014/main" val="125225233"/>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Sirolimus</a:t>
                      </a:r>
                      <a:endParaRPr lang="en-US" sz="2000" dirty="0">
                        <a:latin typeface="Calibri" panose="020F0502020204030204" pitchFamily="34" charset="0"/>
                        <a:cs typeface="Calibri" panose="020F0502020204030204" pitchFamily="34" charset="0"/>
                      </a:endParaRPr>
                    </a:p>
                  </a:txBody>
                  <a:tcPr anchor="ctr"/>
                </a:tc>
                <a:tc>
                  <a:txBody>
                    <a:bodyPr/>
                    <a:lstStyle/>
                    <a:p>
                      <a:pPr algn="ctr"/>
                      <a:r>
                        <a:rPr lang="en-US" sz="2000" dirty="0" smtClean="0">
                          <a:latin typeface="Calibri" panose="020F0502020204030204" pitchFamily="34" charset="0"/>
                          <a:cs typeface="Calibri" panose="020F0502020204030204" pitchFamily="34" charset="0"/>
                        </a:rPr>
                        <a:t>Everolimus</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Rapamune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err="1" smtClean="0">
                          <a:latin typeface="Calibri" panose="020F0502020204030204" pitchFamily="34" charset="0"/>
                          <a:cs typeface="Calibri" panose="020F0502020204030204" pitchFamily="34" charset="0"/>
                        </a:rPr>
                        <a:t>Zortress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algn="ctr"/>
                      <a:r>
                        <a:rPr lang="en-US" sz="1800" dirty="0" smtClean="0">
                          <a:latin typeface="Calibri" panose="020F0502020204030204" pitchFamily="34" charset="0"/>
                          <a:cs typeface="Calibri" panose="020F0502020204030204" pitchFamily="34" charset="0"/>
                        </a:rPr>
                        <a:t>Prevents the replication of the immune cells </a:t>
                      </a:r>
                      <a:endParaRPr lang="en-US" sz="1800" dirty="0" smtClean="0">
                        <a:latin typeface="Calibri" panose="020F050202020403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Twice</a:t>
                      </a:r>
                      <a:r>
                        <a:rPr lang="en-US" sz="1800" baseline="0" dirty="0" smtClean="0">
                          <a:latin typeface="Calibri" panose="020F0502020204030204" pitchFamily="34" charset="0"/>
                          <a:cs typeface="Calibri" panose="020F0502020204030204" pitchFamily="34" charset="0"/>
                        </a:rPr>
                        <a:t> Daily</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24-hour trough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smtClean="0">
                          <a:latin typeface="Calibri" panose="020F0502020204030204" pitchFamily="34" charset="0"/>
                          <a:cs typeface="Calibri" panose="020F0502020204030204" pitchFamily="34" charset="0"/>
                        </a:rPr>
                        <a:t>12-hour trough</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80076807"/>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Do </a:t>
                      </a:r>
                      <a:r>
                        <a:rPr lang="en-US" sz="1800" b="0" dirty="0" smtClean="0">
                          <a:latin typeface="Calibri" panose="020F0502020204030204" pitchFamily="34" charset="0"/>
                          <a:cs typeface="Calibri" panose="020F0502020204030204" pitchFamily="34" charset="0"/>
                        </a:rPr>
                        <a:t>NOT</a:t>
                      </a:r>
                      <a:r>
                        <a:rPr lang="en-US" sz="1800" b="0" baseline="0" dirty="0" smtClean="0">
                          <a:latin typeface="Calibri" panose="020F0502020204030204" pitchFamily="34" charset="0"/>
                          <a:cs typeface="Calibri" panose="020F0502020204030204" pitchFamily="34" charset="0"/>
                        </a:rPr>
                        <a:t> crush, </a:t>
                      </a:r>
                      <a:r>
                        <a:rPr lang="en-US" sz="1800" b="0" baseline="0" dirty="0" smtClean="0">
                          <a:latin typeface="Calibri" panose="020F0502020204030204" pitchFamily="34" charset="0"/>
                          <a:cs typeface="Calibri" panose="020F0502020204030204" pitchFamily="34" charset="0"/>
                        </a:rPr>
                        <a:t>cut or chew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latin typeface="Calibri" panose="020F0502020204030204" pitchFamily="34" charset="0"/>
                          <a:cs typeface="Calibri" panose="020F0502020204030204" pitchFamily="34" charset="0"/>
                        </a:rPr>
                        <a:t>May reduce the risk of certain cancers</a:t>
                      </a:r>
                      <a:endParaRPr lang="en-US" sz="1800" b="0" dirty="0" smtClean="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bl>
          </a:graphicData>
        </a:graphic>
      </p:graphicFrame>
      <p:sp>
        <p:nvSpPr>
          <p:cNvPr id="8" name="Rectangle 7"/>
          <p:cNvSpPr/>
          <p:nvPr/>
        </p:nvSpPr>
        <p:spPr>
          <a:xfrm>
            <a:off x="761994" y="1679219"/>
            <a:ext cx="7737766" cy="400110"/>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Primarily used to decrease the kidney effects of calcineurin inhibitors</a:t>
            </a:r>
          </a:p>
        </p:txBody>
      </p:sp>
    </p:spTree>
    <p:extLst>
      <p:ext uri="{BB962C8B-B14F-4D97-AF65-F5344CB8AC3E}">
        <p14:creationId xmlns:p14="http://schemas.microsoft.com/office/powerpoint/2010/main" val="12259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618582"/>
            <a:ext cx="8229600" cy="687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ea typeface="ＭＳ Ｐゴシック" panose="020B0600070205080204" pitchFamily="34" charset="-128"/>
                <a:cs typeface="Arial" panose="020B0604020202020204" pitchFamily="34" charset="0"/>
              </a:rPr>
              <a:t> </a:t>
            </a:r>
            <a:r>
              <a:rPr lang="en-US" altLang="en-US" dirty="0" smtClean="0">
                <a:ea typeface="ＭＳ Ｐゴシック" panose="020B0600070205080204" pitchFamily="34" charset="-128"/>
                <a:cs typeface="Arial" panose="020B0604020202020204" pitchFamily="34" charset="0"/>
              </a:rPr>
              <a:t>mTOR</a:t>
            </a:r>
            <a:r>
              <a:rPr lang="en-US" altLang="en-US" dirty="0" smtClean="0">
                <a:ea typeface="ＭＳ Ｐゴシック" panose="020B0600070205080204" pitchFamily="34" charset="-128"/>
                <a:cs typeface="Arial" panose="020B0604020202020204" pitchFamily="34" charset="0"/>
              </a:rPr>
              <a:t> </a:t>
            </a:r>
            <a:r>
              <a:rPr lang="en-US" altLang="en-US" dirty="0" smtClean="0">
                <a:ea typeface="ＭＳ Ｐゴシック" panose="020B0600070205080204" pitchFamily="34" charset="-128"/>
                <a:cs typeface="Arial" panose="020B0604020202020204" pitchFamily="34" charset="0"/>
              </a:rPr>
              <a:t>Inhibitor Monitoring</a:t>
            </a:r>
          </a:p>
        </p:txBody>
      </p:sp>
      <p:sp>
        <p:nvSpPr>
          <p:cNvPr id="75779" name="Rectangle 3"/>
          <p:cNvSpPr>
            <a:spLocks noGrp="1" noChangeArrowheads="1"/>
          </p:cNvSpPr>
          <p:nvPr>
            <p:ph idx="1"/>
          </p:nvPr>
        </p:nvSpPr>
        <p:spPr bwMode="auto">
          <a:xfrm>
            <a:off x="762000" y="1600200"/>
            <a:ext cx="409055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Font typeface="Arial" panose="020B0604020202020204" pitchFamily="34" charset="0"/>
              <a:buChar char="•"/>
            </a:pPr>
            <a:r>
              <a:rPr lang="en-US" altLang="en-US" sz="2400" dirty="0" smtClean="0">
                <a:ea typeface="ＭＳ Ｐゴシック" panose="020B0600070205080204" pitchFamily="34" charset="-128"/>
              </a:rPr>
              <a:t>Goal level is dependent </a:t>
            </a:r>
            <a:r>
              <a:rPr lang="en-US" altLang="en-US" sz="2400" dirty="0" smtClean="0">
                <a:ea typeface="ＭＳ Ｐゴシック" panose="020B0600070205080204" pitchFamily="34" charset="-128"/>
              </a:rPr>
              <a:t>on:</a:t>
            </a:r>
            <a:endParaRPr lang="en-US" altLang="en-US" sz="24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Time </a:t>
            </a:r>
            <a:r>
              <a:rPr lang="en-US" altLang="en-US" sz="2000" dirty="0">
                <a:ea typeface="ＭＳ Ｐゴシック" panose="020B0600070205080204" pitchFamily="34" charset="-128"/>
              </a:rPr>
              <a:t>since </a:t>
            </a:r>
            <a:r>
              <a:rPr lang="en-US" altLang="en-US" sz="2000" dirty="0" smtClean="0">
                <a:ea typeface="ＭＳ Ｐゴシック" panose="020B0600070205080204" pitchFamily="34" charset="-128"/>
              </a:rPr>
              <a:t>transplant</a:t>
            </a:r>
          </a:p>
          <a:p>
            <a:pPr lvl="1" eaLnBrk="1" hangingPunct="1"/>
            <a:r>
              <a:rPr lang="en-US" altLang="en-US" sz="2000" dirty="0" smtClean="0">
                <a:ea typeface="ＭＳ Ｐゴシック" panose="020B0600070205080204" pitchFamily="34" charset="-128"/>
              </a:rPr>
              <a:t>Type of transplant</a:t>
            </a:r>
            <a:endParaRPr lang="en-US" altLang="en-US" sz="2000" dirty="0">
              <a:ea typeface="ＭＳ Ｐゴシック" panose="020B0600070205080204" pitchFamily="34" charset="-128"/>
            </a:endParaRPr>
          </a:p>
          <a:p>
            <a:pPr lvl="1" eaLnBrk="1" hangingPunct="1"/>
            <a:r>
              <a:rPr lang="en-US" altLang="en-US" sz="2000" dirty="0" smtClean="0">
                <a:ea typeface="ＭＳ Ｐゴシック" panose="020B0600070205080204" pitchFamily="34" charset="-128"/>
              </a:rPr>
              <a:t>Transplant center </a:t>
            </a:r>
            <a:r>
              <a:rPr lang="en-US" altLang="en-US" sz="2000" dirty="0" smtClean="0">
                <a:ea typeface="ＭＳ Ｐゴシック" panose="020B0600070205080204" pitchFamily="34" charset="-128"/>
              </a:rPr>
              <a:t>protocols</a:t>
            </a:r>
          </a:p>
          <a:p>
            <a:pPr lvl="1" eaLnBrk="1" hangingPunct="1"/>
            <a:r>
              <a:rPr lang="en-US" altLang="en-US" sz="2000" dirty="0" smtClean="0">
                <a:ea typeface="ＭＳ Ｐゴシック" panose="020B0600070205080204" pitchFamily="34" charset="-128"/>
              </a:rPr>
              <a:t>Other immunosuppression medications being used</a:t>
            </a:r>
            <a:endParaRPr lang="en-US" altLang="en-US" sz="2000" dirty="0" smtClean="0">
              <a:ea typeface="ＭＳ Ｐゴシック" panose="020B0600070205080204" pitchFamily="34" charset="-128"/>
            </a:endParaRPr>
          </a:p>
          <a:p>
            <a:pPr lvl="1"/>
            <a:r>
              <a:rPr lang="en-US" altLang="en-US" sz="2000" dirty="0" smtClean="0">
                <a:ea typeface="ＭＳ Ｐゴシック" panose="020B0600070205080204" pitchFamily="34" charset="-128"/>
              </a:rPr>
              <a:t>Other medical conditions</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5018809" y="2034427"/>
            <a:ext cx="3667991" cy="3657508"/>
          </a:xfrm>
          <a:prstGeom prst="rect">
            <a:avLst/>
          </a:prstGeom>
        </p:spPr>
      </p:pic>
    </p:spTree>
    <p:extLst>
      <p:ext uri="{BB962C8B-B14F-4D97-AF65-F5344CB8AC3E}">
        <p14:creationId xmlns:p14="http://schemas.microsoft.com/office/powerpoint/2010/main" val="2266562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74792" y="652703"/>
            <a:ext cx="7544802" cy="6366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a:ea typeface="ＭＳ Ｐゴシック" panose="020B0600070205080204" pitchFamily="34" charset="-128"/>
                <a:cs typeface="Arial" panose="020B0604020202020204" pitchFamily="34" charset="0"/>
              </a:rPr>
              <a:t>mTOR</a:t>
            </a:r>
            <a:r>
              <a:rPr lang="en-US" sz="4000" dirty="0" smtClean="0"/>
              <a:t> Inhibitor Drug Interactions</a:t>
            </a:r>
            <a:endParaRPr lang="en-US" sz="5400" dirty="0"/>
          </a:p>
        </p:txBody>
      </p:sp>
      <p:cxnSp>
        <p:nvCxnSpPr>
          <p:cNvPr id="15" name="Straight Connector 14"/>
          <p:cNvCxnSpPr/>
          <p:nvPr/>
        </p:nvCxnSpPr>
        <p:spPr>
          <a:xfrm>
            <a:off x="768426" y="1502130"/>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Box 3"/>
          <p:cNvSpPr txBox="1">
            <a:spLocks noChangeArrowheads="1"/>
          </p:cNvSpPr>
          <p:nvPr/>
        </p:nvSpPr>
        <p:spPr bwMode="auto">
          <a:xfrm>
            <a:off x="1247998" y="3460222"/>
            <a:ext cx="6798391" cy="1569660"/>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2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Always contact your transplant team/coordinator or local pharmacist before starting any new medication!!</a:t>
            </a:r>
            <a:endParaRPr lang="en-US" sz="3200" dirty="0">
              <a:solidFill>
                <a:schemeClr val="bg1"/>
              </a:solidFill>
              <a:latin typeface="Calibri" panose="020F0502020204030204" pitchFamily="34" charset="0"/>
              <a:cs typeface="Calibri" panose="020F0502020204030204" pitchFamily="34" charset="0"/>
            </a:endParaRPr>
          </a:p>
        </p:txBody>
      </p:sp>
      <p:sp>
        <p:nvSpPr>
          <p:cNvPr id="16" name="Text Box 3"/>
          <p:cNvSpPr txBox="1">
            <a:spLocks noChangeArrowheads="1"/>
          </p:cNvSpPr>
          <p:nvPr/>
        </p:nvSpPr>
        <p:spPr bwMode="auto">
          <a:xfrm>
            <a:off x="2696848" y="1927641"/>
            <a:ext cx="3900693" cy="646331"/>
          </a:xfrm>
          <a:prstGeom prst="rect">
            <a:avLst/>
          </a:prstGeom>
          <a:solidFill>
            <a:schemeClr val="accent2"/>
          </a:solidFill>
          <a:ln w="28575">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eaLnBrk="1" hangingPunct="1">
              <a:spcBef>
                <a:spcPct val="20000"/>
              </a:spcBef>
              <a:spcAft>
                <a:spcPts val="600"/>
              </a:spcAft>
              <a:buClr>
                <a:schemeClr val="hlink"/>
              </a:buClr>
              <a:buSzPct val="80000"/>
              <a:buFont typeface="Wingdings" pitchFamily="2" charset="2"/>
              <a:buNone/>
              <a:defRPr/>
            </a:pPr>
            <a:r>
              <a:rPr lang="en-US" sz="3600" dirty="0" smtClean="0">
                <a:solidFill>
                  <a:schemeClr val="bg1"/>
                </a:solidFill>
                <a:latin typeface="Calibri" panose="020F0502020204030204" pitchFamily="34" charset="0"/>
                <a:cs typeface="Calibri" panose="020F0502020204030204" pitchFamily="34" charset="0"/>
              </a:rPr>
              <a:t>There are a LOT</a:t>
            </a:r>
            <a:r>
              <a:rPr lang="en-US" sz="3600" dirty="0" smtClean="0">
                <a:solidFill>
                  <a:schemeClr val="bg1"/>
                </a:solidFill>
                <a:latin typeface="Calibri" panose="020F0502020204030204" pitchFamily="34" charset="0"/>
                <a:cs typeface="Calibri" panose="020F0502020204030204" pitchFamily="34" charset="0"/>
                <a:sym typeface="Wingdings" panose="05000000000000000000" pitchFamily="2" charset="2"/>
              </a:rPr>
              <a:t>!!</a:t>
            </a:r>
            <a:endParaRPr lang="en-US" sz="3600" dirty="0">
              <a:solidFill>
                <a:schemeClr val="bg1"/>
              </a:solidFill>
              <a:latin typeface="Calibri" panose="020F0502020204030204" pitchFamily="34" charset="0"/>
              <a:cs typeface="Calibri" panose="020F0502020204030204" pitchFamily="34" charset="0"/>
            </a:endParaRPr>
          </a:p>
        </p:txBody>
      </p:sp>
      <p:sp>
        <p:nvSpPr>
          <p:cNvPr id="7" name="Down Arrow 6"/>
          <p:cNvSpPr/>
          <p:nvPr/>
        </p:nvSpPr>
        <p:spPr>
          <a:xfrm>
            <a:off x="4474514" y="2660315"/>
            <a:ext cx="345358" cy="7481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37318829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10589"/>
            <a:ext cx="7620000" cy="636672"/>
          </a:xfrm>
        </p:spPr>
        <p:txBody>
          <a:bodyPr>
            <a:noAutofit/>
          </a:bodyPr>
          <a:lstStyle/>
          <a:p>
            <a:r>
              <a:rPr lang="en-US" sz="4000" dirty="0"/>
              <a:t>Side-Effects</a:t>
            </a:r>
            <a:r>
              <a:rPr lang="en-US" dirty="0"/>
              <a:t> </a:t>
            </a:r>
            <a:r>
              <a:rPr lang="en-US" dirty="0" smtClean="0"/>
              <a:t>of mTOR Inhibitors</a:t>
            </a:r>
            <a:endParaRPr lang="en-US" sz="60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633563376"/>
              </p:ext>
            </p:extLst>
          </p:nvPr>
        </p:nvGraphicFramePr>
        <p:xfrm>
          <a:off x="1082599" y="1810233"/>
          <a:ext cx="3101038" cy="2377440"/>
        </p:xfrm>
        <a:graphic>
          <a:graphicData uri="http://schemas.openxmlformats.org/drawingml/2006/table">
            <a:tbl>
              <a:tblPr firstRow="1" bandRow="1">
                <a:tableStyleId>{073A0DAA-6AF3-43AB-8588-CEC1D06C72B9}</a:tableStyleId>
              </a:tblPr>
              <a:tblGrid>
                <a:gridCol w="3101038">
                  <a:extLst>
                    <a:ext uri="{9D8B030D-6E8A-4147-A177-3AD203B41FA5}">
                      <a16:colId xmlns:a16="http://schemas.microsoft.com/office/drawing/2014/main" val="3731876897"/>
                    </a:ext>
                  </a:extLst>
                </a:gridCol>
              </a:tblGrid>
              <a:tr h="381000">
                <a:tc>
                  <a:txBody>
                    <a:bodyPr/>
                    <a:lstStyle/>
                    <a:p>
                      <a:pPr algn="ctr"/>
                      <a:r>
                        <a:rPr lang="en-US" sz="2000" dirty="0" smtClean="0"/>
                        <a:t>Both</a:t>
                      </a:r>
                      <a:r>
                        <a:rPr lang="en-US" sz="2000" baseline="0" dirty="0" smtClean="0"/>
                        <a:t> Medications</a:t>
                      </a:r>
                      <a:endParaRPr lang="en-US" sz="2000" dirty="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1829523214"/>
                  </a:ext>
                </a:extLst>
              </a:tr>
              <a:tr h="1600200">
                <a:tc>
                  <a:txBody>
                    <a:bodyPr/>
                    <a:lstStyle/>
                    <a:p>
                      <a:pPr algn="ctr"/>
                      <a:r>
                        <a:rPr lang="en-US" sz="1800" dirty="0" smtClean="0"/>
                        <a:t>↑ </a:t>
                      </a:r>
                      <a:r>
                        <a:rPr lang="en-US" sz="1800" dirty="0" smtClean="0"/>
                        <a:t>Cholesterol</a:t>
                      </a:r>
                    </a:p>
                    <a:p>
                      <a:pPr algn="ctr"/>
                      <a:r>
                        <a:rPr lang="en-US" sz="1800" dirty="0" smtClean="0"/>
                        <a:t>Impaired wound healing</a:t>
                      </a:r>
                      <a:endParaRPr lang="en-US" sz="1800" dirty="0" smtClean="0"/>
                    </a:p>
                    <a:p>
                      <a:pPr algn="ctr"/>
                      <a:r>
                        <a:rPr lang="en-US" sz="1800" dirty="0" smtClean="0"/>
                        <a:t>Mouth </a:t>
                      </a:r>
                      <a:r>
                        <a:rPr lang="en-US" sz="1800" dirty="0" smtClean="0"/>
                        <a:t>sores</a:t>
                      </a:r>
                      <a:endParaRPr lang="en-US" sz="1800" dirty="0" smtClean="0"/>
                    </a:p>
                    <a:p>
                      <a:pPr algn="ctr"/>
                      <a:r>
                        <a:rPr lang="en-US" sz="1800" dirty="0" smtClean="0"/>
                        <a:t>Acne</a:t>
                      </a:r>
                    </a:p>
                    <a:p>
                      <a:pPr algn="ctr"/>
                      <a:r>
                        <a:rPr lang="en-US" sz="1800" dirty="0" smtClean="0"/>
                        <a:t>Swelling/Edema</a:t>
                      </a:r>
                      <a:endParaRPr lang="en-US" sz="1800" baseline="0" dirty="0" smtClean="0"/>
                    </a:p>
                    <a:p>
                      <a:pPr algn="ctr"/>
                      <a:r>
                        <a:rPr lang="en-US" sz="1800" baseline="0" dirty="0" smtClean="0"/>
                        <a:t>↑ Protein in the </a:t>
                      </a:r>
                      <a:r>
                        <a:rPr lang="en-US" sz="1800" baseline="0" dirty="0" smtClean="0"/>
                        <a:t>urine</a:t>
                      </a:r>
                    </a:p>
                    <a:p>
                      <a:pPr algn="ctr"/>
                      <a:r>
                        <a:rPr lang="en-US" sz="1800" dirty="0" smtClean="0"/>
                        <a:t>↓ White Blood Cells/Platelets </a:t>
                      </a:r>
                      <a:endParaRPr lang="en-US" sz="1800" dirty="0" smtClean="0">
                        <a:latin typeface="Calibri" panose="020F0502020204030204" pitchFamily="34" charset="0"/>
                        <a:cs typeface="Calibri" panose="020F0502020204030204" pitchFamily="34" charset="0"/>
                      </a:endParaRPr>
                    </a:p>
                  </a:txBody>
                  <a:tcPr marL="76200" marR="76200" marT="38100" marB="38100"/>
                </a:tc>
                <a:extLst>
                  <a:ext uri="{0D108BD9-81ED-4DB2-BD59-A6C34878D82A}">
                    <a16:rowId xmlns:a16="http://schemas.microsoft.com/office/drawing/2014/main" val="489821008"/>
                  </a:ext>
                </a:extLst>
              </a:tr>
            </a:tbl>
          </a:graphicData>
        </a:graphic>
      </p:graphicFrame>
      <p:cxnSp>
        <p:nvCxnSpPr>
          <p:cNvPr id="10" name="Straight Connector 9"/>
          <p:cNvCxnSpPr/>
          <p:nvPr/>
        </p:nvCxnSpPr>
        <p:spPr>
          <a:xfrm>
            <a:off x="2500760" y="4287426"/>
            <a:ext cx="1547" cy="884778"/>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14655" y="4490890"/>
            <a:ext cx="3721328" cy="1569660"/>
          </a:xfrm>
          <a:prstGeom prst="rect">
            <a:avLst/>
          </a:prstGeom>
          <a:noFill/>
          <a:ln>
            <a:solidFill>
              <a:schemeClr val="tx1"/>
            </a:solidFill>
          </a:ln>
        </p:spPr>
        <p:txBody>
          <a:bodyPr wrap="square" rtlCol="0">
            <a:spAutoFit/>
          </a:bodyPr>
          <a:lstStyle/>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Cholesterol </a:t>
            </a:r>
            <a:r>
              <a:rPr lang="en-US" sz="1600" b="1" dirty="0" smtClean="0">
                <a:latin typeface="Calibri" panose="020F0502020204030204" pitchFamily="34" charset="0"/>
                <a:cs typeface="Calibri" panose="020F0502020204030204" pitchFamily="34" charset="0"/>
              </a:rPr>
              <a:t>lowering </a:t>
            </a:r>
            <a:r>
              <a:rPr lang="en-US" sz="1600" b="1" dirty="0">
                <a:latin typeface="Calibri" panose="020F0502020204030204" pitchFamily="34" charset="0"/>
                <a:cs typeface="Calibri" panose="020F0502020204030204" pitchFamily="34" charset="0"/>
              </a:rPr>
              <a:t>m</a:t>
            </a:r>
            <a:r>
              <a:rPr lang="en-US" sz="1600" b="1" dirty="0" smtClean="0">
                <a:latin typeface="Calibri" panose="020F0502020204030204" pitchFamily="34" charset="0"/>
                <a:cs typeface="Calibri" panose="020F0502020204030204" pitchFamily="34" charset="0"/>
              </a:rPr>
              <a:t>edications</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a:latin typeface="Calibri" panose="020F0502020204030204" pitchFamily="34" charset="0"/>
                <a:cs typeface="Calibri" panose="020F0502020204030204" pitchFamily="34" charset="0"/>
              </a:rPr>
              <a:t>Decrease </a:t>
            </a:r>
            <a:r>
              <a:rPr lang="en-US" sz="1600" b="1" dirty="0" smtClean="0">
                <a:latin typeface="Calibri" panose="020F0502020204030204" pitchFamily="34" charset="0"/>
                <a:cs typeface="Calibri" panose="020F0502020204030204" pitchFamily="34" charset="0"/>
              </a:rPr>
              <a:t>dose</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Decrease goal level</a:t>
            </a:r>
            <a:endParaRPr lang="en-US" sz="1600" b="1" dirty="0">
              <a:latin typeface="Calibri" panose="020F0502020204030204" pitchFamily="34" charset="0"/>
              <a:cs typeface="Calibri" panose="020F0502020204030204" pitchFamily="34" charset="0"/>
            </a:endParaRP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Limit </a:t>
            </a:r>
            <a:r>
              <a:rPr lang="en-US" sz="1600" b="1" dirty="0">
                <a:latin typeface="Calibri" panose="020F0502020204030204" pitchFamily="34" charset="0"/>
                <a:cs typeface="Calibri" panose="020F0502020204030204" pitchFamily="34" charset="0"/>
              </a:rPr>
              <a:t>use in patients that already have protein in the </a:t>
            </a:r>
            <a:r>
              <a:rPr lang="en-US" sz="1600" b="1" dirty="0" smtClean="0">
                <a:latin typeface="Calibri" panose="020F0502020204030204" pitchFamily="34" charset="0"/>
                <a:cs typeface="Calibri" panose="020F0502020204030204" pitchFamily="34" charset="0"/>
              </a:rPr>
              <a:t>urine</a:t>
            </a:r>
          </a:p>
          <a:p>
            <a:pPr marL="142869" indent="-142869">
              <a:buFont typeface="Arial" panose="020B0604020202020204" pitchFamily="34" charset="0"/>
              <a:buChar char="•"/>
            </a:pPr>
            <a:r>
              <a:rPr lang="en-US" sz="1600" b="1" dirty="0" smtClean="0">
                <a:latin typeface="Calibri" panose="020F0502020204030204" pitchFamily="34" charset="0"/>
                <a:cs typeface="Calibri" panose="020F0502020204030204" pitchFamily="34" charset="0"/>
              </a:rPr>
              <a:t>Switch to alternate medication</a:t>
            </a:r>
            <a:endParaRPr lang="en-US" sz="1600" b="1" dirty="0">
              <a:latin typeface="Calibri" panose="020F0502020204030204" pitchFamily="34" charset="0"/>
              <a:cs typeface="Calibri" panose="020F0502020204030204" pitchFamily="34" charset="0"/>
            </a:endParaRPr>
          </a:p>
        </p:txBody>
      </p:sp>
      <p:cxnSp>
        <p:nvCxnSpPr>
          <p:cNvPr id="15" name="Straight Arrow Connector 14"/>
          <p:cNvCxnSpPr/>
          <p:nvPr/>
        </p:nvCxnSpPr>
        <p:spPr>
          <a:xfrm>
            <a:off x="2475641" y="5172203"/>
            <a:ext cx="1013785" cy="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516884" y="1869810"/>
            <a:ext cx="2317863" cy="2317863"/>
          </a:xfrm>
          <a:prstGeom prst="rect">
            <a:avLst/>
          </a:prstGeom>
        </p:spPr>
      </p:pic>
    </p:spTree>
    <p:extLst>
      <p:ext uri="{BB962C8B-B14F-4D97-AF65-F5344CB8AC3E}">
        <p14:creationId xmlns:p14="http://schemas.microsoft.com/office/powerpoint/2010/main" val="176522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0" y="667156"/>
            <a:ext cx="6000750" cy="636672"/>
          </a:xfrm>
        </p:spPr>
        <p:txBody>
          <a:bodyPr>
            <a:noAutofit/>
          </a:bodyPr>
          <a:lstStyle/>
          <a:p>
            <a:r>
              <a:rPr lang="en-US" sz="4000" dirty="0"/>
              <a:t>Co-Stimulation </a:t>
            </a:r>
            <a:r>
              <a:rPr lang="en-US" sz="4000" dirty="0" smtClean="0"/>
              <a:t>Blocker </a:t>
            </a:r>
            <a:endParaRPr lang="en-US" sz="54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021743358"/>
              </p:ext>
            </p:extLst>
          </p:nvPr>
        </p:nvGraphicFramePr>
        <p:xfrm>
          <a:off x="761994" y="2529484"/>
          <a:ext cx="5228286" cy="3511797"/>
        </p:xfrm>
        <a:graphic>
          <a:graphicData uri="http://schemas.openxmlformats.org/drawingml/2006/table">
            <a:tbl>
              <a:tblPr firstRow="1" bandRow="1">
                <a:tableStyleId>{073A0DAA-6AF3-43AB-8588-CEC1D06C72B9}</a:tableStyleId>
              </a:tblPr>
              <a:tblGrid>
                <a:gridCol w="1831748">
                  <a:extLst>
                    <a:ext uri="{9D8B030D-6E8A-4147-A177-3AD203B41FA5}">
                      <a16:colId xmlns:a16="http://schemas.microsoft.com/office/drawing/2014/main" val="3471683850"/>
                    </a:ext>
                  </a:extLst>
                </a:gridCol>
                <a:gridCol w="3396538">
                  <a:extLst>
                    <a:ext uri="{9D8B030D-6E8A-4147-A177-3AD203B41FA5}">
                      <a16:colId xmlns:a16="http://schemas.microsoft.com/office/drawing/2014/main" val="691806060"/>
                    </a:ext>
                  </a:extLst>
                </a:gridCol>
              </a:tblGrid>
              <a:tr h="372357">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algn="ctr"/>
                      <a:r>
                        <a:rPr lang="en-US" sz="2000" dirty="0" smtClean="0">
                          <a:latin typeface="Calibri" panose="020F0502020204030204" pitchFamily="34" charset="0"/>
                          <a:cs typeface="Calibri" panose="020F0502020204030204" pitchFamily="34" charset="0"/>
                        </a:rPr>
                        <a:t>Belatacept</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41501068"/>
                  </a:ext>
                </a:extLst>
              </a:tr>
              <a:tr h="372357">
                <a:tc>
                  <a:txBody>
                    <a:bodyPr/>
                    <a:lstStyle/>
                    <a:p>
                      <a:r>
                        <a:rPr lang="en-US" sz="1800" b="1" dirty="0" smtClean="0">
                          <a:latin typeface="Calibri" panose="020F0502020204030204" pitchFamily="34" charset="0"/>
                          <a:cs typeface="Calibri" panose="020F0502020204030204" pitchFamily="34" charset="0"/>
                        </a:rPr>
                        <a:t>Brands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err="1" smtClean="0">
                          <a:latin typeface="Calibri" panose="020F0502020204030204" pitchFamily="34" charset="0"/>
                          <a:cs typeface="Calibri" panose="020F0502020204030204" pitchFamily="34" charset="0"/>
                        </a:rPr>
                        <a:t>Nulojix</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69757077"/>
                  </a:ext>
                </a:extLst>
              </a:tr>
              <a:tr h="365760">
                <a:tc>
                  <a:txBody>
                    <a:bodyPr/>
                    <a:lstStyle/>
                    <a:p>
                      <a:r>
                        <a:rPr lang="en-US" sz="1800" b="1" dirty="0" smtClean="0">
                          <a:latin typeface="Calibri" panose="020F0502020204030204" pitchFamily="34" charset="0"/>
                          <a:cs typeface="Calibri" panose="020F0502020204030204" pitchFamily="34" charset="0"/>
                        </a:rPr>
                        <a:t>How</a:t>
                      </a:r>
                      <a:r>
                        <a:rPr lang="en-US" sz="1800" b="1" baseline="0" dirty="0" smtClean="0">
                          <a:latin typeface="Calibri" panose="020F0502020204030204" pitchFamily="34" charset="0"/>
                          <a:cs typeface="Calibri" panose="020F0502020204030204" pitchFamily="34" charset="0"/>
                        </a:rPr>
                        <a:t> it works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Prevents the activation of various immune cells</a:t>
                      </a:r>
                    </a:p>
                  </a:txBody>
                  <a:tcPr anchor="ctr"/>
                </a:tc>
                <a:extLst>
                  <a:ext uri="{0D108BD9-81ED-4DB2-BD59-A6C34878D82A}">
                    <a16:rowId xmlns:a16="http://schemas.microsoft.com/office/drawing/2014/main" val="2219900242"/>
                  </a:ext>
                </a:extLst>
              </a:tr>
              <a:tr h="365760">
                <a:tc>
                  <a:txBody>
                    <a:bodyPr/>
                    <a:lstStyle/>
                    <a:p>
                      <a:r>
                        <a:rPr lang="en-US" sz="1800" b="1" dirty="0" smtClean="0">
                          <a:latin typeface="Calibri" panose="020F0502020204030204" pitchFamily="34" charset="0"/>
                          <a:cs typeface="Calibri" panose="020F0502020204030204" pitchFamily="34" charset="0"/>
                        </a:rPr>
                        <a:t>Dosing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anose="020F0502020204030204" pitchFamily="34" charset="0"/>
                          <a:cs typeface="Calibri" panose="020F0502020204030204" pitchFamily="34" charset="0"/>
                        </a:rPr>
                        <a:t>Once Monthly infusion</a:t>
                      </a:r>
                      <a:r>
                        <a:rPr lang="en-US" sz="1800" baseline="0" dirty="0" smtClean="0">
                          <a:latin typeface="Calibri" panose="020F0502020204030204" pitchFamily="34" charset="0"/>
                          <a:cs typeface="Calibri" panose="020F0502020204030204" pitchFamily="34" charset="0"/>
                        </a:rPr>
                        <a:t> (after initial loading doses)</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02209153"/>
                  </a:ext>
                </a:extLst>
              </a:tr>
              <a:tr h="365760">
                <a:tc>
                  <a:txBody>
                    <a:bodyPr/>
                    <a:lstStyle/>
                    <a:p>
                      <a:r>
                        <a:rPr lang="en-US" sz="1800" b="1" dirty="0" smtClean="0">
                          <a:latin typeface="Calibri" panose="020F0502020204030204" pitchFamily="34" charset="0"/>
                          <a:cs typeface="Calibri" panose="020F0502020204030204" pitchFamily="34" charset="0"/>
                        </a:rPr>
                        <a:t>Monitoring</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Not needed for this medication</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80076807"/>
                  </a:ext>
                </a:extLst>
              </a:tr>
              <a:tr h="365760">
                <a:tc>
                  <a:txBody>
                    <a:bodyPr/>
                    <a:lstStyle/>
                    <a:p>
                      <a:r>
                        <a:rPr lang="en-US" sz="1800" b="1" dirty="0" smtClean="0">
                          <a:latin typeface="Calibri" panose="020F0502020204030204" pitchFamily="34" charset="0"/>
                          <a:cs typeface="Calibri" panose="020F0502020204030204" pitchFamily="34" charset="0"/>
                        </a:rPr>
                        <a:t>Side Effects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800" dirty="0" smtClean="0">
                          <a:latin typeface="Calibri" panose="020F0502020204030204" pitchFamily="34" charset="0"/>
                          <a:cs typeface="Calibri" panose="020F0502020204030204" pitchFamily="34" charset="0"/>
                        </a:rPr>
                        <a:t>Very</a:t>
                      </a:r>
                      <a:r>
                        <a:rPr lang="en-US" sz="1800" baseline="0" dirty="0" smtClean="0">
                          <a:latin typeface="Calibri" panose="020F0502020204030204" pitchFamily="34" charset="0"/>
                          <a:cs typeface="Calibri" panose="020F0502020204030204" pitchFamily="34" charset="0"/>
                        </a:rPr>
                        <a:t> well tolerated</a:t>
                      </a:r>
                      <a:endParaRPr lang="en-US" sz="18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54980465"/>
                  </a:ext>
                </a:extLst>
              </a:tr>
              <a:tr h="731520">
                <a:tc>
                  <a:txBody>
                    <a:bodyPr/>
                    <a:lstStyle/>
                    <a:p>
                      <a:r>
                        <a:rPr lang="en-US" sz="1800" b="1" dirty="0" smtClean="0">
                          <a:latin typeface="Calibri" panose="020F0502020204030204" pitchFamily="34" charset="0"/>
                          <a:cs typeface="Calibri" panose="020F0502020204030204" pitchFamily="34" charset="0"/>
                        </a:rPr>
                        <a:t>Special</a:t>
                      </a:r>
                      <a:r>
                        <a:rPr lang="en-US" sz="1800" b="1" baseline="0" dirty="0" smtClean="0">
                          <a:latin typeface="Calibri" panose="020F0502020204030204" pitchFamily="34" charset="0"/>
                          <a:cs typeface="Calibri" panose="020F0502020204030204" pitchFamily="34" charset="0"/>
                        </a:rPr>
                        <a:t> Considerations</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Increased risk of certain cancers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alibri" panose="020F0502020204030204" pitchFamily="34" charset="0"/>
                          <a:cs typeface="Calibri" panose="020F0502020204030204" pitchFamily="34" charset="0"/>
                        </a:rPr>
                        <a:t>Helps improve</a:t>
                      </a:r>
                      <a:r>
                        <a:rPr lang="en-US" sz="1800" b="0" baseline="0" dirty="0" smtClean="0">
                          <a:latin typeface="Calibri" panose="020F0502020204030204" pitchFamily="34" charset="0"/>
                          <a:cs typeface="Calibri" panose="020F0502020204030204" pitchFamily="34" charset="0"/>
                        </a:rPr>
                        <a:t> adherence</a:t>
                      </a:r>
                      <a:endParaRPr lang="en-US" sz="1800" b="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8459653"/>
                  </a:ext>
                </a:extLst>
              </a:tr>
            </a:tbl>
          </a:graphicData>
        </a:graphic>
      </p:graphicFrame>
      <p:sp>
        <p:nvSpPr>
          <p:cNvPr id="8" name="Rectangle 7"/>
          <p:cNvSpPr/>
          <p:nvPr/>
        </p:nvSpPr>
        <p:spPr>
          <a:xfrm>
            <a:off x="761994" y="1645804"/>
            <a:ext cx="7737766" cy="707886"/>
          </a:xfrm>
          <a:prstGeom prst="rect">
            <a:avLst/>
          </a:prstGeom>
        </p:spPr>
        <p:txBody>
          <a:bodyPr wrap="square">
            <a:spAutoFit/>
          </a:bodyPr>
          <a:lstStyle/>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Newest immunosuppressant on the market</a:t>
            </a:r>
          </a:p>
          <a:p>
            <a:pPr marL="342900" indent="-34290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Also used to decrease the kidney effects of calcineurin inhibitors</a:t>
            </a:r>
          </a:p>
        </p:txBody>
      </p:sp>
      <p:pic>
        <p:nvPicPr>
          <p:cNvPr id="4" name="Picture 3"/>
          <p:cNvPicPr>
            <a:picLocks noChangeAspect="1"/>
          </p:cNvPicPr>
          <p:nvPr/>
        </p:nvPicPr>
        <p:blipFill>
          <a:blip r:embed="rId3"/>
          <a:stretch>
            <a:fillRect/>
          </a:stretch>
        </p:blipFill>
        <p:spPr>
          <a:xfrm>
            <a:off x="6244936" y="3054925"/>
            <a:ext cx="2460913" cy="2460913"/>
          </a:xfrm>
          <a:prstGeom prst="rect">
            <a:avLst/>
          </a:prstGeom>
        </p:spPr>
      </p:pic>
    </p:spTree>
    <p:extLst>
      <p:ext uri="{BB962C8B-B14F-4D97-AF65-F5344CB8AC3E}">
        <p14:creationId xmlns:p14="http://schemas.microsoft.com/office/powerpoint/2010/main" val="1624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
          <p:cNvSpPr>
            <a:spLocks noChangeShapeType="1"/>
          </p:cNvSpPr>
          <p:nvPr/>
        </p:nvSpPr>
        <p:spPr bwMode="auto">
          <a:xfrm>
            <a:off x="836194" y="2910088"/>
            <a:ext cx="7457345"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5" name="Line 4"/>
          <p:cNvSpPr>
            <a:spLocks noChangeShapeType="1"/>
          </p:cNvSpPr>
          <p:nvPr/>
        </p:nvSpPr>
        <p:spPr bwMode="auto">
          <a:xfrm>
            <a:off x="1139988" y="2624338"/>
            <a:ext cx="0" cy="57150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6" name="Line 5"/>
          <p:cNvSpPr>
            <a:spLocks noChangeShapeType="1"/>
          </p:cNvSpPr>
          <p:nvPr/>
        </p:nvSpPr>
        <p:spPr bwMode="auto">
          <a:xfrm>
            <a:off x="2601817" y="2624338"/>
            <a:ext cx="0" cy="57150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7" name="Line 6"/>
          <p:cNvSpPr>
            <a:spLocks noChangeShapeType="1"/>
          </p:cNvSpPr>
          <p:nvPr/>
        </p:nvSpPr>
        <p:spPr bwMode="auto">
          <a:xfrm>
            <a:off x="4132841" y="2624338"/>
            <a:ext cx="0" cy="57150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8" name="Line 7"/>
          <p:cNvSpPr>
            <a:spLocks noChangeShapeType="1"/>
          </p:cNvSpPr>
          <p:nvPr/>
        </p:nvSpPr>
        <p:spPr bwMode="auto">
          <a:xfrm>
            <a:off x="5996232" y="2644720"/>
            <a:ext cx="0" cy="57150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10" name="Text Box 9"/>
          <p:cNvSpPr txBox="1">
            <a:spLocks noChangeArrowheads="1"/>
          </p:cNvSpPr>
          <p:nvPr/>
        </p:nvSpPr>
        <p:spPr bwMode="auto">
          <a:xfrm>
            <a:off x="740182" y="2217880"/>
            <a:ext cx="799611"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1954</a:t>
            </a:r>
          </a:p>
        </p:txBody>
      </p:sp>
      <p:sp>
        <p:nvSpPr>
          <p:cNvPr id="11" name="Text Box 10"/>
          <p:cNvSpPr txBox="1">
            <a:spLocks noChangeArrowheads="1"/>
          </p:cNvSpPr>
          <p:nvPr/>
        </p:nvSpPr>
        <p:spPr bwMode="auto">
          <a:xfrm>
            <a:off x="2252152" y="2164129"/>
            <a:ext cx="831333"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1966</a:t>
            </a:r>
          </a:p>
        </p:txBody>
      </p:sp>
      <p:sp>
        <p:nvSpPr>
          <p:cNvPr id="12" name="Text Box 11"/>
          <p:cNvSpPr txBox="1">
            <a:spLocks noChangeArrowheads="1"/>
          </p:cNvSpPr>
          <p:nvPr/>
        </p:nvSpPr>
        <p:spPr bwMode="auto">
          <a:xfrm>
            <a:off x="3081591" y="2170901"/>
            <a:ext cx="752925"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1967</a:t>
            </a:r>
          </a:p>
        </p:txBody>
      </p:sp>
      <p:sp>
        <p:nvSpPr>
          <p:cNvPr id="13" name="Text Box 12"/>
          <p:cNvSpPr txBox="1">
            <a:spLocks noChangeArrowheads="1"/>
          </p:cNvSpPr>
          <p:nvPr/>
        </p:nvSpPr>
        <p:spPr bwMode="auto">
          <a:xfrm>
            <a:off x="5606718" y="2167138"/>
            <a:ext cx="736780"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1983</a:t>
            </a:r>
          </a:p>
        </p:txBody>
      </p:sp>
      <p:sp>
        <p:nvSpPr>
          <p:cNvPr id="14" name="Text Box 13"/>
          <p:cNvSpPr txBox="1">
            <a:spLocks noChangeArrowheads="1"/>
          </p:cNvSpPr>
          <p:nvPr/>
        </p:nvSpPr>
        <p:spPr bwMode="auto">
          <a:xfrm>
            <a:off x="3770020" y="2169280"/>
            <a:ext cx="831071"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1968</a:t>
            </a:r>
          </a:p>
        </p:txBody>
      </p:sp>
      <p:sp>
        <p:nvSpPr>
          <p:cNvPr id="15" name="Text Box 14"/>
          <p:cNvSpPr txBox="1">
            <a:spLocks noChangeArrowheads="1"/>
          </p:cNvSpPr>
          <p:nvPr/>
        </p:nvSpPr>
        <p:spPr bwMode="auto">
          <a:xfrm>
            <a:off x="662593" y="3203133"/>
            <a:ext cx="1016663" cy="400110"/>
          </a:xfrm>
          <a:prstGeom prst="rect">
            <a:avLst/>
          </a:prstGeom>
          <a:noFill/>
          <a:ln w="9525">
            <a:noFill/>
            <a:miter lim="800000"/>
            <a:headEnd/>
            <a:tailEnd/>
          </a:ln>
          <a:effectLst/>
        </p:spPr>
        <p:txBody>
          <a:bodyPr wrap="square">
            <a:spAutoFit/>
          </a:bodyPr>
          <a:lstStyle/>
          <a:p>
            <a:pPr algn="ctr">
              <a:spcBef>
                <a:spcPct val="50000"/>
              </a:spcBef>
              <a:defRPr/>
            </a:pPr>
            <a:r>
              <a:rPr lang="en-US" sz="2000" dirty="0">
                <a:latin typeface="Calibri" panose="020F0502020204030204" pitchFamily="34" charset="0"/>
                <a:cs typeface="Calibri" panose="020F0502020204030204" pitchFamily="34" charset="0"/>
              </a:rPr>
              <a:t>Kidney</a:t>
            </a:r>
          </a:p>
        </p:txBody>
      </p:sp>
      <p:sp>
        <p:nvSpPr>
          <p:cNvPr id="16" name="Text Box 15"/>
          <p:cNvSpPr txBox="1">
            <a:spLocks noChangeArrowheads="1"/>
          </p:cNvSpPr>
          <p:nvPr/>
        </p:nvSpPr>
        <p:spPr bwMode="auto">
          <a:xfrm>
            <a:off x="2063404" y="3195838"/>
            <a:ext cx="1303544"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Pancreas </a:t>
            </a:r>
          </a:p>
        </p:txBody>
      </p:sp>
      <p:sp>
        <p:nvSpPr>
          <p:cNvPr id="17" name="Text Box 17"/>
          <p:cNvSpPr txBox="1">
            <a:spLocks noChangeArrowheads="1"/>
          </p:cNvSpPr>
          <p:nvPr/>
        </p:nvSpPr>
        <p:spPr bwMode="auto">
          <a:xfrm>
            <a:off x="3083485" y="3833659"/>
            <a:ext cx="772360"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Liver</a:t>
            </a:r>
          </a:p>
        </p:txBody>
      </p:sp>
      <p:sp>
        <p:nvSpPr>
          <p:cNvPr id="18" name="Text Box 18"/>
          <p:cNvSpPr txBox="1">
            <a:spLocks noChangeArrowheads="1"/>
          </p:cNvSpPr>
          <p:nvPr/>
        </p:nvSpPr>
        <p:spPr bwMode="auto">
          <a:xfrm>
            <a:off x="5663852" y="3199497"/>
            <a:ext cx="781535"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Lung</a:t>
            </a:r>
          </a:p>
        </p:txBody>
      </p:sp>
      <p:sp>
        <p:nvSpPr>
          <p:cNvPr id="19" name="Text Box 18"/>
          <p:cNvSpPr txBox="1">
            <a:spLocks noChangeArrowheads="1"/>
          </p:cNvSpPr>
          <p:nvPr/>
        </p:nvSpPr>
        <p:spPr bwMode="auto">
          <a:xfrm>
            <a:off x="3737673" y="3197116"/>
            <a:ext cx="801671"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Heart</a:t>
            </a:r>
          </a:p>
        </p:txBody>
      </p:sp>
      <p:sp>
        <p:nvSpPr>
          <p:cNvPr id="20" name="Line 6"/>
          <p:cNvSpPr>
            <a:spLocks noChangeShapeType="1"/>
          </p:cNvSpPr>
          <p:nvPr/>
        </p:nvSpPr>
        <p:spPr bwMode="auto">
          <a:xfrm>
            <a:off x="6581272" y="2666448"/>
            <a:ext cx="10001" cy="1195436"/>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21" name="Text Box 12"/>
          <p:cNvSpPr txBox="1">
            <a:spLocks noChangeArrowheads="1"/>
          </p:cNvSpPr>
          <p:nvPr/>
        </p:nvSpPr>
        <p:spPr bwMode="auto">
          <a:xfrm>
            <a:off x="6284628" y="2169280"/>
            <a:ext cx="809802"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1987</a:t>
            </a:r>
          </a:p>
        </p:txBody>
      </p:sp>
      <p:sp>
        <p:nvSpPr>
          <p:cNvPr id="22" name="Text Box 15"/>
          <p:cNvSpPr txBox="1">
            <a:spLocks noChangeArrowheads="1"/>
          </p:cNvSpPr>
          <p:nvPr/>
        </p:nvSpPr>
        <p:spPr bwMode="auto">
          <a:xfrm>
            <a:off x="5850346" y="3861884"/>
            <a:ext cx="1626067"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Small bowel </a:t>
            </a:r>
          </a:p>
        </p:txBody>
      </p:sp>
      <p:sp>
        <p:nvSpPr>
          <p:cNvPr id="23" name="5-Point Star 22"/>
          <p:cNvSpPr/>
          <p:nvPr/>
        </p:nvSpPr>
        <p:spPr>
          <a:xfrm>
            <a:off x="5826847" y="2519849"/>
            <a:ext cx="340055" cy="285750"/>
          </a:xfrm>
          <a:prstGeom prst="star5">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cxnSp>
        <p:nvCxnSpPr>
          <p:cNvPr id="24" name="Shape 27"/>
          <p:cNvCxnSpPr/>
          <p:nvPr/>
        </p:nvCxnSpPr>
        <p:spPr>
          <a:xfrm rot="5400000">
            <a:off x="4504744" y="3284388"/>
            <a:ext cx="1891103" cy="800100"/>
          </a:xfrm>
          <a:prstGeom prst="bentConnector3">
            <a:avLst>
              <a:gd name="adj1" fmla="val -80"/>
            </a:avLst>
          </a:prstGeom>
          <a:ln w="19050">
            <a:solidFill>
              <a:srgbClr val="CC6262"/>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90004" y="4629991"/>
            <a:ext cx="176291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Cyclosporine introduced</a:t>
            </a:r>
          </a:p>
        </p:txBody>
      </p:sp>
      <p:sp>
        <p:nvSpPr>
          <p:cNvPr id="27" name="Title 29"/>
          <p:cNvSpPr>
            <a:spLocks noGrp="1"/>
          </p:cNvSpPr>
          <p:nvPr>
            <p:ph type="title"/>
          </p:nvPr>
        </p:nvSpPr>
        <p:spPr>
          <a:xfrm>
            <a:off x="362151" y="718037"/>
            <a:ext cx="8210349" cy="790929"/>
          </a:xfrm>
        </p:spPr>
        <p:txBody>
          <a:bodyPr/>
          <a:lstStyle/>
          <a:p>
            <a:r>
              <a:rPr lang="en-US" dirty="0" smtClean="0"/>
              <a:t>History of Organ Transplantation</a:t>
            </a:r>
            <a:endParaRPr lang="en-US" dirty="0"/>
          </a:p>
        </p:txBody>
      </p:sp>
      <p:sp>
        <p:nvSpPr>
          <p:cNvPr id="29" name="Line 5"/>
          <p:cNvSpPr>
            <a:spLocks noChangeShapeType="1"/>
          </p:cNvSpPr>
          <p:nvPr/>
        </p:nvSpPr>
        <p:spPr bwMode="auto">
          <a:xfrm flipH="1">
            <a:off x="3453057" y="2624338"/>
            <a:ext cx="2977" cy="1183764"/>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30" name="Line 6"/>
          <p:cNvSpPr>
            <a:spLocks noChangeShapeType="1"/>
          </p:cNvSpPr>
          <p:nvPr/>
        </p:nvSpPr>
        <p:spPr bwMode="auto">
          <a:xfrm>
            <a:off x="7965244" y="2666448"/>
            <a:ext cx="0" cy="57150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sz="2000">
              <a:latin typeface="Calibri" panose="020F0502020204030204" pitchFamily="34" charset="0"/>
              <a:cs typeface="Calibri" panose="020F0502020204030204" pitchFamily="34" charset="0"/>
            </a:endParaRPr>
          </a:p>
        </p:txBody>
      </p:sp>
      <p:sp>
        <p:nvSpPr>
          <p:cNvPr id="31" name="Text Box 12"/>
          <p:cNvSpPr txBox="1">
            <a:spLocks noChangeArrowheads="1"/>
          </p:cNvSpPr>
          <p:nvPr/>
        </p:nvSpPr>
        <p:spPr bwMode="auto">
          <a:xfrm>
            <a:off x="7587581" y="2164129"/>
            <a:ext cx="804617" cy="400110"/>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C00000"/>
                </a:solidFill>
                <a:latin typeface="Calibri" panose="020F0502020204030204" pitchFamily="34" charset="0"/>
                <a:cs typeface="Calibri" panose="020F0502020204030204" pitchFamily="34" charset="0"/>
              </a:rPr>
              <a:t>2005</a:t>
            </a:r>
          </a:p>
        </p:txBody>
      </p:sp>
      <p:sp>
        <p:nvSpPr>
          <p:cNvPr id="32" name="Text Box 18"/>
          <p:cNvSpPr txBox="1">
            <a:spLocks noChangeArrowheads="1"/>
          </p:cNvSpPr>
          <p:nvPr/>
        </p:nvSpPr>
        <p:spPr bwMode="auto">
          <a:xfrm>
            <a:off x="7567858" y="3224483"/>
            <a:ext cx="781535" cy="400110"/>
          </a:xfrm>
          <a:prstGeom prst="rect">
            <a:avLst/>
          </a:prstGeom>
          <a:noFill/>
          <a:ln w="9525">
            <a:noFill/>
            <a:miter lim="800000"/>
            <a:headEnd/>
            <a:tailEnd/>
          </a:ln>
          <a:effectLst/>
        </p:spPr>
        <p:txBody>
          <a:bodyPr wrap="square">
            <a:spAutoFit/>
          </a:bodyPr>
          <a:lstStyle/>
          <a:p>
            <a:pPr>
              <a:spcBef>
                <a:spcPct val="50000"/>
              </a:spcBef>
              <a:defRPr/>
            </a:pPr>
            <a:r>
              <a:rPr lang="en-US" sz="2000" dirty="0">
                <a:latin typeface="Calibri" panose="020F0502020204030204" pitchFamily="34" charset="0"/>
                <a:cs typeface="Calibri" panose="020F0502020204030204" pitchFamily="34" charset="0"/>
              </a:rPr>
              <a:t>Face</a:t>
            </a:r>
          </a:p>
        </p:txBody>
      </p:sp>
      <p:cxnSp>
        <p:nvCxnSpPr>
          <p:cNvPr id="33" name="Straight Connector 32"/>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79166"/>
      </p:ext>
    </p:extLst>
  </p:cSld>
  <p:clrMapOvr>
    <a:masterClrMapping/>
  </p:clrMapOvr>
  <mc:AlternateContent xmlns:mc="http://schemas.openxmlformats.org/markup-compatibility/2006" xmlns:p14="http://schemas.microsoft.com/office/powerpoint/2010/main">
    <mc:Choice Requires="p14">
      <p:transition spd="slow" p14:dur="2000" advTm="48493"/>
    </mc:Choice>
    <mc:Fallback xmlns="">
      <p:transition spd="slow" advTm="48493"/>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59" y="665670"/>
            <a:ext cx="8821882" cy="636672"/>
          </a:xfrm>
        </p:spPr>
        <p:txBody>
          <a:bodyPr>
            <a:noAutofit/>
          </a:bodyPr>
          <a:lstStyle/>
          <a:p>
            <a:r>
              <a:rPr lang="en-US" sz="3600" dirty="0"/>
              <a:t>Final </a:t>
            </a:r>
            <a:r>
              <a:rPr lang="en-US" sz="3600" dirty="0" smtClean="0"/>
              <a:t>Reminders on Immunosuppression</a:t>
            </a:r>
            <a:endParaRPr lang="en-US" sz="4800" dirty="0"/>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2284414442"/>
              </p:ext>
            </p:extLst>
          </p:nvPr>
        </p:nvGraphicFramePr>
        <p:xfrm>
          <a:off x="680605" y="1715591"/>
          <a:ext cx="8562108" cy="423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695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41</a:t>
            </a:fld>
            <a:endParaRPr lang="en-US"/>
          </a:p>
        </p:txBody>
      </p:sp>
      <p:graphicFrame>
        <p:nvGraphicFramePr>
          <p:cNvPr id="3" name="Diagram 2"/>
          <p:cNvGraphicFramePr/>
          <p:nvPr>
            <p:extLst>
              <p:ext uri="{D42A27DB-BD31-4B8C-83A1-F6EECF244321}">
                <p14:modId xmlns:p14="http://schemas.microsoft.com/office/powerpoint/2010/main" val="3209456165"/>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l="14310" t="16793" r="17262" b="15182"/>
          <a:stretch/>
        </p:blipFill>
        <p:spPr>
          <a:xfrm>
            <a:off x="378723" y="2762450"/>
            <a:ext cx="1345827" cy="1337911"/>
          </a:xfrm>
          <a:prstGeom prst="rect">
            <a:avLst/>
          </a:prstGeom>
        </p:spPr>
      </p:pic>
    </p:spTree>
    <p:extLst>
      <p:ext uri="{BB962C8B-B14F-4D97-AF65-F5344CB8AC3E}">
        <p14:creationId xmlns:p14="http://schemas.microsoft.com/office/powerpoint/2010/main" val="2737840985"/>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42</a:t>
            </a:fld>
            <a:endParaRPr lang="en-US"/>
          </a:p>
        </p:txBody>
      </p:sp>
      <p:graphicFrame>
        <p:nvGraphicFramePr>
          <p:cNvPr id="3" name="Diagram 2"/>
          <p:cNvGraphicFramePr/>
          <p:nvPr>
            <p:extLst>
              <p:ext uri="{D42A27DB-BD31-4B8C-83A1-F6EECF244321}">
                <p14:modId xmlns:p14="http://schemas.microsoft.com/office/powerpoint/2010/main" val="2389594914"/>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241" l="0" r="99900">
                        <a14:backgroundMark x1="3600" y1="7685" x2="3600" y2="7685"/>
                        <a14:backgroundMark x1="90100" y1="4630" x2="90100" y2="4630"/>
                        <a14:backgroundMark x1="13200" y1="2870" x2="13200" y2="2870"/>
                        <a14:backgroundMark x1="4900" y1="11944" x2="4900" y2="11944"/>
                        <a14:backgroundMark x1="12500" y1="9074" x2="12500" y2="9074"/>
                        <a14:backgroundMark x1="4500" y1="73889" x2="4500" y2="73889"/>
                        <a14:backgroundMark x1="9000" y1="81759" x2="9000" y2="81759"/>
                        <a14:backgroundMark x1="16000" y1="85926" x2="16000" y2="85926"/>
                        <a14:backgroundMark x1="7900" y1="87963" x2="7900" y2="87963"/>
                        <a14:backgroundMark x1="11900" y1="88333" x2="11900" y2="88333"/>
                        <a14:backgroundMark x1="4000" y1="83148" x2="4000" y2="83148"/>
                        <a14:backgroundMark x1="7300" y1="76667" x2="7300" y2="76667"/>
                        <a14:backgroundMark x1="2500" y1="66019" x2="2500" y2="66019"/>
                        <a14:backgroundMark x1="23600" y1="88611" x2="23600" y2="88611"/>
                        <a14:backgroundMark x1="5800" y1="18148" x2="5800" y2="18148"/>
                        <a14:backgroundMark x1="2500" y1="23241" x2="2500" y2="23241"/>
                        <a14:backgroundMark x1="2100" y1="16574" x2="2100" y2="16574"/>
                        <a14:backgroundMark x1="8800" y1="14722" x2="8800" y2="14722"/>
                        <a14:backgroundMark x1="7500" y1="5648" x2="7500" y2="5648"/>
                        <a14:backgroundMark x1="4900" y1="2407" x2="4900" y2="2407"/>
                        <a14:backgroundMark x1="17700" y1="5000" x2="17700" y2="5000"/>
                        <a14:backgroundMark x1="21000" y1="2593" x2="21000" y2="2593"/>
                        <a14:backgroundMark x1="24300" y1="3241" x2="24300" y2="3241"/>
                        <a14:backgroundMark x1="15800" y1="9722" x2="15800" y2="9722"/>
                        <a14:backgroundMark x1="8400" y1="9259" x2="8400" y2="9259"/>
                        <a14:backgroundMark x1="13600" y1="4815" x2="13600" y2="4815"/>
                        <a14:backgroundMark x1="8200" y1="3796" x2="8200" y2="3796"/>
                        <a14:backgroundMark x1="2300" y1="5278" x2="2300" y2="5278"/>
                        <a14:backgroundMark x1="2700" y1="26852" x2="2700" y2="26852"/>
                        <a14:backgroundMark x1="7300" y1="20370" x2="7300" y2="20370"/>
                        <a14:backgroundMark x1="12300" y1="12500" x2="12300" y2="12500"/>
                        <a14:backgroundMark x1="3200" y1="76852" x2="3200" y2="76852"/>
                        <a14:backgroundMark x1="4500" y1="69815" x2="3600" y2="69630"/>
                        <a14:backgroundMark x1="2100" y1="61111" x2="2100" y2="61111"/>
                        <a14:backgroundMark x1="27800" y1="91389" x2="27800" y2="91389"/>
                        <a14:backgroundMark x1="14500" y1="90000" x2="14500" y2="90000"/>
                        <a14:backgroundMark x1="13000" y1="83333" x2="13000" y2="83333"/>
                        <a14:backgroundMark x1="3800" y1="88611" x2="3800" y2="88611"/>
                        <a14:backgroundMark x1="8800" y1="84167" x2="8800" y2="84167"/>
                        <a14:backgroundMark x1="43500" y1="92222" x2="43500" y2="92222"/>
                        <a14:backgroundMark x1="79400" y1="90185" x2="79400" y2="90185"/>
                        <a14:backgroundMark x1="89200" y1="81944" x2="89200" y2="81944"/>
                        <a14:backgroundMark x1="94200" y1="79907" x2="94200" y2="79907"/>
                        <a14:backgroundMark x1="95300" y1="75093" x2="95300" y2="75093"/>
                        <a14:backgroundMark x1="96400" y1="89352" x2="96400" y2="89352"/>
                        <a14:backgroundMark x1="82300" y1="86389" x2="82300" y2="86389"/>
                        <a14:backgroundMark x1="75300" y1="89167" x2="75300" y2="89167"/>
                        <a14:backgroundMark x1="91800" y1="76667" x2="91800" y2="76667"/>
                        <a14:backgroundMark x1="92700" y1="86574" x2="92700" y2="86574"/>
                        <a14:backgroundMark x1="97900" y1="71204" x2="97900" y2="71204"/>
                        <a14:backgroundMark x1="90500" y1="86111" x2="90500" y2="86111"/>
                        <a14:backgroundMark x1="87300" y1="89352" x2="87300" y2="89352"/>
                        <a14:backgroundMark x1="71600" y1="90833" x2="71600" y2="90833"/>
                        <a14:backgroundMark x1="79600" y1="85741" x2="79600" y2="85741"/>
                        <a14:backgroundMark x1="86200" y1="83333" x2="86200" y2="83333"/>
                        <a14:backgroundMark x1="84400" y1="89537" x2="84400" y2="89537"/>
                        <a14:backgroundMark x1="96200" y1="70370" x2="96200" y2="70370"/>
                        <a14:backgroundMark x1="97500" y1="82130" x2="97500" y2="82130"/>
                        <a14:backgroundMark x1="92500" y1="13704" x2="92500" y2="13704"/>
                        <a14:backgroundMark x1="86800" y1="5278" x2="86800" y2="5278"/>
                        <a14:backgroundMark x1="79900" y1="4815" x2="79900" y2="4815"/>
                        <a14:backgroundMark x1="87500" y1="9444" x2="87500" y2="9444"/>
                        <a14:backgroundMark x1="79400" y1="2870" x2="79400" y2="2870"/>
                        <a14:backgroundMark x1="95300" y1="9444" x2="95300" y2="9444"/>
                        <a14:backgroundMark x1="97100" y1="3611" x2="97100" y2="3611"/>
                        <a14:backgroundMark x1="97100" y1="19815" x2="97100" y2="19815"/>
                        <a14:backgroundMark x1="90500" y1="14907" x2="90500" y2="14907"/>
                        <a14:backgroundMark x1="90700" y1="8519" x2="90700" y2="8519"/>
                        <a14:backgroundMark x1="82700" y1="8056" x2="82700" y2="8056"/>
                        <a14:backgroundMark x1="76100" y1="3056" x2="76100" y2="3056"/>
                        <a14:backgroundMark x1="85500" y1="1389" x2="85500" y2="1389"/>
                        <a14:backgroundMark x1="96000" y1="6667" x2="96000" y2="6667"/>
                        <a14:backgroundMark x1="95500" y1="16574" x2="95500" y2="16574"/>
                        <a14:backgroundMark x1="97900" y1="24444" x2="97900" y2="24444"/>
                        <a14:backgroundMark x1="64200" y1="1019" x2="64200" y2="1019"/>
                        <a14:backgroundMark x1="33700" y1="41574" x2="33700" y2="41574"/>
                        <a14:backgroundMark x1="30600" y1="40185" x2="30600" y2="40185"/>
                        <a14:backgroundMark x1="31300" y1="47222" x2="31300" y2="47222"/>
                        <a14:backgroundMark x1="29100" y1="43148" x2="29100" y2="43148"/>
                        <a14:backgroundMark x1="27800" y1="48241" x2="27800" y2="48241"/>
                        <a14:backgroundMark x1="33200" y1="43333" x2="33200" y2="43333"/>
                        <a14:backgroundMark x1="31500" y1="33889" x2="31500" y2="33889"/>
                        <a14:backgroundMark x1="28400" y1="30833" x2="28400" y2="30833"/>
                        <a14:backgroundMark x1="26200" y1="30093" x2="26200" y2="30093"/>
                        <a14:backgroundMark x1="24100" y1="24444" x2="24100" y2="24444"/>
                        <a14:backgroundMark x1="26500" y1="20370" x2="26500" y2="20370"/>
                        <a14:backgroundMark x1="28900" y1="19537" x2="28900" y2="19537"/>
                        <a14:backgroundMark x1="29500" y1="50648" x2="29500" y2="50648"/>
                        <a14:backgroundMark x1="16200" y1="38981" x2="15400" y2="38704"/>
                        <a14:backgroundMark x1="14300" y1="47037" x2="14300" y2="47037"/>
                        <a14:backgroundMark x1="14500" y1="49630" x2="14500" y2="49630"/>
                        <a14:backgroundMark x1="13400" y1="43333" x2="13400" y2="43333"/>
                        <a14:backgroundMark x1="16000" y1="35926" x2="16000" y2="35926"/>
                        <a14:backgroundMark x1="40800" y1="25000" x2="40800" y2="25000"/>
                        <a14:backgroundMark x1="47200" y1="37130" x2="47200" y2="37130"/>
                        <a14:backgroundMark x1="50700" y1="38704" x2="50700" y2="38704"/>
                        <a14:backgroundMark x1="45200" y1="32870" x2="45200" y2="32870"/>
                        <a14:backgroundMark x1="43500" y1="15370" x2="43500" y2="15370"/>
                        <a14:backgroundMark x1="44800" y1="13148" x2="44800" y2="13148"/>
                        <a14:backgroundMark x1="42600" y1="38981" x2="42600" y2="38981"/>
                        <a14:backgroundMark x1="41500" y1="28426" x2="41500" y2="28426"/>
                        <a14:backgroundMark x1="42600" y1="21574" x2="42600" y2="21574"/>
                        <a14:backgroundMark x1="45600" y1="17778" x2="45600" y2="17778"/>
                        <a14:backgroundMark x1="48300" y1="12870" x2="48300" y2="12870"/>
                        <a14:backgroundMark x1="41100" y1="13148" x2="41100" y2="13148"/>
                        <a14:backgroundMark x1="40000" y1="23241" x2="40000" y2="23241"/>
                        <a14:backgroundMark x1="53300" y1="11111" x2="53300" y2="11111"/>
                        <a14:backgroundMark x1="79600" y1="25185" x2="79600" y2="25185"/>
                        <a14:backgroundMark x1="80300" y1="40926" x2="80300" y2="40926"/>
                        <a14:backgroundMark x1="69400" y1="46019" x2="69400" y2="46019"/>
                        <a14:backgroundMark x1="82300" y1="46389" x2="82300" y2="46389"/>
                        <a14:backgroundMark x1="84900" y1="40741" x2="84900" y2="40741"/>
                        <a14:backgroundMark x1="76100" y1="42407" x2="76100" y2="42407"/>
                        <a14:backgroundMark x1="81800" y1="49444" x2="81800" y2="49444"/>
                        <a14:backgroundMark x1="85700" y1="45370" x2="85700" y2="45370"/>
                        <a14:backgroundMark x1="86000" y1="36481" x2="86000" y2="36481"/>
                        <a14:backgroundMark x1="81600" y1="43611" x2="81600" y2="43611"/>
                        <a14:backgroundMark x1="82900" y1="37685" x2="82900" y2="37685"/>
                        <a14:backgroundMark x1="86400" y1="56111" x2="86400" y2="56111"/>
                        <a14:backgroundMark x1="66600" y1="48056" x2="66600" y2="48056"/>
                        <a14:backgroundMark x1="72700" y1="46852" x2="72700" y2="46852"/>
                        <a14:backgroundMark x1="57800" y1="53889" x2="57800" y2="53889"/>
                        <a14:backgroundMark x1="49300" y1="59352" x2="49300" y2="59352"/>
                        <a14:backgroundMark x1="55400" y1="52870" x2="55400" y2="52870"/>
                        <a14:backgroundMark x1="53300" y1="63981" x2="53300" y2="63981"/>
                        <a14:backgroundMark x1="49600" y1="56481" x2="49600" y2="56481"/>
                        <a14:backgroundMark x1="49300" y1="66204" x2="49300" y2="66204"/>
                        <a14:backgroundMark x1="54600" y1="67963" x2="54600" y2="67963"/>
                        <a14:backgroundMark x1="60200" y1="51204" x2="60200" y2="51204"/>
                        <a14:backgroundMark x1="48900" y1="62593" x2="48900" y2="62593"/>
                        <a14:backgroundMark x1="55700" y1="55926" x2="55700" y2="55926"/>
                        <a14:backgroundMark x1="53300" y1="53426" x2="53300" y2="53426"/>
                        <a14:backgroundMark x1="57600" y1="51667" x2="57600" y2="51667"/>
                        <a14:backgroundMark x1="51100" y1="64722" x2="51100" y2="64722"/>
                        <a14:backgroundMark x1="50200" y1="69630" x2="50200" y2="69630"/>
                        <a14:backgroundMark x1="54100" y1="75833" x2="54100" y2="75833"/>
                        <a14:backgroundMark x1="62400" y1="76481" x2="62400" y2="76481"/>
                        <a14:backgroundMark x1="57200" y1="79537" x2="57200" y2="79537"/>
                        <a14:backgroundMark x1="58700" y1="75463" x2="58700" y2="75463"/>
                        <a14:backgroundMark x1="54100" y1="79722" x2="54100" y2="79722"/>
                        <a14:backgroundMark x1="58900" y1="73426" x2="58900" y2="73426"/>
                        <a14:backgroundMark x1="69600" y1="76667" x2="69600" y2="76667"/>
                        <a14:backgroundMark x1="25400" y1="71019" x2="25400" y2="71019"/>
                        <a14:backgroundMark x1="30400" y1="74074" x2="30400" y2="74074"/>
                        <a14:backgroundMark x1="28900" y1="67407" x2="28900" y2="67407"/>
                        <a14:backgroundMark x1="27800" y1="70833" x2="27800" y2="70833"/>
                        <a14:backgroundMark x1="17500" y1="59722" x2="17500" y2="59722"/>
                        <a14:backgroundMark x1="68900" y1="77500" x2="68900" y2="77500"/>
                        <a14:backgroundMark x1="38200" y1="21852" x2="38200" y2="21852"/>
                        <a14:backgroundMark x1="36100" y1="21481" x2="36100" y2="21481"/>
                        <a14:backgroundMark x1="34400" y1="30278" x2="34400" y2="30278"/>
                        <a14:backgroundMark x1="53900" y1="10926" x2="53900" y2="10926"/>
                        <a14:backgroundMark x1="52200" y1="10463" x2="52200" y2="10463"/>
                        <a14:backgroundMark x1="22300" y1="31389" x2="22300" y2="31389"/>
                        <a14:backgroundMark x1="20400" y1="40093" x2="20400" y2="40093"/>
                        <a14:backgroundMark x1="19500" y1="33148" x2="19500" y2="33148"/>
                        <a14:backgroundMark x1="57200" y1="278" x2="57200" y2="278"/>
                        <a14:backgroundMark x1="54700" y1="185" x2="54700" y2="185"/>
                        <a14:backgroundMark x1="42800" y1="278" x2="42800" y2="278"/>
                        <a14:backgroundMark x1="45300" y1="185" x2="45300" y2="185"/>
                      </a14:backgroundRemoval>
                    </a14:imgEffect>
                  </a14:imgLayer>
                </a14:imgProps>
              </a:ext>
            </a:extLst>
          </a:blip>
          <a:srcRect b="7390"/>
          <a:stretch/>
        </p:blipFill>
        <p:spPr>
          <a:xfrm>
            <a:off x="240631" y="2637322"/>
            <a:ext cx="1732160" cy="1665170"/>
          </a:xfrm>
          <a:prstGeom prst="rect">
            <a:avLst/>
          </a:prstGeom>
        </p:spPr>
      </p:pic>
    </p:spTree>
    <p:extLst>
      <p:ext uri="{BB962C8B-B14F-4D97-AF65-F5344CB8AC3E}">
        <p14:creationId xmlns:p14="http://schemas.microsoft.com/office/powerpoint/2010/main" val="1395342771"/>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algn="ctr"/>
            <a:r>
              <a:rPr lang="en-US" sz="5400" dirty="0"/>
              <a:t>Infection Prevention</a:t>
            </a:r>
          </a:p>
        </p:txBody>
      </p:sp>
      <p:graphicFrame>
        <p:nvGraphicFramePr>
          <p:cNvPr id="4" name="Content Placeholder 5"/>
          <p:cNvGraphicFramePr>
            <a:graphicFrameLocks noGrp="1"/>
          </p:cNvGraphicFramePr>
          <p:nvPr>
            <p:extLst>
              <p:ext uri="{D42A27DB-BD31-4B8C-83A1-F6EECF244321}">
                <p14:modId xmlns:p14="http://schemas.microsoft.com/office/powerpoint/2010/main" val="1910114823"/>
              </p:ext>
            </p:extLst>
          </p:nvPr>
        </p:nvGraphicFramePr>
        <p:xfrm>
          <a:off x="5176253" y="2224952"/>
          <a:ext cx="3298880" cy="2904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62000" y="1600295"/>
            <a:ext cx="4318000" cy="443967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2800" dirty="0">
                <a:latin typeface="Calibri" panose="020F0502020204030204" pitchFamily="34" charset="0"/>
                <a:cs typeface="Calibri" panose="020F0502020204030204" pitchFamily="34" charset="0"/>
              </a:rPr>
              <a:t>Weakened immune </a:t>
            </a:r>
            <a:r>
              <a:rPr lang="en-US" sz="2800" dirty="0" smtClean="0">
                <a:latin typeface="Calibri" panose="020F0502020204030204" pitchFamily="34" charset="0"/>
                <a:cs typeface="Calibri" panose="020F0502020204030204" pitchFamily="34" charset="0"/>
              </a:rPr>
              <a:t>system</a:t>
            </a:r>
          </a:p>
          <a:p>
            <a:pPr marL="800100" lvl="1" indent="-342900">
              <a:buFontTx/>
              <a:buChar char="-"/>
            </a:pPr>
            <a:r>
              <a:rPr lang="en-US" sz="2400" dirty="0" smtClean="0">
                <a:latin typeface="Calibri" panose="020F0502020204030204" pitchFamily="34" charset="0"/>
                <a:cs typeface="Calibri" panose="020F0502020204030204" pitchFamily="34" charset="0"/>
              </a:rPr>
              <a:t>More likely to get infections</a:t>
            </a:r>
          </a:p>
          <a:p>
            <a:pPr marL="800100" lvl="1" indent="-342900">
              <a:buFontTx/>
              <a:buChar char="-"/>
            </a:pPr>
            <a:r>
              <a:rPr lang="en-US" sz="2400" dirty="0" smtClean="0">
                <a:latin typeface="Calibri" panose="020F0502020204030204" pitchFamily="34" charset="0"/>
                <a:cs typeface="Calibri" panose="020F0502020204030204" pitchFamily="34" charset="0"/>
              </a:rPr>
              <a:t>Fewer </a:t>
            </a:r>
            <a:r>
              <a:rPr lang="en-US" sz="2400" dirty="0">
                <a:latin typeface="Calibri" panose="020F0502020204030204" pitchFamily="34" charset="0"/>
                <a:cs typeface="Calibri" panose="020F0502020204030204" pitchFamily="34" charset="0"/>
              </a:rPr>
              <a:t>signs and symptoms of </a:t>
            </a:r>
            <a:r>
              <a:rPr lang="en-US" sz="2400" dirty="0" smtClean="0">
                <a:latin typeface="Calibri" panose="020F0502020204030204" pitchFamily="34" charset="0"/>
                <a:cs typeface="Calibri" panose="020F0502020204030204" pitchFamily="34" charset="0"/>
              </a:rPr>
              <a:t>infection</a:t>
            </a:r>
          </a:p>
          <a:p>
            <a:pPr marL="800100" lvl="1" indent="-342900">
              <a:buFontTx/>
              <a:buChar char="-"/>
            </a:pPr>
            <a:r>
              <a:rPr lang="en-US" sz="2400" dirty="0" smtClean="0">
                <a:latin typeface="Calibri" panose="020F0502020204030204" pitchFamily="34" charset="0"/>
                <a:cs typeface="Calibri" panose="020F0502020204030204" pitchFamily="34" charset="0"/>
              </a:rPr>
              <a:t>Longer time to heal and recover</a:t>
            </a:r>
          </a:p>
          <a:p>
            <a:pPr marL="257175" indent="-257175">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Anti-infective </a:t>
            </a:r>
            <a:r>
              <a:rPr lang="en-US" sz="2800" dirty="0">
                <a:latin typeface="Calibri" panose="020F0502020204030204" pitchFamily="34" charset="0"/>
                <a:cs typeface="Calibri" panose="020F0502020204030204" pitchFamily="34" charset="0"/>
              </a:rPr>
              <a:t>medications used after transplant when infection risk is highest</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3487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700"/>
            <a:ext cx="8229600" cy="896938"/>
          </a:xfrm>
        </p:spPr>
        <p:txBody>
          <a:bodyPr>
            <a:normAutofit fontScale="90000"/>
          </a:bodyPr>
          <a:lstStyle/>
          <a:p>
            <a:pPr algn="ctr"/>
            <a:r>
              <a:rPr lang="en-US" sz="5400" dirty="0"/>
              <a:t>Types of </a:t>
            </a:r>
            <a:r>
              <a:rPr lang="en-US" sz="5400" dirty="0" smtClean="0"/>
              <a:t>Infections</a:t>
            </a:r>
            <a:endParaRPr lang="en-US" sz="54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921925525"/>
              </p:ext>
            </p:extLst>
          </p:nvPr>
        </p:nvGraphicFramePr>
        <p:xfrm>
          <a:off x="977900" y="2077510"/>
          <a:ext cx="7200499" cy="3573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31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idx="4294967295"/>
          </p:nvPr>
        </p:nvSpPr>
        <p:spPr>
          <a:xfrm>
            <a:off x="457200" y="401638"/>
            <a:ext cx="8229600" cy="1143000"/>
          </a:xfrm>
        </p:spPr>
        <p:txBody>
          <a:bodyPr/>
          <a:lstStyle/>
          <a:p>
            <a:r>
              <a:rPr lang="en-US" dirty="0" smtClean="0">
                <a:latin typeface="Calibri" panose="020F0502020204030204" pitchFamily="34" charset="0"/>
                <a:cs typeface="Calibri" panose="020F0502020204030204" pitchFamily="34" charset="0"/>
              </a:rPr>
              <a:t>Bacteria </a:t>
            </a:r>
            <a:r>
              <a:rPr lang="en-US" dirty="0" smtClean="0">
                <a:latin typeface="Calibri" panose="020F0502020204030204" pitchFamily="34" charset="0"/>
                <a:cs typeface="Calibri" panose="020F0502020204030204" pitchFamily="34" charset="0"/>
              </a:rPr>
              <a:t>Prevention</a:t>
            </a:r>
            <a:endParaRPr lang="en-US" dirty="0" smtClean="0">
              <a:latin typeface="Calibri" panose="020F0502020204030204" pitchFamily="34" charset="0"/>
              <a:cs typeface="Calibri" panose="020F0502020204030204" pitchFamily="34" charset="0"/>
            </a:endParaRPr>
          </a:p>
        </p:txBody>
      </p:sp>
      <p:sp>
        <p:nvSpPr>
          <p:cNvPr id="67586" name="Rectangle 3"/>
          <p:cNvSpPr>
            <a:spLocks noGrp="1"/>
          </p:cNvSpPr>
          <p:nvPr>
            <p:ph type="body" idx="4294967295"/>
          </p:nvPr>
        </p:nvSpPr>
        <p:spPr>
          <a:xfrm>
            <a:off x="762000" y="1544638"/>
            <a:ext cx="7924800" cy="4525962"/>
          </a:xfrm>
        </p:spPr>
        <p:txBody>
          <a:bodyPr/>
          <a:lstStyle/>
          <a:p>
            <a:pPr>
              <a:spcBef>
                <a:spcPts val="600"/>
              </a:spcBef>
            </a:pPr>
            <a:r>
              <a:rPr lang="en-US" sz="2000" dirty="0"/>
              <a:t>Sulfamethoxazole/trimethoprim (Bactrim</a:t>
            </a:r>
            <a:r>
              <a:rPr lang="en-US" sz="2000" dirty="0" smtClean="0"/>
              <a:t>®)</a:t>
            </a:r>
          </a:p>
          <a:p>
            <a:r>
              <a:rPr lang="en-US" sz="2000" dirty="0" smtClean="0"/>
              <a:t>Helps prevent pneumonia and urinary tract infections</a:t>
            </a:r>
            <a:endParaRPr lang="en-US" sz="2000" dirty="0"/>
          </a:p>
          <a:p>
            <a:r>
              <a:rPr lang="en-US" sz="2000" u="sng" dirty="0" smtClean="0"/>
              <a:t>Duration</a:t>
            </a:r>
            <a:r>
              <a:rPr lang="en-US" sz="2000" dirty="0" smtClean="0"/>
              <a:t>: depends on organ type/transplant center protocol</a:t>
            </a:r>
          </a:p>
          <a:p>
            <a:r>
              <a:rPr lang="en-US" sz="2000" u="sng" dirty="0" smtClean="0"/>
              <a:t>Side </a:t>
            </a:r>
            <a:r>
              <a:rPr lang="en-US" sz="2000" u="sng" dirty="0"/>
              <a:t>effects</a:t>
            </a:r>
            <a:r>
              <a:rPr lang="en-US" sz="2000" dirty="0"/>
              <a:t>:</a:t>
            </a:r>
          </a:p>
          <a:p>
            <a:pPr lvl="1"/>
            <a:r>
              <a:rPr lang="en-US" sz="1800" dirty="0"/>
              <a:t>Rash</a:t>
            </a:r>
          </a:p>
          <a:p>
            <a:pPr lvl="1"/>
            <a:r>
              <a:rPr lang="en-US" sz="1800" dirty="0"/>
              <a:t>Hematologic effects </a:t>
            </a:r>
            <a:r>
              <a:rPr lang="en-US" sz="1800" dirty="0" smtClean="0"/>
              <a:t>(Low white blood cells/platelets)</a:t>
            </a:r>
            <a:endParaRPr lang="en-US" sz="1800" dirty="0"/>
          </a:p>
          <a:p>
            <a:pPr lvl="1"/>
            <a:r>
              <a:rPr lang="en-US" sz="1800" dirty="0" smtClean="0"/>
              <a:t>High potassium</a:t>
            </a:r>
            <a:endParaRPr lang="en-US" sz="1800" dirty="0"/>
          </a:p>
          <a:p>
            <a:r>
              <a:rPr lang="en-US" sz="2000" u="sng" dirty="0" smtClean="0"/>
              <a:t>Alternatives in case of allergy/intolerance</a:t>
            </a:r>
            <a:r>
              <a:rPr lang="en-US" sz="2000" dirty="0" smtClean="0"/>
              <a:t>:</a:t>
            </a:r>
            <a:endParaRPr lang="en-US" sz="2000" dirty="0"/>
          </a:p>
          <a:p>
            <a:pPr lvl="1"/>
            <a:r>
              <a:rPr lang="en-US" sz="1800" dirty="0" smtClean="0"/>
              <a:t>Dapsone</a:t>
            </a:r>
            <a:endParaRPr lang="en-US" sz="1800" dirty="0"/>
          </a:p>
          <a:p>
            <a:pPr lvl="1"/>
            <a:r>
              <a:rPr lang="en-US" sz="1800" dirty="0" smtClean="0"/>
              <a:t>Atovaquone (Mepron)</a:t>
            </a:r>
            <a:endParaRPr lang="en-US" sz="1800" dirty="0"/>
          </a:p>
          <a:p>
            <a:pPr lvl="1"/>
            <a:r>
              <a:rPr lang="en-US" sz="1800" dirty="0"/>
              <a:t>Inhaled </a:t>
            </a:r>
            <a:r>
              <a:rPr lang="en-US" sz="1800" dirty="0" err="1"/>
              <a:t>pentamidine</a:t>
            </a:r>
            <a:endParaRPr lang="en-US" sz="18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5877119" y="3407064"/>
            <a:ext cx="2962082" cy="2577811"/>
          </a:xfrm>
          <a:prstGeom prst="rect">
            <a:avLst/>
          </a:prstGeom>
        </p:spPr>
      </p:pic>
    </p:spTree>
    <p:extLst>
      <p:ext uri="{BB962C8B-B14F-4D97-AF65-F5344CB8AC3E}">
        <p14:creationId xmlns:p14="http://schemas.microsoft.com/office/powerpoint/2010/main" val="1013330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a:xfrm>
            <a:off x="457200" y="457200"/>
            <a:ext cx="8229600" cy="1143000"/>
          </a:xfrm>
        </p:spPr>
        <p:txBody>
          <a:bodyPr/>
          <a:lstStyle/>
          <a:p>
            <a:r>
              <a:rPr lang="en-US" dirty="0" smtClean="0"/>
              <a:t>Virus </a:t>
            </a:r>
            <a:r>
              <a:rPr lang="en-US" dirty="0" smtClean="0"/>
              <a:t>Prevention</a:t>
            </a:r>
            <a:endParaRPr lang="en-US" dirty="0" smtClean="0"/>
          </a:p>
        </p:txBody>
      </p:sp>
      <p:sp>
        <p:nvSpPr>
          <p:cNvPr id="68610" name="Rectangle 3"/>
          <p:cNvSpPr>
            <a:spLocks noGrp="1"/>
          </p:cNvSpPr>
          <p:nvPr>
            <p:ph type="body" idx="4294967295"/>
          </p:nvPr>
        </p:nvSpPr>
        <p:spPr>
          <a:xfrm>
            <a:off x="762000" y="1508966"/>
            <a:ext cx="7924800" cy="4748213"/>
          </a:xfrm>
        </p:spPr>
        <p:txBody>
          <a:bodyPr/>
          <a:lstStyle/>
          <a:p>
            <a:pPr>
              <a:lnSpc>
                <a:spcPct val="80000"/>
              </a:lnSpc>
              <a:spcBef>
                <a:spcPts val="1200"/>
              </a:spcBef>
            </a:pPr>
            <a:r>
              <a:rPr lang="en-US" sz="2000" dirty="0"/>
              <a:t>Valganciclovir (</a:t>
            </a:r>
            <a:r>
              <a:rPr lang="en-US" sz="2000" dirty="0" smtClean="0"/>
              <a:t>Valcyte)</a:t>
            </a:r>
          </a:p>
          <a:p>
            <a:pPr>
              <a:lnSpc>
                <a:spcPct val="80000"/>
              </a:lnSpc>
              <a:spcBef>
                <a:spcPts val="1200"/>
              </a:spcBef>
            </a:pPr>
            <a:r>
              <a:rPr lang="en-US" sz="2000" dirty="0" smtClean="0"/>
              <a:t>Helps prevent cytomegalovirus (CMV)</a:t>
            </a:r>
            <a:endParaRPr lang="en-US" sz="2000" dirty="0"/>
          </a:p>
          <a:p>
            <a:pPr>
              <a:lnSpc>
                <a:spcPct val="80000"/>
              </a:lnSpc>
              <a:spcBef>
                <a:spcPts val="1200"/>
              </a:spcBef>
            </a:pPr>
            <a:r>
              <a:rPr lang="en-US" sz="2000" u="sng" dirty="0" smtClean="0"/>
              <a:t>Duration</a:t>
            </a:r>
            <a:r>
              <a:rPr lang="en-US" sz="2000" dirty="0"/>
              <a:t>: depends on CMV risk </a:t>
            </a:r>
            <a:r>
              <a:rPr lang="en-US" sz="2000" dirty="0" smtClean="0"/>
              <a:t>status and organ type</a:t>
            </a:r>
            <a:endParaRPr lang="en-US" sz="2000" dirty="0"/>
          </a:p>
          <a:p>
            <a:pPr>
              <a:lnSpc>
                <a:spcPct val="80000"/>
              </a:lnSpc>
              <a:spcBef>
                <a:spcPts val="1200"/>
              </a:spcBef>
            </a:pPr>
            <a:r>
              <a:rPr lang="en-US" sz="2000" u="sng" dirty="0" smtClean="0"/>
              <a:t>Side </a:t>
            </a:r>
            <a:r>
              <a:rPr lang="en-US" sz="2000" u="sng" dirty="0"/>
              <a:t>effects</a:t>
            </a:r>
            <a:r>
              <a:rPr lang="en-US" sz="2000" dirty="0"/>
              <a:t>:</a:t>
            </a:r>
          </a:p>
          <a:p>
            <a:pPr lvl="1">
              <a:lnSpc>
                <a:spcPct val="80000"/>
              </a:lnSpc>
              <a:spcBef>
                <a:spcPts val="1200"/>
              </a:spcBef>
            </a:pPr>
            <a:r>
              <a:rPr lang="en-US" sz="1800" dirty="0"/>
              <a:t>Hematologic effects (Low white blood cells/platelets</a:t>
            </a:r>
            <a:r>
              <a:rPr lang="en-US" sz="1800" dirty="0" smtClean="0"/>
              <a:t>)</a:t>
            </a:r>
          </a:p>
          <a:p>
            <a:r>
              <a:rPr lang="en-US" sz="2000" u="sng" dirty="0" smtClean="0"/>
              <a:t>Alternatives </a:t>
            </a:r>
            <a:r>
              <a:rPr lang="en-US" sz="2000" u="sng" dirty="0"/>
              <a:t>in case of </a:t>
            </a:r>
            <a:r>
              <a:rPr lang="en-US" sz="2000" u="sng" dirty="0" smtClean="0"/>
              <a:t>intolerance</a:t>
            </a:r>
            <a:r>
              <a:rPr lang="en-US" sz="2000" dirty="0"/>
              <a:t>:</a:t>
            </a:r>
          </a:p>
          <a:p>
            <a:pPr lvl="1"/>
            <a:r>
              <a:rPr lang="en-US" sz="1800" dirty="0" err="1" smtClean="0"/>
              <a:t>Valacyclovir</a:t>
            </a:r>
            <a:r>
              <a:rPr lang="en-US" sz="1800" dirty="0" smtClean="0"/>
              <a:t> (Valtrex)</a:t>
            </a:r>
            <a:endParaRPr lang="en-US" sz="1800" dirty="0"/>
          </a:p>
          <a:p>
            <a:pPr lvl="1"/>
            <a:r>
              <a:rPr lang="en-US" sz="1800" dirty="0" smtClean="0"/>
              <a:t>Acyclovir (</a:t>
            </a:r>
            <a:r>
              <a:rPr lang="en-US" sz="1800" dirty="0" err="1" smtClean="0"/>
              <a:t>Zovirax</a:t>
            </a:r>
            <a:r>
              <a:rPr lang="en-US" sz="1800" dirty="0" smtClean="0"/>
              <a:t>)</a:t>
            </a:r>
            <a:endParaRPr lang="en-US" sz="1800" dirty="0"/>
          </a:p>
          <a:p>
            <a:pPr lvl="1">
              <a:lnSpc>
                <a:spcPct val="80000"/>
              </a:lnSpc>
              <a:spcBef>
                <a:spcPts val="1200"/>
              </a:spcBef>
            </a:pPr>
            <a:endParaRPr lang="en-US" sz="18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6822223" y="4529877"/>
            <a:ext cx="1559777" cy="1549897"/>
          </a:xfrm>
          <a:prstGeom prst="rect">
            <a:avLst/>
          </a:prstGeom>
        </p:spPr>
      </p:pic>
      <p:pic>
        <p:nvPicPr>
          <p:cNvPr id="6" name="Picture 5"/>
          <p:cNvPicPr>
            <a:picLocks noChangeAspect="1"/>
          </p:cNvPicPr>
          <p:nvPr/>
        </p:nvPicPr>
        <p:blipFill>
          <a:blip r:embed="rId4">
            <a:duotone>
              <a:schemeClr val="accent6">
                <a:shade val="45000"/>
                <a:satMod val="135000"/>
              </a:schemeClr>
              <a:prstClr val="white"/>
            </a:duotone>
          </a:blip>
          <a:stretch>
            <a:fillRect/>
          </a:stretch>
        </p:blipFill>
        <p:spPr>
          <a:xfrm>
            <a:off x="7242706" y="3397181"/>
            <a:ext cx="1304394" cy="961416"/>
          </a:xfrm>
          <a:prstGeom prst="rect">
            <a:avLst/>
          </a:prstGeom>
        </p:spPr>
      </p:pic>
      <p:pic>
        <p:nvPicPr>
          <p:cNvPr id="7" name="Picture 2" descr="Image result for virus clipart"/>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2598" y="3749099"/>
            <a:ext cx="1023586" cy="11419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90847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idx="4294967295"/>
          </p:nvPr>
        </p:nvSpPr>
        <p:spPr>
          <a:xfrm>
            <a:off x="457200" y="457200"/>
            <a:ext cx="8229600" cy="1143000"/>
          </a:xfrm>
        </p:spPr>
        <p:txBody>
          <a:bodyPr/>
          <a:lstStyle/>
          <a:p>
            <a:r>
              <a:rPr lang="en-US" dirty="0" smtClean="0"/>
              <a:t>Fungal Prevention</a:t>
            </a:r>
            <a:endParaRPr lang="en-US" dirty="0" smtClean="0"/>
          </a:p>
        </p:txBody>
      </p:sp>
      <p:sp>
        <p:nvSpPr>
          <p:cNvPr id="70658" name="Rectangle 3"/>
          <p:cNvSpPr>
            <a:spLocks noGrp="1"/>
          </p:cNvSpPr>
          <p:nvPr>
            <p:ph type="body" idx="4294967295"/>
          </p:nvPr>
        </p:nvSpPr>
        <p:spPr>
          <a:xfrm>
            <a:off x="762000" y="1508966"/>
            <a:ext cx="7620000" cy="4617197"/>
          </a:xfrm>
        </p:spPr>
        <p:txBody>
          <a:bodyPr/>
          <a:lstStyle/>
          <a:p>
            <a:pPr>
              <a:spcBef>
                <a:spcPts val="600"/>
              </a:spcBef>
            </a:pPr>
            <a:r>
              <a:rPr lang="en-US" sz="2000" u="sng" dirty="0" smtClean="0"/>
              <a:t>Common medications used</a:t>
            </a:r>
            <a:r>
              <a:rPr lang="en-US" sz="2000" dirty="0" smtClean="0"/>
              <a:t>:</a:t>
            </a:r>
          </a:p>
          <a:p>
            <a:pPr lvl="1">
              <a:spcBef>
                <a:spcPts val="600"/>
              </a:spcBef>
            </a:pPr>
            <a:r>
              <a:rPr lang="en-US" sz="2000" dirty="0" smtClean="0"/>
              <a:t>Nystatin suspension</a:t>
            </a:r>
          </a:p>
          <a:p>
            <a:pPr lvl="2">
              <a:spcBef>
                <a:spcPts val="600"/>
              </a:spcBef>
            </a:pPr>
            <a:r>
              <a:rPr lang="en-US" sz="1800" dirty="0" smtClean="0"/>
              <a:t>Do not eat or drink for 30 minutes after taking </a:t>
            </a:r>
          </a:p>
          <a:p>
            <a:pPr lvl="1">
              <a:spcBef>
                <a:spcPts val="600"/>
              </a:spcBef>
            </a:pPr>
            <a:r>
              <a:rPr lang="en-US" sz="2000" dirty="0" err="1" smtClean="0"/>
              <a:t>Clotrimazole</a:t>
            </a:r>
            <a:r>
              <a:rPr lang="en-US" sz="2000" dirty="0" smtClean="0"/>
              <a:t> lozenge</a:t>
            </a:r>
          </a:p>
          <a:p>
            <a:pPr lvl="1">
              <a:spcBef>
                <a:spcPts val="600"/>
              </a:spcBef>
            </a:pPr>
            <a:r>
              <a:rPr lang="en-US" sz="2000" dirty="0" smtClean="0"/>
              <a:t>Fluconazole (</a:t>
            </a:r>
            <a:r>
              <a:rPr lang="en-US" sz="2000" dirty="0" err="1" smtClean="0"/>
              <a:t>Diflucan</a:t>
            </a:r>
            <a:r>
              <a:rPr lang="en-US" sz="2000" dirty="0" smtClean="0"/>
              <a:t>)</a:t>
            </a:r>
          </a:p>
          <a:p>
            <a:pPr lvl="1">
              <a:spcBef>
                <a:spcPts val="600"/>
              </a:spcBef>
            </a:pPr>
            <a:r>
              <a:rPr lang="en-US" sz="2000" dirty="0" smtClean="0"/>
              <a:t>Voriconazole (</a:t>
            </a:r>
            <a:r>
              <a:rPr lang="en-US" sz="2000" dirty="0" err="1" smtClean="0"/>
              <a:t>Vfend</a:t>
            </a:r>
            <a:r>
              <a:rPr lang="en-US" sz="2000" dirty="0"/>
              <a:t>), </a:t>
            </a:r>
            <a:r>
              <a:rPr lang="en-US" sz="2000" dirty="0" smtClean="0"/>
              <a:t>posaconazole </a:t>
            </a:r>
            <a:r>
              <a:rPr lang="en-US" sz="2000" dirty="0"/>
              <a:t>(</a:t>
            </a:r>
            <a:r>
              <a:rPr lang="en-US" sz="2000" dirty="0" err="1"/>
              <a:t>Noxafil</a:t>
            </a:r>
            <a:r>
              <a:rPr lang="en-US" sz="2000" dirty="0"/>
              <a:t>, </a:t>
            </a:r>
            <a:r>
              <a:rPr lang="en-US" sz="2000" dirty="0" err="1"/>
              <a:t>Posanol</a:t>
            </a:r>
            <a:r>
              <a:rPr lang="en-US" sz="2000" dirty="0"/>
              <a:t>), isavuconazole (</a:t>
            </a:r>
            <a:r>
              <a:rPr lang="en-US" sz="2000" dirty="0" err="1"/>
              <a:t>Cresemba</a:t>
            </a:r>
            <a:r>
              <a:rPr lang="en-US" sz="2000" dirty="0" smtClean="0"/>
              <a:t>)</a:t>
            </a:r>
          </a:p>
          <a:p>
            <a:pPr lvl="2">
              <a:spcBef>
                <a:spcPts val="600"/>
              </a:spcBef>
            </a:pPr>
            <a:r>
              <a:rPr lang="en-US" sz="1800" u="sng" dirty="0" smtClean="0"/>
              <a:t>Side </a:t>
            </a:r>
            <a:r>
              <a:rPr lang="en-US" sz="1800" u="sng" dirty="0"/>
              <a:t>effects</a:t>
            </a:r>
            <a:r>
              <a:rPr lang="en-US" sz="1800" dirty="0"/>
              <a:t>: </a:t>
            </a:r>
            <a:r>
              <a:rPr lang="en-US" sz="1800" dirty="0" smtClean="0"/>
              <a:t>blurred </a:t>
            </a:r>
            <a:r>
              <a:rPr lang="en-US" sz="1800" dirty="0"/>
              <a:t>vision, hallucinations, </a:t>
            </a:r>
            <a:r>
              <a:rPr lang="en-US" sz="1800" dirty="0" smtClean="0"/>
              <a:t>increased liver enzymes</a:t>
            </a:r>
            <a:endParaRPr lang="en-US" sz="1800" dirty="0"/>
          </a:p>
          <a:p>
            <a:pPr>
              <a:spcBef>
                <a:spcPts val="600"/>
              </a:spcBef>
            </a:pPr>
            <a:r>
              <a:rPr lang="en-US" sz="2000" dirty="0" smtClean="0"/>
              <a:t>Helps prevent thrush and other fungal infections</a:t>
            </a:r>
          </a:p>
          <a:p>
            <a:pPr>
              <a:spcBef>
                <a:spcPts val="1200"/>
              </a:spcBef>
            </a:pPr>
            <a:r>
              <a:rPr lang="en-US" sz="2000" u="sng" dirty="0" smtClean="0"/>
              <a:t>Medication used/duration</a:t>
            </a:r>
            <a:r>
              <a:rPr lang="en-US" sz="2000" dirty="0" smtClean="0"/>
              <a:t>: </a:t>
            </a:r>
            <a:r>
              <a:rPr lang="en-US" sz="2000" dirty="0"/>
              <a:t>depends on organ type/transplant center protocol</a:t>
            </a:r>
          </a:p>
          <a:p>
            <a:pPr marL="25400" indent="0">
              <a:spcBef>
                <a:spcPts val="1200"/>
              </a:spcBef>
              <a:buNone/>
            </a:pPr>
            <a:endParaRPr lang="en-US" sz="20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283" y1="44250" x2="15283" y2="44250"/>
                        <a14:foregroundMark x1="76626" y1="76542" x2="76626" y2="76542"/>
                      </a14:backgroundRemoval>
                    </a14:imgEffect>
                  </a14:imgLayer>
                </a14:imgProps>
              </a:ext>
            </a:extLst>
          </a:blip>
          <a:stretch>
            <a:fillRect/>
          </a:stretch>
        </p:blipFill>
        <p:spPr>
          <a:xfrm>
            <a:off x="7400980" y="1761988"/>
            <a:ext cx="1641420" cy="2314712"/>
          </a:xfrm>
          <a:prstGeom prst="rect">
            <a:avLst/>
          </a:prstGeom>
        </p:spPr>
      </p:pic>
    </p:spTree>
    <p:extLst>
      <p:ext uri="{BB962C8B-B14F-4D97-AF65-F5344CB8AC3E}">
        <p14:creationId xmlns:p14="http://schemas.microsoft.com/office/powerpoint/2010/main" val="2859888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48</a:t>
            </a:fld>
            <a:endParaRPr lang="en-US"/>
          </a:p>
        </p:txBody>
      </p:sp>
      <p:graphicFrame>
        <p:nvGraphicFramePr>
          <p:cNvPr id="3" name="Diagram 2"/>
          <p:cNvGraphicFramePr/>
          <p:nvPr>
            <p:extLst>
              <p:ext uri="{D42A27DB-BD31-4B8C-83A1-F6EECF244321}">
                <p14:modId xmlns:p14="http://schemas.microsoft.com/office/powerpoint/2010/main" val="3849305870"/>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241" l="0" r="99900">
                        <a14:backgroundMark x1="3600" y1="7685" x2="3600" y2="7685"/>
                        <a14:backgroundMark x1="90100" y1="4630" x2="90100" y2="4630"/>
                        <a14:backgroundMark x1="13200" y1="2870" x2="13200" y2="2870"/>
                        <a14:backgroundMark x1="4900" y1="11944" x2="4900" y2="11944"/>
                        <a14:backgroundMark x1="12500" y1="9074" x2="12500" y2="9074"/>
                        <a14:backgroundMark x1="4500" y1="73889" x2="4500" y2="73889"/>
                        <a14:backgroundMark x1="9000" y1="81759" x2="9000" y2="81759"/>
                        <a14:backgroundMark x1="16000" y1="85926" x2="16000" y2="85926"/>
                        <a14:backgroundMark x1="7900" y1="87963" x2="7900" y2="87963"/>
                        <a14:backgroundMark x1="11900" y1="88333" x2="11900" y2="88333"/>
                        <a14:backgroundMark x1="4000" y1="83148" x2="4000" y2="83148"/>
                        <a14:backgroundMark x1="7300" y1="76667" x2="7300" y2="76667"/>
                        <a14:backgroundMark x1="2500" y1="66019" x2="2500" y2="66019"/>
                        <a14:backgroundMark x1="23600" y1="88611" x2="23600" y2="88611"/>
                        <a14:backgroundMark x1="5800" y1="18148" x2="5800" y2="18148"/>
                        <a14:backgroundMark x1="2500" y1="23241" x2="2500" y2="23241"/>
                        <a14:backgroundMark x1="2100" y1="16574" x2="2100" y2="16574"/>
                        <a14:backgroundMark x1="8800" y1="14722" x2="8800" y2="14722"/>
                        <a14:backgroundMark x1="7500" y1="5648" x2="7500" y2="5648"/>
                        <a14:backgroundMark x1="4900" y1="2407" x2="4900" y2="2407"/>
                        <a14:backgroundMark x1="17700" y1="5000" x2="17700" y2="5000"/>
                        <a14:backgroundMark x1="21000" y1="2593" x2="21000" y2="2593"/>
                        <a14:backgroundMark x1="24300" y1="3241" x2="24300" y2="3241"/>
                        <a14:backgroundMark x1="15800" y1="9722" x2="15800" y2="9722"/>
                        <a14:backgroundMark x1="8400" y1="9259" x2="8400" y2="9259"/>
                        <a14:backgroundMark x1="13600" y1="4815" x2="13600" y2="4815"/>
                        <a14:backgroundMark x1="8200" y1="3796" x2="8200" y2="3796"/>
                        <a14:backgroundMark x1="2300" y1="5278" x2="2300" y2="5278"/>
                        <a14:backgroundMark x1="2700" y1="26852" x2="2700" y2="26852"/>
                        <a14:backgroundMark x1="7300" y1="20370" x2="7300" y2="20370"/>
                        <a14:backgroundMark x1="12300" y1="12500" x2="12300" y2="12500"/>
                        <a14:backgroundMark x1="3200" y1="76852" x2="3200" y2="76852"/>
                        <a14:backgroundMark x1="4500" y1="69815" x2="3600" y2="69630"/>
                        <a14:backgroundMark x1="2100" y1="61111" x2="2100" y2="61111"/>
                        <a14:backgroundMark x1="27800" y1="91389" x2="27800" y2="91389"/>
                        <a14:backgroundMark x1="14500" y1="90000" x2="14500" y2="90000"/>
                        <a14:backgroundMark x1="13000" y1="83333" x2="13000" y2="83333"/>
                        <a14:backgroundMark x1="3800" y1="88611" x2="3800" y2="88611"/>
                        <a14:backgroundMark x1="8800" y1="84167" x2="8800" y2="84167"/>
                        <a14:backgroundMark x1="43500" y1="92222" x2="43500" y2="92222"/>
                        <a14:backgroundMark x1="79400" y1="90185" x2="79400" y2="90185"/>
                        <a14:backgroundMark x1="89200" y1="81944" x2="89200" y2="81944"/>
                        <a14:backgroundMark x1="94200" y1="79907" x2="94200" y2="79907"/>
                        <a14:backgroundMark x1="95300" y1="75093" x2="95300" y2="75093"/>
                        <a14:backgroundMark x1="96400" y1="89352" x2="96400" y2="89352"/>
                        <a14:backgroundMark x1="82300" y1="86389" x2="82300" y2="86389"/>
                        <a14:backgroundMark x1="75300" y1="89167" x2="75300" y2="89167"/>
                        <a14:backgroundMark x1="91800" y1="76667" x2="91800" y2="76667"/>
                        <a14:backgroundMark x1="92700" y1="86574" x2="92700" y2="86574"/>
                        <a14:backgroundMark x1="97900" y1="71204" x2="97900" y2="71204"/>
                        <a14:backgroundMark x1="90500" y1="86111" x2="90500" y2="86111"/>
                        <a14:backgroundMark x1="87300" y1="89352" x2="87300" y2="89352"/>
                        <a14:backgroundMark x1="71600" y1="90833" x2="71600" y2="90833"/>
                        <a14:backgroundMark x1="79600" y1="85741" x2="79600" y2="85741"/>
                        <a14:backgroundMark x1="86200" y1="83333" x2="86200" y2="83333"/>
                        <a14:backgroundMark x1="84400" y1="89537" x2="84400" y2="89537"/>
                        <a14:backgroundMark x1="96200" y1="70370" x2="96200" y2="70370"/>
                        <a14:backgroundMark x1="97500" y1="82130" x2="97500" y2="82130"/>
                        <a14:backgroundMark x1="92500" y1="13704" x2="92500" y2="13704"/>
                        <a14:backgroundMark x1="86800" y1="5278" x2="86800" y2="5278"/>
                        <a14:backgroundMark x1="79900" y1="4815" x2="79900" y2="4815"/>
                        <a14:backgroundMark x1="87500" y1="9444" x2="87500" y2="9444"/>
                        <a14:backgroundMark x1="79400" y1="2870" x2="79400" y2="2870"/>
                        <a14:backgroundMark x1="95300" y1="9444" x2="95300" y2="9444"/>
                        <a14:backgroundMark x1="97100" y1="3611" x2="97100" y2="3611"/>
                        <a14:backgroundMark x1="97100" y1="19815" x2="97100" y2="19815"/>
                        <a14:backgroundMark x1="90500" y1="14907" x2="90500" y2="14907"/>
                        <a14:backgroundMark x1="90700" y1="8519" x2="90700" y2="8519"/>
                        <a14:backgroundMark x1="82700" y1="8056" x2="82700" y2="8056"/>
                        <a14:backgroundMark x1="76100" y1="3056" x2="76100" y2="3056"/>
                        <a14:backgroundMark x1="85500" y1="1389" x2="85500" y2="1389"/>
                        <a14:backgroundMark x1="96000" y1="6667" x2="96000" y2="6667"/>
                        <a14:backgroundMark x1="95500" y1="16574" x2="95500" y2="16574"/>
                        <a14:backgroundMark x1="97900" y1="24444" x2="97900" y2="24444"/>
                        <a14:backgroundMark x1="64200" y1="1019" x2="64200" y2="1019"/>
                        <a14:backgroundMark x1="33700" y1="41574" x2="33700" y2="41574"/>
                        <a14:backgroundMark x1="30600" y1="40185" x2="30600" y2="40185"/>
                        <a14:backgroundMark x1="31300" y1="47222" x2="31300" y2="47222"/>
                        <a14:backgroundMark x1="29100" y1="43148" x2="29100" y2="43148"/>
                        <a14:backgroundMark x1="27800" y1="48241" x2="27800" y2="48241"/>
                        <a14:backgroundMark x1="33200" y1="43333" x2="33200" y2="43333"/>
                        <a14:backgroundMark x1="31500" y1="33889" x2="31500" y2="33889"/>
                        <a14:backgroundMark x1="28400" y1="30833" x2="28400" y2="30833"/>
                        <a14:backgroundMark x1="26200" y1="30093" x2="26200" y2="30093"/>
                        <a14:backgroundMark x1="24100" y1="24444" x2="24100" y2="24444"/>
                        <a14:backgroundMark x1="26500" y1="20370" x2="26500" y2="20370"/>
                        <a14:backgroundMark x1="28900" y1="19537" x2="28900" y2="19537"/>
                        <a14:backgroundMark x1="29500" y1="50648" x2="29500" y2="50648"/>
                        <a14:backgroundMark x1="16200" y1="38981" x2="15400" y2="38704"/>
                        <a14:backgroundMark x1="14300" y1="47037" x2="14300" y2="47037"/>
                        <a14:backgroundMark x1="14500" y1="49630" x2="14500" y2="49630"/>
                        <a14:backgroundMark x1="13400" y1="43333" x2="13400" y2="43333"/>
                        <a14:backgroundMark x1="16000" y1="35926" x2="16000" y2="35926"/>
                        <a14:backgroundMark x1="40800" y1="25000" x2="40800" y2="25000"/>
                        <a14:backgroundMark x1="47200" y1="37130" x2="47200" y2="37130"/>
                        <a14:backgroundMark x1="50700" y1="38704" x2="50700" y2="38704"/>
                        <a14:backgroundMark x1="45200" y1="32870" x2="45200" y2="32870"/>
                        <a14:backgroundMark x1="43500" y1="15370" x2="43500" y2="15370"/>
                        <a14:backgroundMark x1="44800" y1="13148" x2="44800" y2="13148"/>
                        <a14:backgroundMark x1="42600" y1="38981" x2="42600" y2="38981"/>
                        <a14:backgroundMark x1="41500" y1="28426" x2="41500" y2="28426"/>
                        <a14:backgroundMark x1="42600" y1="21574" x2="42600" y2="21574"/>
                        <a14:backgroundMark x1="45600" y1="17778" x2="45600" y2="17778"/>
                        <a14:backgroundMark x1="48300" y1="12870" x2="48300" y2="12870"/>
                        <a14:backgroundMark x1="41100" y1="13148" x2="41100" y2="13148"/>
                        <a14:backgroundMark x1="40000" y1="23241" x2="40000" y2="23241"/>
                        <a14:backgroundMark x1="53300" y1="11111" x2="53300" y2="11111"/>
                        <a14:backgroundMark x1="79600" y1="25185" x2="79600" y2="25185"/>
                        <a14:backgroundMark x1="80300" y1="40926" x2="80300" y2="40926"/>
                        <a14:backgroundMark x1="69400" y1="46019" x2="69400" y2="46019"/>
                        <a14:backgroundMark x1="82300" y1="46389" x2="82300" y2="46389"/>
                        <a14:backgroundMark x1="84900" y1="40741" x2="84900" y2="40741"/>
                        <a14:backgroundMark x1="76100" y1="42407" x2="76100" y2="42407"/>
                        <a14:backgroundMark x1="81800" y1="49444" x2="81800" y2="49444"/>
                        <a14:backgroundMark x1="85700" y1="45370" x2="85700" y2="45370"/>
                        <a14:backgroundMark x1="86000" y1="36481" x2="86000" y2="36481"/>
                        <a14:backgroundMark x1="81600" y1="43611" x2="81600" y2="43611"/>
                        <a14:backgroundMark x1="82900" y1="37685" x2="82900" y2="37685"/>
                        <a14:backgroundMark x1="86400" y1="56111" x2="86400" y2="56111"/>
                        <a14:backgroundMark x1="66600" y1="48056" x2="66600" y2="48056"/>
                        <a14:backgroundMark x1="72700" y1="46852" x2="72700" y2="46852"/>
                        <a14:backgroundMark x1="57800" y1="53889" x2="57800" y2="53889"/>
                        <a14:backgroundMark x1="49300" y1="59352" x2="49300" y2="59352"/>
                        <a14:backgroundMark x1="55400" y1="52870" x2="55400" y2="52870"/>
                        <a14:backgroundMark x1="53300" y1="63981" x2="53300" y2="63981"/>
                        <a14:backgroundMark x1="49600" y1="56481" x2="49600" y2="56481"/>
                        <a14:backgroundMark x1="49300" y1="66204" x2="49300" y2="66204"/>
                        <a14:backgroundMark x1="54600" y1="67963" x2="54600" y2="67963"/>
                        <a14:backgroundMark x1="60200" y1="51204" x2="60200" y2="51204"/>
                        <a14:backgroundMark x1="48900" y1="62593" x2="48900" y2="62593"/>
                        <a14:backgroundMark x1="55700" y1="55926" x2="55700" y2="55926"/>
                        <a14:backgroundMark x1="53300" y1="53426" x2="53300" y2="53426"/>
                        <a14:backgroundMark x1="57600" y1="51667" x2="57600" y2="51667"/>
                        <a14:backgroundMark x1="51100" y1="64722" x2="51100" y2="64722"/>
                        <a14:backgroundMark x1="50200" y1="69630" x2="50200" y2="69630"/>
                        <a14:backgroundMark x1="54100" y1="75833" x2="54100" y2="75833"/>
                        <a14:backgroundMark x1="62400" y1="76481" x2="62400" y2="76481"/>
                        <a14:backgroundMark x1="57200" y1="79537" x2="57200" y2="79537"/>
                        <a14:backgroundMark x1="58700" y1="75463" x2="58700" y2="75463"/>
                        <a14:backgroundMark x1="54100" y1="79722" x2="54100" y2="79722"/>
                        <a14:backgroundMark x1="58900" y1="73426" x2="58900" y2="73426"/>
                        <a14:backgroundMark x1="69600" y1="76667" x2="69600" y2="76667"/>
                        <a14:backgroundMark x1="25400" y1="71019" x2="25400" y2="71019"/>
                        <a14:backgroundMark x1="30400" y1="74074" x2="30400" y2="74074"/>
                        <a14:backgroundMark x1="28900" y1="67407" x2="28900" y2="67407"/>
                        <a14:backgroundMark x1="27800" y1="70833" x2="27800" y2="70833"/>
                        <a14:backgroundMark x1="17500" y1="59722" x2="17500" y2="59722"/>
                        <a14:backgroundMark x1="68900" y1="77500" x2="68900" y2="77500"/>
                        <a14:backgroundMark x1="38200" y1="21852" x2="38200" y2="21852"/>
                        <a14:backgroundMark x1="36100" y1="21481" x2="36100" y2="21481"/>
                        <a14:backgroundMark x1="34400" y1="30278" x2="34400" y2="30278"/>
                        <a14:backgroundMark x1="53900" y1="10926" x2="53900" y2="10926"/>
                        <a14:backgroundMark x1="52200" y1="10463" x2="52200" y2="10463"/>
                        <a14:backgroundMark x1="22300" y1="31389" x2="22300" y2="31389"/>
                        <a14:backgroundMark x1="20400" y1="40093" x2="20400" y2="40093"/>
                        <a14:backgroundMark x1="19500" y1="33148" x2="19500" y2="33148"/>
                        <a14:backgroundMark x1="57200" y1="278" x2="57200" y2="278"/>
                        <a14:backgroundMark x1="54700" y1="185" x2="54700" y2="185"/>
                        <a14:backgroundMark x1="42800" y1="278" x2="42800" y2="278"/>
                        <a14:backgroundMark x1="45300" y1="185" x2="45300" y2="185"/>
                      </a14:backgroundRemoval>
                    </a14:imgEffect>
                  </a14:imgLayer>
                </a14:imgProps>
              </a:ext>
            </a:extLst>
          </a:blip>
          <a:srcRect b="7390"/>
          <a:stretch/>
        </p:blipFill>
        <p:spPr>
          <a:xfrm>
            <a:off x="240631" y="2637322"/>
            <a:ext cx="1732160" cy="1665170"/>
          </a:xfrm>
          <a:prstGeom prst="rect">
            <a:avLst/>
          </a:prstGeom>
        </p:spPr>
      </p:pic>
    </p:spTree>
    <p:extLst>
      <p:ext uri="{BB962C8B-B14F-4D97-AF65-F5344CB8AC3E}">
        <p14:creationId xmlns:p14="http://schemas.microsoft.com/office/powerpoint/2010/main" val="2219895625"/>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8A592B-40F6-44A7-B770-E7B6E1C81034}" type="slidenum">
              <a:rPr lang="en-US" smtClean="0"/>
              <a:pPr/>
              <a:t>49</a:t>
            </a:fld>
            <a:endParaRPr lang="en-US"/>
          </a:p>
        </p:txBody>
      </p:sp>
      <p:graphicFrame>
        <p:nvGraphicFramePr>
          <p:cNvPr id="3" name="Diagram 2"/>
          <p:cNvGraphicFramePr/>
          <p:nvPr>
            <p:extLst>
              <p:ext uri="{D42A27DB-BD31-4B8C-83A1-F6EECF244321}">
                <p14:modId xmlns:p14="http://schemas.microsoft.com/office/powerpoint/2010/main" val="206617542"/>
              </p:ext>
            </p:extLst>
          </p:nvPr>
        </p:nvGraphicFramePr>
        <p:xfrm>
          <a:off x="1645758" y="1029902"/>
          <a:ext cx="6469490" cy="481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4" descr="https://hips.hearstapps.com/hmg-prod.s3.amazonaws.com/images/retro-alarm-clock-royalty-free-image-538063014-1541347696.jpg?crop=0.476xw:0.893xh;0,0.107xh&amp;resize=76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900" y="2217941"/>
            <a:ext cx="1963410" cy="22270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07336523"/>
      </p:ext>
    </p:extLst>
  </p:cSld>
  <p:clrMapOvr>
    <a:masterClrMapping/>
  </p:clrMapOvr>
  <mc:AlternateContent xmlns:mc="http://schemas.openxmlformats.org/markup-compatibility/2006" xmlns:p14="http://schemas.microsoft.com/office/powerpoint/2010/main">
    <mc:Choice Requires="p14">
      <p:transition spd="slow" p14:dur="2000" advTm="13798"/>
    </mc:Choice>
    <mc:Fallback xmlns="">
      <p:transition spd="slow" advTm="1379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23589"/>
          <a:stretch/>
        </p:blipFill>
        <p:spPr>
          <a:xfrm>
            <a:off x="498490" y="1901780"/>
            <a:ext cx="8003489" cy="3439038"/>
          </a:xfrm>
          <a:prstGeom prst="rect">
            <a:avLst/>
          </a:prstGeom>
        </p:spPr>
      </p:pic>
      <p:sp>
        <p:nvSpPr>
          <p:cNvPr id="4" name="Slide Number Placeholder 3"/>
          <p:cNvSpPr>
            <a:spLocks noGrp="1"/>
          </p:cNvSpPr>
          <p:nvPr>
            <p:ph type="sldNum" sz="quarter" idx="4294967295"/>
          </p:nvPr>
        </p:nvSpPr>
        <p:spPr/>
        <p:txBody>
          <a:bodyPr/>
          <a:lstStyle/>
          <a:p>
            <a:endParaRPr lang="en-US" dirty="0"/>
          </a:p>
        </p:txBody>
      </p:sp>
      <p:sp>
        <p:nvSpPr>
          <p:cNvPr id="6" name="Title 1"/>
          <p:cNvSpPr>
            <a:spLocks noGrp="1"/>
          </p:cNvSpPr>
          <p:nvPr>
            <p:ph type="title"/>
          </p:nvPr>
        </p:nvSpPr>
        <p:spPr>
          <a:xfrm>
            <a:off x="556885" y="688332"/>
            <a:ext cx="7886700" cy="685800"/>
          </a:xfrm>
        </p:spPr>
        <p:txBody>
          <a:bodyPr/>
          <a:lstStyle/>
          <a:p>
            <a:r>
              <a:rPr lang="en-US" dirty="0" smtClean="0"/>
              <a:t>Why become an organ donor?</a:t>
            </a:r>
            <a:endParaRPr lang="en-US" dirty="0"/>
          </a:p>
        </p:txBody>
      </p:sp>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129302"/>
      </p:ext>
    </p:extLst>
  </p:cSld>
  <p:clrMapOvr>
    <a:masterClrMapping/>
  </p:clrMapOvr>
  <mc:AlternateContent xmlns:mc="http://schemas.openxmlformats.org/markup-compatibility/2006" xmlns:p14="http://schemas.microsoft.com/office/powerpoint/2010/main">
    <mc:Choice Requires="p14">
      <p:transition spd="slow" p14:dur="2000" advTm="43335"/>
    </mc:Choice>
    <mc:Fallback xmlns="">
      <p:transition spd="slow" advTm="43335"/>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4564"/>
          <a:stretch/>
        </p:blipFill>
        <p:spPr>
          <a:xfrm>
            <a:off x="6438071" y="4078515"/>
            <a:ext cx="1924664" cy="2240641"/>
          </a:xfrm>
          <a:prstGeom prst="rect">
            <a:avLst/>
          </a:prstGeom>
        </p:spPr>
      </p:pic>
      <p:sp>
        <p:nvSpPr>
          <p:cNvPr id="2" name="Title 1"/>
          <p:cNvSpPr>
            <a:spLocks noGrp="1"/>
          </p:cNvSpPr>
          <p:nvPr>
            <p:ph type="title"/>
          </p:nvPr>
        </p:nvSpPr>
        <p:spPr>
          <a:xfrm>
            <a:off x="482138" y="596900"/>
            <a:ext cx="8229600" cy="773748"/>
          </a:xfrm>
        </p:spPr>
        <p:txBody>
          <a:bodyPr>
            <a:noAutofit/>
          </a:bodyPr>
          <a:lstStyle/>
          <a:p>
            <a:r>
              <a:rPr lang="en-US" altLang="en-US" sz="4000" dirty="0" smtClean="0"/>
              <a:t>Tools </a:t>
            </a:r>
            <a:r>
              <a:rPr lang="en-US" altLang="en-US" sz="4000" dirty="0"/>
              <a:t>to Help You </a:t>
            </a:r>
            <a:r>
              <a:rPr lang="en-US" altLang="en-US" sz="4000" dirty="0" smtClean="0"/>
              <a:t>Succeed</a:t>
            </a:r>
            <a:endParaRPr lang="en-US" sz="40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579" b="6991"/>
          <a:stretch/>
        </p:blipFill>
        <p:spPr>
          <a:xfrm>
            <a:off x="1081562" y="1602867"/>
            <a:ext cx="3809999" cy="2475648"/>
          </a:xfrm>
          <a:prstGeom prst="rect">
            <a:avLst/>
          </a:prstGeom>
        </p:spPr>
      </p:pic>
      <p:pic>
        <p:nvPicPr>
          <p:cNvPr id="8" name="Picture 7"/>
          <p:cNvPicPr>
            <a:picLocks noChangeAspect="1"/>
          </p:cNvPicPr>
          <p:nvPr/>
        </p:nvPicPr>
        <p:blipFill rotWithShape="1">
          <a:blip r:embed="rId5"/>
          <a:srcRect b="7846"/>
          <a:stretch/>
        </p:blipFill>
        <p:spPr>
          <a:xfrm>
            <a:off x="762000" y="4187370"/>
            <a:ext cx="1993900" cy="2095499"/>
          </a:xfrm>
          <a:prstGeom prst="rect">
            <a:avLst/>
          </a:prstGeom>
        </p:spPr>
      </p:pic>
      <p:cxnSp>
        <p:nvCxnSpPr>
          <p:cNvPr id="9" name="Straight Connector 8"/>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stretch>
            <a:fillRect/>
          </a:stretch>
        </p:blipFill>
        <p:spPr>
          <a:xfrm>
            <a:off x="5815363" y="1602867"/>
            <a:ext cx="2201807" cy="2482471"/>
          </a:xfrm>
          <a:prstGeom prst="rect">
            <a:avLst/>
          </a:prstGeom>
        </p:spPr>
      </p:pic>
      <p:pic>
        <p:nvPicPr>
          <p:cNvPr id="1026" name="Picture 2" descr="Pharmacy Servi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436" y="4223655"/>
            <a:ext cx="2022927" cy="20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2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11" t="5202" r="3513"/>
          <a:stretch/>
        </p:blipFill>
        <p:spPr>
          <a:xfrm>
            <a:off x="6021124" y="1647285"/>
            <a:ext cx="3006760" cy="2685143"/>
          </a:xfrm>
          <a:prstGeom prst="rect">
            <a:avLst/>
          </a:prstGeom>
          <a:solidFill>
            <a:schemeClr val="tx1"/>
          </a:solid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69" t="2798" b="5923"/>
          <a:stretch/>
        </p:blipFill>
        <p:spPr>
          <a:xfrm>
            <a:off x="355600" y="1672053"/>
            <a:ext cx="3323575" cy="2371824"/>
          </a:xfrm>
          <a:prstGeom prst="rect">
            <a:avLst/>
          </a:prstGeom>
        </p:spPr>
      </p:pic>
      <p:sp>
        <p:nvSpPr>
          <p:cNvPr id="6" name="Title 1"/>
          <p:cNvSpPr txBox="1">
            <a:spLocks/>
          </p:cNvSpPr>
          <p:nvPr/>
        </p:nvSpPr>
        <p:spPr>
          <a:xfrm>
            <a:off x="482138" y="596900"/>
            <a:ext cx="8229600" cy="7737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4000" dirty="0" smtClean="0"/>
              <a:t>More Tools to Help You Succeed</a:t>
            </a:r>
            <a:endParaRPr lang="en-US" sz="4000" dirty="0"/>
          </a:p>
        </p:txBody>
      </p:sp>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3079203" y="3846286"/>
            <a:ext cx="3486774" cy="2318841"/>
          </a:xfrm>
          <a:prstGeom prst="rect">
            <a:avLst/>
          </a:prstGeom>
        </p:spPr>
      </p:pic>
    </p:spTree>
    <p:extLst>
      <p:ext uri="{BB962C8B-B14F-4D97-AF65-F5344CB8AC3E}">
        <p14:creationId xmlns:p14="http://schemas.microsoft.com/office/powerpoint/2010/main" val="26798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body" idx="1"/>
          </p:nvPr>
        </p:nvSpPr>
        <p:spPr>
          <a:xfrm>
            <a:off x="685800" y="1676656"/>
            <a:ext cx="7594600" cy="426662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KNOW your medications</a:t>
            </a:r>
            <a:endParaRPr sz="2800" b="0" i="0" u="none" strike="noStrike" cap="none" dirty="0">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Names, doses, indication</a:t>
            </a:r>
            <a:endParaRPr dirty="0"/>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Common side effects</a:t>
            </a:r>
            <a:endParaRPr dirty="0"/>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to ask about your medicines:</a:t>
            </a:r>
            <a:endParaRPr dirty="0"/>
          </a:p>
          <a:p>
            <a:pPr marL="1143000" marR="0" lvl="2" indent="-2286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Do I take it with or without food?</a:t>
            </a:r>
            <a:endParaRPr dirty="0"/>
          </a:p>
          <a:p>
            <a:pPr marL="1143000" marR="0" lvl="2" indent="-2286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What if I </a:t>
            </a:r>
            <a:r>
              <a:rPr lang="en-US" sz="2400" b="0" i="0" u="none" strike="noStrike" cap="none" dirty="0" smtClean="0">
                <a:solidFill>
                  <a:schemeClr val="dk1"/>
                </a:solidFill>
                <a:latin typeface="Calibri"/>
                <a:ea typeface="Calibri"/>
                <a:cs typeface="Calibri"/>
                <a:sym typeface="Calibri"/>
              </a:rPr>
              <a:t>forget to take </a:t>
            </a:r>
            <a:r>
              <a:rPr lang="en-US" sz="2400" b="0" i="0" u="none" strike="noStrike" cap="none" dirty="0">
                <a:solidFill>
                  <a:schemeClr val="dk1"/>
                </a:solidFill>
                <a:latin typeface="Calibri"/>
                <a:ea typeface="Calibri"/>
                <a:cs typeface="Calibri"/>
                <a:sym typeface="Calibri"/>
              </a:rPr>
              <a:t>a dose</a:t>
            </a:r>
            <a:r>
              <a:rPr lang="en-US" sz="2400" b="0" i="0" u="none" strike="noStrike" cap="none" dirty="0" smtClean="0">
                <a:solidFill>
                  <a:schemeClr val="dk1"/>
                </a:solidFill>
                <a:latin typeface="Calibri"/>
                <a:ea typeface="Calibri"/>
                <a:cs typeface="Calibri"/>
                <a:sym typeface="Calibri"/>
              </a:rPr>
              <a:t>?</a:t>
            </a:r>
          </a:p>
          <a:p>
            <a:pPr marL="1143000" marR="0" lvl="2" indent="-228600" algn="l" rtl="0">
              <a:lnSpc>
                <a:spcPct val="90000"/>
              </a:lnSpc>
              <a:spcBef>
                <a:spcPts val="480"/>
              </a:spcBef>
              <a:spcAft>
                <a:spcPts val="0"/>
              </a:spcAft>
              <a:buClr>
                <a:schemeClr val="dk1"/>
              </a:buClr>
              <a:buSzPts val="2400"/>
              <a:buFont typeface="Arial"/>
              <a:buChar char="•"/>
            </a:pPr>
            <a:r>
              <a:rPr lang="en-US" dirty="0" smtClean="0"/>
              <a:t>What happens if I run out of my medication?</a:t>
            </a:r>
            <a:endParaRPr dirty="0"/>
          </a:p>
          <a:p>
            <a:pPr marL="1143000" lvl="2" indent="-228600">
              <a:lnSpc>
                <a:spcPct val="90000"/>
              </a:lnSpc>
            </a:pPr>
            <a:r>
              <a:rPr lang="en-US" dirty="0"/>
              <a:t>What if I cannot afford my medication</a:t>
            </a:r>
            <a:r>
              <a:rPr lang="en-US" dirty="0" smtClean="0"/>
              <a:t>?</a:t>
            </a:r>
          </a:p>
          <a:p>
            <a:pPr marL="1143000" lvl="2" indent="-228600">
              <a:lnSpc>
                <a:spcPct val="90000"/>
              </a:lnSpc>
            </a:pPr>
            <a:r>
              <a:rPr lang="en-US" dirty="0" smtClean="0"/>
              <a:t>Can </a:t>
            </a:r>
            <a:r>
              <a:rPr lang="en-US" sz="2400" b="0" i="0" u="none" strike="noStrike" cap="none" dirty="0">
                <a:solidFill>
                  <a:schemeClr val="dk1"/>
                </a:solidFill>
                <a:latin typeface="Calibri"/>
                <a:ea typeface="Calibri"/>
                <a:cs typeface="Calibri"/>
                <a:sym typeface="Calibri"/>
              </a:rPr>
              <a:t>I take certain medicines at the same time? </a:t>
            </a:r>
            <a:endParaRPr lang="en-US" sz="2400" b="0" i="0" u="none" strike="noStrike" cap="none" dirty="0" smtClean="0">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chemeClr val="dk1"/>
              </a:buClr>
              <a:buSzPts val="32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203" name="Google Shape;203;p29"/>
          <p:cNvSpPr txBox="1">
            <a:spLocks noGrp="1"/>
          </p:cNvSpPr>
          <p:nvPr>
            <p:ph type="title"/>
          </p:nvPr>
        </p:nvSpPr>
        <p:spPr>
          <a:xfrm>
            <a:off x="685800" y="533400"/>
            <a:ext cx="7789689" cy="8842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alibri"/>
              <a:buNone/>
            </a:pPr>
            <a:r>
              <a:rPr lang="en-US" sz="4000" i="0" u="none" strike="noStrike" cap="none" dirty="0">
                <a:solidFill>
                  <a:schemeClr val="dk1"/>
                </a:solidFill>
                <a:sym typeface="Calibri"/>
              </a:rPr>
              <a:t>Take an Active Role</a:t>
            </a:r>
            <a:endParaRPr dirty="0"/>
          </a:p>
        </p:txBody>
      </p:sp>
      <p:pic>
        <p:nvPicPr>
          <p:cNvPr id="204" name="Google Shape;204;p29" descr="C:\Users\SrijanaJonchhe\AppData\Local\Microsoft\Windows\Temporary Internet Files\Content.IE5\S4E0PAE2\smile[1].gif"/>
          <p:cNvPicPr preferRelativeResize="0"/>
          <p:nvPr/>
        </p:nvPicPr>
        <p:blipFill rotWithShape="1">
          <a:blip r:embed="rId3">
            <a:alphaModFix/>
          </a:blip>
          <a:srcRect/>
          <a:stretch/>
        </p:blipFill>
        <p:spPr>
          <a:xfrm>
            <a:off x="6934327" y="1767985"/>
            <a:ext cx="2239662" cy="1657350"/>
          </a:xfrm>
          <a:prstGeom prst="rect">
            <a:avLst/>
          </a:prstGeom>
          <a:noFill/>
          <a:ln>
            <a:noFill/>
          </a:ln>
        </p:spPr>
      </p:pic>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6176" t="1868"/>
          <a:stretch/>
        </p:blipFill>
        <p:spPr>
          <a:xfrm>
            <a:off x="157561" y="4097272"/>
            <a:ext cx="1415197" cy="2105029"/>
          </a:xfrm>
          <a:prstGeom prst="rect">
            <a:avLst/>
          </a:prstGeom>
        </p:spPr>
      </p:pic>
    </p:spTree>
    <p:extLst>
      <p:ext uri="{BB962C8B-B14F-4D97-AF65-F5344CB8AC3E}">
        <p14:creationId xmlns:p14="http://schemas.microsoft.com/office/powerpoint/2010/main" val="13772399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925" t="4957"/>
          <a:stretch/>
        </p:blipFill>
        <p:spPr>
          <a:xfrm>
            <a:off x="43542" y="700452"/>
            <a:ext cx="1161143" cy="1091496"/>
          </a:xfrm>
          <a:prstGeom prst="rect">
            <a:avLst/>
          </a:prstGeom>
        </p:spPr>
      </p:pic>
      <p:sp>
        <p:nvSpPr>
          <p:cNvPr id="2" name="Title 1"/>
          <p:cNvSpPr>
            <a:spLocks noGrp="1"/>
          </p:cNvSpPr>
          <p:nvPr>
            <p:ph type="title"/>
          </p:nvPr>
        </p:nvSpPr>
        <p:spPr>
          <a:xfrm>
            <a:off x="457200" y="593953"/>
            <a:ext cx="8229600" cy="1143000"/>
          </a:xfrm>
        </p:spPr>
        <p:txBody>
          <a:bodyPr/>
          <a:lstStyle/>
          <a:p>
            <a:r>
              <a:rPr lang="en-US" dirty="0"/>
              <a:t>Do I take </a:t>
            </a:r>
            <a:r>
              <a:rPr lang="en-US" dirty="0" smtClean="0"/>
              <a:t>my medication </a:t>
            </a:r>
            <a:r>
              <a:rPr lang="en-US" dirty="0"/>
              <a:t>with </a:t>
            </a:r>
            <a:r>
              <a:rPr lang="en-US" dirty="0" smtClean="0"/>
              <a:t/>
            </a:r>
            <a:br>
              <a:rPr lang="en-US" dirty="0" smtClean="0"/>
            </a:br>
            <a:r>
              <a:rPr lang="en-US" dirty="0" smtClean="0"/>
              <a:t>or </a:t>
            </a:r>
            <a:r>
              <a:rPr lang="en-US" dirty="0"/>
              <a:t>without food</a:t>
            </a:r>
            <a:r>
              <a:rPr lang="en-US" dirty="0" smtClean="0"/>
              <a:t>? </a:t>
            </a:r>
            <a:endParaRPr lang="en-US" dirty="0"/>
          </a:p>
        </p:txBody>
      </p:sp>
      <p:sp>
        <p:nvSpPr>
          <p:cNvPr id="3" name="Text Placeholder 2"/>
          <p:cNvSpPr>
            <a:spLocks noGrp="1"/>
          </p:cNvSpPr>
          <p:nvPr>
            <p:ph type="body" idx="1"/>
          </p:nvPr>
        </p:nvSpPr>
        <p:spPr>
          <a:xfrm>
            <a:off x="457200" y="1958909"/>
            <a:ext cx="8229600" cy="4167254"/>
          </a:xfrm>
        </p:spPr>
        <p:txBody>
          <a:bodyPr/>
          <a:lstStyle/>
          <a:p>
            <a:r>
              <a:rPr lang="en-US" sz="2400" b="1" dirty="0" smtClean="0"/>
              <a:t>Why??</a:t>
            </a:r>
          </a:p>
          <a:p>
            <a:pPr lvl="1"/>
            <a:r>
              <a:rPr lang="en-US" sz="2200" u="sng" dirty="0" smtClean="0"/>
              <a:t>Lower/Slowed </a:t>
            </a:r>
            <a:r>
              <a:rPr lang="en-US" sz="2200" u="sng" dirty="0"/>
              <a:t>absorption</a:t>
            </a:r>
            <a:r>
              <a:rPr lang="en-US" sz="2200" dirty="0"/>
              <a:t>: Food can </a:t>
            </a:r>
            <a:r>
              <a:rPr lang="en-US" sz="2200" dirty="0" smtClean="0"/>
              <a:t>lower the amount/delay </a:t>
            </a:r>
            <a:r>
              <a:rPr lang="en-US" sz="2200" dirty="0"/>
              <a:t>the time it takes for certain medications to be absorbed by your </a:t>
            </a:r>
            <a:r>
              <a:rPr lang="en-US" sz="2200" dirty="0" smtClean="0"/>
              <a:t>body</a:t>
            </a:r>
          </a:p>
          <a:p>
            <a:pPr lvl="1"/>
            <a:r>
              <a:rPr lang="en-US" sz="2200" u="sng" dirty="0" smtClean="0"/>
              <a:t>Faster </a:t>
            </a:r>
            <a:r>
              <a:rPr lang="en-US" sz="2200" u="sng" dirty="0"/>
              <a:t>or slower break down</a:t>
            </a:r>
            <a:r>
              <a:rPr lang="en-US" sz="2200" dirty="0"/>
              <a:t>: Some </a:t>
            </a:r>
            <a:r>
              <a:rPr lang="en-US" sz="2200" dirty="0" smtClean="0"/>
              <a:t>food/juices can </a:t>
            </a:r>
            <a:r>
              <a:rPr lang="en-US" sz="2200" dirty="0"/>
              <a:t>cause certain medications to get broken down faster in your </a:t>
            </a:r>
            <a:r>
              <a:rPr lang="en-US" sz="2200" dirty="0" smtClean="0"/>
              <a:t>body</a:t>
            </a:r>
          </a:p>
          <a:p>
            <a:r>
              <a:rPr lang="en-US" sz="2400" dirty="0" smtClean="0"/>
              <a:t>If an empty stomach is needed, take medication 1 </a:t>
            </a:r>
            <a:r>
              <a:rPr lang="en-US" sz="2400" dirty="0"/>
              <a:t>hour before or 2 hours after </a:t>
            </a:r>
            <a:r>
              <a:rPr lang="en-US" sz="2400" dirty="0" smtClean="0"/>
              <a:t>a meal</a:t>
            </a:r>
          </a:p>
          <a:p>
            <a:r>
              <a:rPr lang="en-US" sz="2400" dirty="0" smtClean="0"/>
              <a:t>Always check with your local pharmacist!!</a:t>
            </a:r>
            <a:endParaRPr lang="en-US" sz="2400" dirty="0"/>
          </a:p>
        </p:txBody>
      </p:sp>
      <p:cxnSp>
        <p:nvCxnSpPr>
          <p:cNvPr id="4" name="Straight Connector 3"/>
          <p:cNvCxnSpPr/>
          <p:nvPr/>
        </p:nvCxnSpPr>
        <p:spPr>
          <a:xfrm>
            <a:off x="762000" y="1958909"/>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srcRect l="28110" t="5304" r="24442" b="49184"/>
          <a:stretch/>
        </p:blipFill>
        <p:spPr>
          <a:xfrm>
            <a:off x="7993709" y="728664"/>
            <a:ext cx="1077721" cy="1033735"/>
          </a:xfrm>
          <a:prstGeom prst="rect">
            <a:avLst/>
          </a:prstGeom>
        </p:spPr>
      </p:pic>
      <p:pic>
        <p:nvPicPr>
          <p:cNvPr id="7" name="Picture 6"/>
          <p:cNvPicPr>
            <a:picLocks noChangeAspect="1"/>
          </p:cNvPicPr>
          <p:nvPr/>
        </p:nvPicPr>
        <p:blipFill rotWithShape="1">
          <a:blip r:embed="rId4"/>
          <a:srcRect l="1212" t="2882" r="877"/>
          <a:stretch/>
        </p:blipFill>
        <p:spPr>
          <a:xfrm>
            <a:off x="6197601" y="5545143"/>
            <a:ext cx="2873829" cy="712634"/>
          </a:xfrm>
          <a:prstGeom prst="rect">
            <a:avLst/>
          </a:prstGeom>
        </p:spPr>
      </p:pic>
    </p:spTree>
    <p:extLst>
      <p:ext uri="{BB962C8B-B14F-4D97-AF65-F5344CB8AC3E}">
        <p14:creationId xmlns:p14="http://schemas.microsoft.com/office/powerpoint/2010/main" val="4148206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6241"/>
            <a:ext cx="9144000" cy="1306287"/>
          </a:xfrm>
        </p:spPr>
        <p:txBody>
          <a:bodyPr>
            <a:normAutofit fontScale="90000"/>
          </a:bodyPr>
          <a:lstStyle/>
          <a:p>
            <a:pPr algn="ctr"/>
            <a:r>
              <a:rPr lang="en-US" sz="4800" dirty="0"/>
              <a:t>What happens if I forget </a:t>
            </a:r>
            <a:r>
              <a:rPr lang="en-US" sz="4800" dirty="0" smtClean="0"/>
              <a:t/>
            </a:r>
            <a:br>
              <a:rPr lang="en-US" sz="4800" dirty="0" smtClean="0"/>
            </a:br>
            <a:r>
              <a:rPr lang="en-US" sz="4800" dirty="0" smtClean="0"/>
              <a:t>to </a:t>
            </a:r>
            <a:r>
              <a:rPr lang="en-US" sz="4800" dirty="0"/>
              <a:t>take a dose?</a:t>
            </a:r>
          </a:p>
        </p:txBody>
      </p:sp>
      <p:sp>
        <p:nvSpPr>
          <p:cNvPr id="8" name="TextBox 7"/>
          <p:cNvSpPr txBox="1"/>
          <p:nvPr/>
        </p:nvSpPr>
        <p:spPr>
          <a:xfrm>
            <a:off x="762000" y="2085291"/>
            <a:ext cx="7620000" cy="3454792"/>
          </a:xfrm>
          <a:prstGeom prst="rect">
            <a:avLst/>
          </a:prstGeom>
          <a:noFill/>
        </p:spPr>
        <p:txBody>
          <a:bodyPr wrap="square" lIns="68580" tIns="34290" rIns="68580" bIns="34290" rtlCol="0">
            <a:spAutoFit/>
          </a:bodyPr>
          <a:lstStyle/>
          <a:p>
            <a:pPr marL="257175" indent="-257175">
              <a:spcBef>
                <a:spcPts val="1200"/>
              </a:spcBef>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Take </a:t>
            </a:r>
            <a:r>
              <a:rPr lang="en-US" sz="2800" dirty="0">
                <a:latin typeface="Calibri" panose="020F0502020204030204" pitchFamily="34" charset="0"/>
                <a:cs typeface="Calibri" panose="020F0502020204030204" pitchFamily="34" charset="0"/>
              </a:rPr>
              <a:t>the missed dose as soon as </a:t>
            </a:r>
            <a:r>
              <a:rPr lang="en-US" sz="2800" dirty="0" smtClean="0">
                <a:latin typeface="Calibri" panose="020F0502020204030204" pitchFamily="34" charset="0"/>
                <a:cs typeface="Calibri" panose="020F0502020204030204" pitchFamily="34" charset="0"/>
              </a:rPr>
              <a:t>you remember, </a:t>
            </a:r>
            <a:r>
              <a:rPr lang="en-US" sz="2800" dirty="0">
                <a:latin typeface="Calibri" panose="020F0502020204030204" pitchFamily="34" charset="0"/>
                <a:cs typeface="Calibri" panose="020F0502020204030204" pitchFamily="34" charset="0"/>
              </a:rPr>
              <a:t>unless the next dose is due within a few </a:t>
            </a:r>
            <a:r>
              <a:rPr lang="en-US" sz="2800" dirty="0" smtClean="0">
                <a:latin typeface="Calibri" panose="020F0502020204030204" pitchFamily="34" charset="0"/>
                <a:cs typeface="Calibri" panose="020F0502020204030204" pitchFamily="34" charset="0"/>
              </a:rPr>
              <a:t>hours </a:t>
            </a:r>
          </a:p>
          <a:p>
            <a:pPr marL="914400" lvl="2" indent="-257175">
              <a:spcBef>
                <a:spcPts val="1200"/>
              </a:spcBef>
              <a:buFont typeface="Arial" panose="020B0604020202020204" pitchFamily="34" charset="0"/>
              <a:buChar char="•"/>
            </a:pPr>
            <a:r>
              <a:rPr lang="en-US" sz="2400" u="sng" dirty="0" smtClean="0">
                <a:latin typeface="Calibri" panose="020F0502020204030204" pitchFamily="34" charset="0"/>
                <a:cs typeface="Calibri" panose="020F0502020204030204" pitchFamily="34" charset="0"/>
              </a:rPr>
              <a:t>If medication </a:t>
            </a:r>
            <a:r>
              <a:rPr lang="en-US" sz="2400" u="sng" dirty="0">
                <a:latin typeface="Calibri" panose="020F0502020204030204" pitchFamily="34" charset="0"/>
                <a:cs typeface="Calibri" panose="020F0502020204030204" pitchFamily="34" charset="0"/>
              </a:rPr>
              <a:t>is </a:t>
            </a:r>
            <a:r>
              <a:rPr lang="en-US" sz="2400" u="sng" dirty="0" smtClean="0">
                <a:latin typeface="Calibri" panose="020F0502020204030204" pitchFamily="34" charset="0"/>
                <a:cs typeface="Calibri" panose="020F0502020204030204" pitchFamily="34" charset="0"/>
              </a:rPr>
              <a:t>taken </a:t>
            </a:r>
            <a:r>
              <a:rPr lang="en-US" sz="2400" u="sng" dirty="0">
                <a:latin typeface="Calibri" panose="020F0502020204030204" pitchFamily="34" charset="0"/>
                <a:cs typeface="Calibri" panose="020F0502020204030204" pitchFamily="34" charset="0"/>
              </a:rPr>
              <a:t>once a </a:t>
            </a:r>
            <a:r>
              <a:rPr lang="en-US" sz="2400" u="sng" dirty="0" smtClean="0">
                <a:latin typeface="Calibri" panose="020F0502020204030204" pitchFamily="34" charset="0"/>
                <a:cs typeface="Calibri" panose="020F0502020204030204" pitchFamily="34" charset="0"/>
              </a:rPr>
              <a:t>day</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forgotten dose should be taken as soon as </a:t>
            </a:r>
            <a:r>
              <a:rPr lang="en-US" sz="2400" dirty="0" smtClean="0">
                <a:latin typeface="Calibri" panose="020F0502020204030204" pitchFamily="34" charset="0"/>
                <a:cs typeface="Calibri" panose="020F0502020204030204" pitchFamily="34" charset="0"/>
              </a:rPr>
              <a:t>you remember</a:t>
            </a:r>
          </a:p>
          <a:p>
            <a:pPr marL="914400" lvl="2" indent="-257175">
              <a:spcBef>
                <a:spcPts val="1200"/>
              </a:spcBef>
              <a:buFont typeface="Arial" panose="020B0604020202020204" pitchFamily="34" charset="0"/>
              <a:buChar char="•"/>
            </a:pPr>
            <a:r>
              <a:rPr lang="en-US" sz="2400" u="sng" dirty="0" smtClean="0">
                <a:latin typeface="Calibri" panose="020F0502020204030204" pitchFamily="34" charset="0"/>
                <a:cs typeface="Calibri" panose="020F0502020204030204" pitchFamily="34" charset="0"/>
              </a:rPr>
              <a:t>If medication </a:t>
            </a:r>
            <a:r>
              <a:rPr lang="en-US" sz="2400" u="sng" dirty="0">
                <a:latin typeface="Calibri" panose="020F0502020204030204" pitchFamily="34" charset="0"/>
                <a:cs typeface="Calibri" panose="020F0502020204030204" pitchFamily="34" charset="0"/>
              </a:rPr>
              <a:t>taken twice a </a:t>
            </a:r>
            <a:r>
              <a:rPr lang="en-US" sz="2400" u="sng" dirty="0" smtClean="0">
                <a:latin typeface="Calibri" panose="020F0502020204030204" pitchFamily="34" charset="0"/>
                <a:cs typeface="Calibri" panose="020F0502020204030204" pitchFamily="34" charset="0"/>
              </a:rPr>
              <a:t>day</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forgotten dose </a:t>
            </a:r>
            <a:r>
              <a:rPr lang="en-US" sz="2400" dirty="0" smtClean="0">
                <a:latin typeface="Calibri" panose="020F0502020204030204" pitchFamily="34" charset="0"/>
                <a:cs typeface="Calibri" panose="020F0502020204030204" pitchFamily="34" charset="0"/>
              </a:rPr>
              <a:t>can </a:t>
            </a:r>
            <a:r>
              <a:rPr lang="en-US" sz="2400" dirty="0">
                <a:latin typeface="Calibri" panose="020F0502020204030204" pitchFamily="34" charset="0"/>
                <a:cs typeface="Calibri" panose="020F0502020204030204" pitchFamily="34" charset="0"/>
              </a:rPr>
              <a:t>be taken if it is within 6 hours after it was due</a:t>
            </a:r>
            <a:endParaRPr lang="en-US" sz="2400" dirty="0" smtClean="0">
              <a:latin typeface="Calibri" panose="020F0502020204030204" pitchFamily="34" charset="0"/>
              <a:cs typeface="Calibri" panose="020F0502020204030204" pitchFamily="34" charset="0"/>
            </a:endParaRPr>
          </a:p>
          <a:p>
            <a:pPr marL="257175" indent="-257175">
              <a:spcBef>
                <a:spcPts val="2400"/>
              </a:spcBef>
              <a:buFont typeface="Arial" panose="020B0604020202020204" pitchFamily="34" charset="0"/>
              <a:buChar char="•"/>
            </a:pPr>
            <a:r>
              <a:rPr lang="en-US" sz="2800" b="1" u="sng" dirty="0" smtClean="0">
                <a:latin typeface="Calibri" panose="020F0502020204030204" pitchFamily="34" charset="0"/>
                <a:cs typeface="Calibri" panose="020F0502020204030204" pitchFamily="34" charset="0"/>
              </a:rPr>
              <a:t>General </a:t>
            </a:r>
            <a:r>
              <a:rPr lang="en-US" sz="2800" b="1" u="sng" dirty="0" smtClean="0">
                <a:latin typeface="Calibri" panose="020F0502020204030204" pitchFamily="34" charset="0"/>
                <a:cs typeface="Calibri" panose="020F0502020204030204" pitchFamily="34" charset="0"/>
              </a:rPr>
              <a:t>rule</a:t>
            </a:r>
            <a:r>
              <a:rPr lang="en-US" sz="2800" b="1" dirty="0" smtClean="0">
                <a:latin typeface="Calibri" panose="020F0502020204030204" pitchFamily="34" charset="0"/>
                <a:cs typeface="Calibri" panose="020F0502020204030204" pitchFamily="34" charset="0"/>
              </a:rPr>
              <a:t>: Do not double up a dose!</a:t>
            </a:r>
            <a:endParaRPr lang="en-US" b="1" dirty="0">
              <a:latin typeface="Calibri" panose="020F0502020204030204" pitchFamily="34" charset="0"/>
              <a:cs typeface="Calibri" panose="020F0502020204030204" pitchFamily="34" charset="0"/>
            </a:endParaRPr>
          </a:p>
        </p:txBody>
      </p:sp>
      <p:cxnSp>
        <p:nvCxnSpPr>
          <p:cNvPr id="9" name="Straight Connector 8"/>
          <p:cNvCxnSpPr/>
          <p:nvPr/>
        </p:nvCxnSpPr>
        <p:spPr>
          <a:xfrm>
            <a:off x="762000" y="1958909"/>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68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446612"/>
            <a:ext cx="9143998" cy="971025"/>
          </a:xfrm>
        </p:spPr>
        <p:txBody>
          <a:bodyPr>
            <a:noAutofit/>
          </a:bodyPr>
          <a:lstStyle/>
          <a:p>
            <a:pPr algn="ctr"/>
            <a:r>
              <a:rPr lang="en-US" sz="3600" dirty="0"/>
              <a:t>What happens if I run out </a:t>
            </a:r>
            <a:r>
              <a:rPr lang="en-US" sz="3600" dirty="0" smtClean="0"/>
              <a:t>of </a:t>
            </a:r>
            <a:r>
              <a:rPr lang="en-US" sz="3600" dirty="0"/>
              <a:t>medication?</a:t>
            </a:r>
          </a:p>
        </p:txBody>
      </p:sp>
      <p:pic>
        <p:nvPicPr>
          <p:cNvPr id="4" name="Picture 3"/>
          <p:cNvPicPr>
            <a:picLocks noChangeAspect="1"/>
          </p:cNvPicPr>
          <p:nvPr/>
        </p:nvPicPr>
        <p:blipFill>
          <a:blip r:embed="rId2"/>
          <a:stretch>
            <a:fillRect/>
          </a:stretch>
        </p:blipFill>
        <p:spPr>
          <a:xfrm>
            <a:off x="2376788" y="3902025"/>
            <a:ext cx="4390424" cy="2284751"/>
          </a:xfrm>
          <a:prstGeom prst="rect">
            <a:avLst/>
          </a:prstGeom>
        </p:spPr>
      </p:pic>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762000" y="1600297"/>
            <a:ext cx="7620000" cy="221039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dirty="0" smtClean="0"/>
              <a:t>Contact </a:t>
            </a:r>
            <a:r>
              <a:rPr lang="en-US" dirty="0"/>
              <a:t>your </a:t>
            </a:r>
            <a:r>
              <a:rPr lang="en-US" dirty="0" smtClean="0"/>
              <a:t>pharmacy and transplant </a:t>
            </a:r>
            <a:r>
              <a:rPr lang="en-US" dirty="0"/>
              <a:t>team immediately so that </a:t>
            </a:r>
            <a:r>
              <a:rPr lang="en-US" dirty="0" smtClean="0"/>
              <a:t>they </a:t>
            </a:r>
            <a:r>
              <a:rPr lang="en-US" dirty="0"/>
              <a:t>can help!</a:t>
            </a:r>
          </a:p>
          <a:p>
            <a:r>
              <a:rPr lang="en-US" dirty="0"/>
              <a:t>Prevent this from happening by requesting refills in advance</a:t>
            </a:r>
          </a:p>
        </p:txBody>
      </p:sp>
    </p:spTree>
    <p:extLst>
      <p:ext uri="{BB962C8B-B14F-4D97-AF65-F5344CB8AC3E}">
        <p14:creationId xmlns:p14="http://schemas.microsoft.com/office/powerpoint/2010/main" val="23101232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942"/>
            <a:ext cx="8229600" cy="1013415"/>
          </a:xfrm>
        </p:spPr>
        <p:txBody>
          <a:bodyPr>
            <a:normAutofit/>
          </a:bodyPr>
          <a:lstStyle/>
          <a:p>
            <a:r>
              <a:rPr lang="en-US" sz="3600" dirty="0" smtClean="0"/>
              <a:t>What if I cannot afford my medication?</a:t>
            </a:r>
            <a:endParaRPr lang="en-US" sz="3600" dirty="0"/>
          </a:p>
        </p:txBody>
      </p:sp>
      <p:sp>
        <p:nvSpPr>
          <p:cNvPr id="3" name="Content Placeholder 2"/>
          <p:cNvSpPr>
            <a:spLocks noGrp="1"/>
          </p:cNvSpPr>
          <p:nvPr>
            <p:ph idx="1"/>
          </p:nvPr>
        </p:nvSpPr>
        <p:spPr>
          <a:xfrm>
            <a:off x="762000" y="1496927"/>
            <a:ext cx="7620000" cy="4525963"/>
          </a:xfrm>
        </p:spPr>
        <p:txBody>
          <a:bodyPr/>
          <a:lstStyle/>
          <a:p>
            <a:r>
              <a:rPr lang="en-US" dirty="0" smtClean="0"/>
              <a:t>Pharmacy and social work can help!</a:t>
            </a:r>
          </a:p>
          <a:p>
            <a:pPr lvl="1">
              <a:spcBef>
                <a:spcPts val="600"/>
              </a:spcBef>
            </a:pPr>
            <a:r>
              <a:rPr lang="en-US" dirty="0"/>
              <a:t>P</a:t>
            </a:r>
            <a:r>
              <a:rPr lang="en-US" dirty="0" smtClean="0"/>
              <a:t>atient assistance programs</a:t>
            </a:r>
          </a:p>
          <a:p>
            <a:pPr lvl="1">
              <a:spcBef>
                <a:spcPts val="600"/>
              </a:spcBef>
            </a:pPr>
            <a:r>
              <a:rPr lang="en-US" dirty="0"/>
              <a:t>C</a:t>
            </a:r>
            <a:r>
              <a:rPr lang="en-US" dirty="0" smtClean="0"/>
              <a:t>opay cards</a:t>
            </a:r>
          </a:p>
          <a:p>
            <a:pPr lvl="1">
              <a:spcBef>
                <a:spcPts val="600"/>
              </a:spcBef>
            </a:pPr>
            <a:r>
              <a:rPr lang="en-US" dirty="0" smtClean="0"/>
              <a:t>Grants to help pay for medications</a:t>
            </a:r>
          </a:p>
          <a:p>
            <a:pPr lvl="1">
              <a:spcBef>
                <a:spcPts val="600"/>
              </a:spcBef>
            </a:pPr>
            <a:r>
              <a:rPr lang="en-US" dirty="0" smtClean="0"/>
              <a:t>Generic medications may be available</a:t>
            </a:r>
          </a:p>
          <a:p>
            <a:pPr>
              <a:spcBef>
                <a:spcPts val="600"/>
              </a:spcBef>
            </a:pPr>
            <a:r>
              <a:rPr lang="en-US" dirty="0" smtClean="0"/>
              <a:t>Your transplant team may be </a:t>
            </a:r>
            <a:endParaRPr lang="en-US" dirty="0"/>
          </a:p>
          <a:p>
            <a:pPr marL="25400" indent="0">
              <a:spcBef>
                <a:spcPts val="0"/>
              </a:spcBef>
              <a:buNone/>
            </a:pPr>
            <a:r>
              <a:rPr lang="en-US" dirty="0" smtClean="0"/>
              <a:t>     able to change your medication</a:t>
            </a:r>
          </a:p>
          <a:p>
            <a:pPr marL="25400" indent="0">
              <a:spcBef>
                <a:spcPts val="0"/>
              </a:spcBef>
              <a:buNone/>
            </a:pPr>
            <a:r>
              <a:rPr lang="en-US" dirty="0" smtClean="0"/>
              <a:t>     to a similar alternative</a:t>
            </a:r>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6826930" y="4224563"/>
            <a:ext cx="2181225" cy="2095500"/>
          </a:xfrm>
          <a:prstGeom prst="rect">
            <a:avLst/>
          </a:prstGeom>
        </p:spPr>
      </p:pic>
    </p:spTree>
    <p:extLst>
      <p:ext uri="{BB962C8B-B14F-4D97-AF65-F5344CB8AC3E}">
        <p14:creationId xmlns:p14="http://schemas.microsoft.com/office/powerpoint/2010/main" val="25156605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body" idx="1"/>
          </p:nvPr>
        </p:nvSpPr>
        <p:spPr>
          <a:xfrm>
            <a:off x="761999" y="1828281"/>
            <a:ext cx="4485577" cy="381366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480"/>
              </a:spcBef>
              <a:spcAft>
                <a:spcPts val="1200"/>
              </a:spcAft>
              <a:buClr>
                <a:schemeClr val="dk1"/>
              </a:buClr>
              <a:buSzPts val="2400"/>
              <a:buFont typeface="Arial"/>
              <a:buChar char="•"/>
            </a:pPr>
            <a:r>
              <a:rPr lang="en-US" sz="2800" b="0" i="0" u="none" strike="noStrike" cap="none" dirty="0" smtClean="0">
                <a:solidFill>
                  <a:schemeClr val="dk1"/>
                </a:solidFill>
                <a:sym typeface="Calibri"/>
              </a:rPr>
              <a:t>Contact your </a:t>
            </a:r>
            <a:r>
              <a:rPr lang="en-US" sz="2800" b="0" i="0" u="none" strike="noStrike" cap="none" dirty="0">
                <a:solidFill>
                  <a:schemeClr val="dk1"/>
                </a:solidFill>
                <a:sym typeface="Calibri"/>
              </a:rPr>
              <a:t>transplant </a:t>
            </a:r>
            <a:r>
              <a:rPr lang="en-US" sz="2800" b="0" i="0" u="none" strike="noStrike" cap="none" dirty="0" smtClean="0">
                <a:solidFill>
                  <a:schemeClr val="dk1"/>
                </a:solidFill>
                <a:sym typeface="Calibri"/>
              </a:rPr>
              <a:t>team with questions</a:t>
            </a:r>
            <a:endParaRPr sz="2800" b="0" i="0" u="none" strike="noStrike" cap="none" dirty="0">
              <a:solidFill>
                <a:schemeClr val="dk1"/>
              </a:solidFill>
              <a:sym typeface="Calibri"/>
            </a:endParaRPr>
          </a:p>
          <a:p>
            <a:pPr marL="342900" marR="0" lvl="0" indent="-342900" algn="l" rtl="0">
              <a:spcBef>
                <a:spcPts val="480"/>
              </a:spcBef>
              <a:spcAft>
                <a:spcPts val="1200"/>
              </a:spcAft>
              <a:buClr>
                <a:schemeClr val="dk1"/>
              </a:buClr>
              <a:buSzPts val="2400"/>
              <a:buFont typeface="Arial"/>
              <a:buChar char="•"/>
            </a:pPr>
            <a:r>
              <a:rPr lang="en-US" sz="2800" b="0" i="0" u="none" strike="noStrike" cap="none" dirty="0">
                <a:solidFill>
                  <a:schemeClr val="dk1"/>
                </a:solidFill>
                <a:sym typeface="Calibri"/>
              </a:rPr>
              <a:t>Ask </a:t>
            </a:r>
            <a:r>
              <a:rPr lang="en-US" sz="2800" b="0" i="0" u="none" strike="noStrike" cap="none" dirty="0" smtClean="0">
                <a:solidFill>
                  <a:schemeClr val="dk1"/>
                </a:solidFill>
                <a:sym typeface="Calibri"/>
              </a:rPr>
              <a:t>your local pharmacist - </a:t>
            </a:r>
            <a:r>
              <a:rPr lang="en-US" sz="2800" b="0" i="0" u="none" strike="noStrike" cap="none" dirty="0">
                <a:solidFill>
                  <a:schemeClr val="dk1"/>
                </a:solidFill>
                <a:sym typeface="Calibri"/>
              </a:rPr>
              <a:t>make sure they know you have a history of transplant</a:t>
            </a:r>
            <a:r>
              <a:rPr lang="en-US" sz="2800" b="0" i="0" u="none" strike="noStrike" cap="none" dirty="0" smtClean="0">
                <a:solidFill>
                  <a:schemeClr val="dk1"/>
                </a:solidFill>
                <a:sym typeface="Calibri"/>
              </a:rPr>
              <a:t>!</a:t>
            </a:r>
            <a:endParaRPr sz="2800" b="0" i="0" u="none" strike="noStrike" cap="none" dirty="0">
              <a:solidFill>
                <a:schemeClr val="dk1"/>
              </a:solidFill>
              <a:sym typeface="Calibri"/>
            </a:endParaRPr>
          </a:p>
          <a:p>
            <a:pPr marL="342900" marR="0" lvl="0" indent="-342900" algn="l" rtl="0">
              <a:spcBef>
                <a:spcPts val="480"/>
              </a:spcBef>
              <a:spcAft>
                <a:spcPts val="1200"/>
              </a:spcAft>
              <a:buClr>
                <a:schemeClr val="dk1"/>
              </a:buClr>
              <a:buSzPts val="2400"/>
              <a:buFont typeface="Arial"/>
              <a:buChar char="•"/>
            </a:pPr>
            <a:r>
              <a:rPr lang="en-US" sz="2800" b="0" i="0" u="none" strike="noStrike" cap="none" dirty="0">
                <a:solidFill>
                  <a:schemeClr val="dk1"/>
                </a:solidFill>
                <a:sym typeface="Calibri"/>
              </a:rPr>
              <a:t>Let your doctor know if your </a:t>
            </a:r>
            <a:r>
              <a:rPr lang="en-US" sz="2800" b="0" i="0" u="none" strike="noStrike" cap="none" dirty="0" smtClean="0">
                <a:solidFill>
                  <a:schemeClr val="dk1"/>
                </a:solidFill>
                <a:sym typeface="Calibri"/>
              </a:rPr>
              <a:t>symptoms</a:t>
            </a:r>
            <a:r>
              <a:rPr lang="en-US" sz="2800" dirty="0"/>
              <a:t> </a:t>
            </a:r>
            <a:r>
              <a:rPr lang="en-US" sz="2800" b="0" i="0" u="none" strike="noStrike" cap="none" dirty="0" smtClean="0">
                <a:solidFill>
                  <a:schemeClr val="dk1"/>
                </a:solidFill>
                <a:sym typeface="Calibri"/>
              </a:rPr>
              <a:t>last </a:t>
            </a:r>
            <a:r>
              <a:rPr lang="en-US" sz="2800" b="0" i="0" u="none" strike="noStrike" cap="none" dirty="0">
                <a:solidFill>
                  <a:schemeClr val="dk1"/>
                </a:solidFill>
                <a:sym typeface="Calibri"/>
              </a:rPr>
              <a:t>longer than 48 hours</a:t>
            </a:r>
            <a:endParaRPr sz="2800" b="0" i="0" u="none" strike="noStrike" cap="none" dirty="0">
              <a:solidFill>
                <a:schemeClr val="dk1"/>
              </a:solidFill>
              <a:sym typeface="Calibri"/>
            </a:endParaRPr>
          </a:p>
        </p:txBody>
      </p:sp>
      <p:sp>
        <p:nvSpPr>
          <p:cNvPr id="183" name="Google Shape;183;p26"/>
          <p:cNvSpPr txBox="1">
            <a:spLocks noGrp="1"/>
          </p:cNvSpPr>
          <p:nvPr>
            <p:ph type="title"/>
          </p:nvPr>
        </p:nvSpPr>
        <p:spPr>
          <a:xfrm>
            <a:off x="381000" y="457200"/>
            <a:ext cx="8305800" cy="1219200"/>
          </a:xfrm>
          <a:prstGeom prst="rect">
            <a:avLst/>
          </a:prstGeom>
          <a:noFill/>
          <a:ln>
            <a:noFill/>
          </a:ln>
        </p:spPr>
        <p:txBody>
          <a:bodyPr spcFirstLastPara="1" wrap="square" lIns="91425" tIns="45700" rIns="91425" bIns="45700" anchor="ctr" anchorCtr="0">
            <a:noAutofit/>
          </a:bodyPr>
          <a:lstStyle/>
          <a:p>
            <a:pPr lvl="0">
              <a:buSzPts val="3600"/>
            </a:pPr>
            <a:r>
              <a:rPr lang="en-US" sz="4000" dirty="0"/>
              <a:t>Are </a:t>
            </a:r>
            <a:r>
              <a:rPr lang="en-US" sz="4000" dirty="0" smtClean="0"/>
              <a:t>other medications </a:t>
            </a:r>
            <a:r>
              <a:rPr lang="en-US" sz="4000" dirty="0"/>
              <a:t>safe with </a:t>
            </a:r>
            <a:r>
              <a:rPr lang="en-US" sz="4000" dirty="0" smtClean="0"/>
              <a:t>my transplant medications?</a:t>
            </a:r>
            <a:endParaRPr sz="4000" i="0" u="none" strike="noStrike" cap="none" dirty="0">
              <a:solidFill>
                <a:schemeClr val="dk1"/>
              </a:solidFill>
              <a:sym typeface="Calibri"/>
            </a:endParaRPr>
          </a:p>
        </p:txBody>
      </p:sp>
      <p:pic>
        <p:nvPicPr>
          <p:cNvPr id="5" name="Content Placeholder 3"/>
          <p:cNvPicPr>
            <a:picLocks noChangeAspect="1"/>
          </p:cNvPicPr>
          <p:nvPr/>
        </p:nvPicPr>
        <p:blipFill>
          <a:blip r:embed="rId3"/>
          <a:stretch>
            <a:fillRect/>
          </a:stretch>
        </p:blipFill>
        <p:spPr>
          <a:xfrm>
            <a:off x="5247577" y="2176740"/>
            <a:ext cx="3666696" cy="3643489"/>
          </a:xfrm>
          <a:prstGeom prst="rect">
            <a:avLst/>
          </a:prstGeom>
          <a:noFill/>
          <a:ln>
            <a:noFill/>
          </a:ln>
        </p:spPr>
      </p:pic>
      <p:cxnSp>
        <p:nvCxnSpPr>
          <p:cNvPr id="7" name="Straight Connector 6"/>
          <p:cNvCxnSpPr/>
          <p:nvPr/>
        </p:nvCxnSpPr>
        <p:spPr>
          <a:xfrm>
            <a:off x="762000" y="1828281"/>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4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478"/>
            <a:ext cx="9144000" cy="955322"/>
          </a:xfrm>
        </p:spPr>
        <p:txBody>
          <a:bodyPr>
            <a:noAutofit/>
          </a:bodyPr>
          <a:lstStyle/>
          <a:p>
            <a:pPr algn="ctr"/>
            <a:r>
              <a:rPr lang="en-US" sz="4000" dirty="0"/>
              <a:t>Other Medications After Transplant</a:t>
            </a:r>
          </a:p>
        </p:txBody>
      </p:sp>
      <p:graphicFrame>
        <p:nvGraphicFramePr>
          <p:cNvPr id="4" name="Diagram 3"/>
          <p:cNvGraphicFramePr/>
          <p:nvPr>
            <p:extLst>
              <p:ext uri="{D42A27DB-BD31-4B8C-83A1-F6EECF244321}">
                <p14:modId xmlns:p14="http://schemas.microsoft.com/office/powerpoint/2010/main" val="2281313792"/>
              </p:ext>
            </p:extLst>
          </p:nvPr>
        </p:nvGraphicFramePr>
        <p:xfrm>
          <a:off x="1245648" y="1254966"/>
          <a:ext cx="6652704" cy="362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Google Shape;177;p25"/>
          <p:cNvSpPr txBox="1">
            <a:spLocks noGrp="1"/>
          </p:cNvSpPr>
          <p:nvPr>
            <p:ph type="body" idx="1"/>
          </p:nvPr>
        </p:nvSpPr>
        <p:spPr>
          <a:xfrm>
            <a:off x="762000" y="4432300"/>
            <a:ext cx="7999046" cy="14398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481"/>
              </a:spcBef>
              <a:spcAft>
                <a:spcPts val="0"/>
              </a:spcAft>
              <a:buClr>
                <a:schemeClr val="dk1"/>
              </a:buClr>
              <a:buSzPts val="2405"/>
              <a:buFont typeface="Arial"/>
              <a:buChar char="•"/>
            </a:pPr>
            <a:r>
              <a:rPr lang="en-US" sz="2405" b="1" i="0" u="none" strike="noStrike" cap="none" dirty="0" smtClean="0">
                <a:solidFill>
                  <a:schemeClr val="dk1"/>
                </a:solidFill>
                <a:latin typeface="Calibri"/>
                <a:ea typeface="Calibri"/>
                <a:cs typeface="Calibri"/>
                <a:sym typeface="Calibri"/>
              </a:rPr>
              <a:t>Keep your team </a:t>
            </a:r>
            <a:r>
              <a:rPr lang="en-US" sz="2405" b="1" i="0" u="none" strike="noStrike" cap="none" dirty="0">
                <a:solidFill>
                  <a:schemeClr val="dk1"/>
                </a:solidFill>
                <a:latin typeface="Calibri"/>
                <a:ea typeface="Calibri"/>
                <a:cs typeface="Calibri"/>
                <a:sym typeface="Calibri"/>
              </a:rPr>
              <a:t>informed if you are starting or stopping any medications</a:t>
            </a:r>
            <a:endParaRPr dirty="0"/>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New medication prescribed by another doctor</a:t>
            </a:r>
            <a:endParaRPr dirty="0"/>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Herbals/supplements</a:t>
            </a:r>
            <a:endParaRPr sz="2405"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481"/>
              </a:spcBef>
              <a:spcAft>
                <a:spcPts val="0"/>
              </a:spcAft>
              <a:buClr>
                <a:schemeClr val="dk1"/>
              </a:buClr>
              <a:buSzPts val="2405"/>
              <a:buFont typeface="Arial"/>
              <a:buChar char="•"/>
            </a:pPr>
            <a:r>
              <a:rPr lang="en-US" sz="2405" b="0" i="0" u="none" strike="noStrike" cap="none" dirty="0">
                <a:solidFill>
                  <a:schemeClr val="dk1"/>
                </a:solidFill>
                <a:latin typeface="Calibri"/>
                <a:ea typeface="Calibri"/>
                <a:cs typeface="Calibri"/>
                <a:sym typeface="Calibri"/>
              </a:rPr>
              <a:t>Over the counter medications </a:t>
            </a:r>
            <a:endParaRPr dirty="0"/>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dirty="0">
              <a:solidFill>
                <a:schemeClr val="dk1"/>
              </a:solidFill>
              <a:latin typeface="Calibri"/>
              <a:ea typeface="Calibri"/>
              <a:cs typeface="Calibri"/>
              <a:sym typeface="Calibri"/>
            </a:endParaRPr>
          </a:p>
        </p:txBody>
      </p:sp>
      <p:pic>
        <p:nvPicPr>
          <p:cNvPr id="7" name="Google Shape;175;p25"/>
          <p:cNvPicPr preferRelativeResize="0"/>
          <p:nvPr/>
        </p:nvPicPr>
        <p:blipFill rotWithShape="1">
          <a:blip r:embed="rId7">
            <a:alphaModFix/>
          </a:blip>
          <a:srcRect/>
          <a:stretch/>
        </p:blipFill>
        <p:spPr>
          <a:xfrm>
            <a:off x="7594600" y="4960824"/>
            <a:ext cx="1376994" cy="1000239"/>
          </a:xfrm>
          <a:prstGeom prst="rect">
            <a:avLst/>
          </a:prstGeom>
          <a:noFill/>
          <a:ln>
            <a:noFill/>
          </a:ln>
        </p:spPr>
      </p:pic>
    </p:spTree>
    <p:extLst>
      <p:ext uri="{BB962C8B-B14F-4D97-AF65-F5344CB8AC3E}">
        <p14:creationId xmlns:p14="http://schemas.microsoft.com/office/powerpoint/2010/main" val="40350269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515058"/>
            <a:ext cx="8079581" cy="894642"/>
          </a:xfrm>
        </p:spPr>
        <p:txBody>
          <a:bodyPr>
            <a:normAutofit fontScale="90000"/>
          </a:bodyPr>
          <a:lstStyle/>
          <a:p>
            <a:pPr algn="ctr"/>
            <a:r>
              <a:rPr lang="en-US" sz="4800" dirty="0"/>
              <a:t>Key Points</a:t>
            </a:r>
          </a:p>
        </p:txBody>
      </p:sp>
      <p:sp>
        <p:nvSpPr>
          <p:cNvPr id="3" name="Content Placeholder 2"/>
          <p:cNvSpPr>
            <a:spLocks noGrp="1"/>
          </p:cNvSpPr>
          <p:nvPr>
            <p:ph idx="1"/>
          </p:nvPr>
        </p:nvSpPr>
        <p:spPr>
          <a:xfrm>
            <a:off x="391887" y="1508966"/>
            <a:ext cx="8345714" cy="4617197"/>
          </a:xfrm>
        </p:spPr>
        <p:txBody>
          <a:bodyPr>
            <a:noAutofit/>
          </a:bodyPr>
          <a:lstStyle/>
          <a:p>
            <a:pPr>
              <a:buFont typeface="Arial" panose="020B0604020202020204" pitchFamily="34" charset="0"/>
              <a:buChar char="•"/>
            </a:pPr>
            <a:r>
              <a:rPr lang="en-US" sz="2800" dirty="0"/>
              <a:t>A successful transplant is highly dependent on YOU</a:t>
            </a:r>
            <a:r>
              <a:rPr lang="en-US" sz="2800" dirty="0" smtClean="0"/>
              <a:t>!!</a:t>
            </a:r>
          </a:p>
          <a:p>
            <a:pPr>
              <a:buFont typeface="Arial" panose="020B0604020202020204" pitchFamily="34" charset="0"/>
              <a:buChar char="•"/>
            </a:pPr>
            <a:r>
              <a:rPr lang="en-US" sz="2800" dirty="0" smtClean="0"/>
              <a:t>Immunosuppressant </a:t>
            </a:r>
            <a:r>
              <a:rPr lang="en-US" sz="2800" dirty="0"/>
              <a:t>medications have increased the life of </a:t>
            </a:r>
            <a:r>
              <a:rPr lang="en-US" sz="2800" dirty="0" smtClean="0"/>
              <a:t>organ </a:t>
            </a:r>
            <a:r>
              <a:rPr lang="en-US" sz="2800" dirty="0" smtClean="0"/>
              <a:t>transplants </a:t>
            </a:r>
            <a:r>
              <a:rPr lang="en-US" sz="2800" dirty="0" smtClean="0"/>
              <a:t>and patients</a:t>
            </a:r>
            <a:endParaRPr lang="en-US" sz="2800" dirty="0"/>
          </a:p>
          <a:p>
            <a:pPr>
              <a:buFont typeface="Arial" panose="020B0604020202020204" pitchFamily="34" charset="0"/>
              <a:buChar char="•"/>
            </a:pPr>
            <a:r>
              <a:rPr lang="en-US" sz="2800" dirty="0"/>
              <a:t>Talk with your transplant doctor or pharmacist about side </a:t>
            </a:r>
            <a:r>
              <a:rPr lang="en-US" sz="2800" dirty="0" smtClean="0"/>
              <a:t>effects</a:t>
            </a:r>
          </a:p>
          <a:p>
            <a:pPr>
              <a:buFont typeface="Arial" panose="020B0604020202020204" pitchFamily="34" charset="0"/>
              <a:buChar char="•"/>
            </a:pPr>
            <a:r>
              <a:rPr lang="en-US" sz="2800" dirty="0"/>
              <a:t>Know your medications and ask </a:t>
            </a:r>
            <a:r>
              <a:rPr lang="en-US" sz="2800" dirty="0" smtClean="0"/>
              <a:t>questions</a:t>
            </a:r>
            <a:endParaRPr lang="en-US" sz="2800" dirty="0"/>
          </a:p>
          <a:p>
            <a:pPr>
              <a:buFont typeface="Arial" panose="020B0604020202020204" pitchFamily="34" charset="0"/>
              <a:buChar char="•"/>
            </a:pPr>
            <a:r>
              <a:rPr lang="en-US" sz="2800" dirty="0" smtClean="0"/>
              <a:t>Take </a:t>
            </a:r>
            <a:r>
              <a:rPr lang="en-US" sz="2800" dirty="0"/>
              <a:t>your medications as prescribed to protect your new organ</a:t>
            </a:r>
          </a:p>
          <a:p>
            <a:endParaRPr lang="en-US" sz="2400" dirty="0"/>
          </a:p>
          <a:p>
            <a:endParaRPr lang="en-US" sz="2400" dirty="0"/>
          </a:p>
        </p:txBody>
      </p:sp>
      <p:cxnSp>
        <p:nvCxnSpPr>
          <p:cNvPr id="4" name="Straight Connector 3"/>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79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75" y="486394"/>
            <a:ext cx="8229600" cy="1143000"/>
          </a:xfrm>
        </p:spPr>
        <p:txBody>
          <a:bodyPr/>
          <a:lstStyle/>
          <a:p>
            <a:r>
              <a:rPr lang="en-US" dirty="0" smtClean="0"/>
              <a:t>What can be donated?</a:t>
            </a:r>
            <a:endParaRPr lang="en-US" dirty="0"/>
          </a:p>
        </p:txBody>
      </p:sp>
      <p:sp>
        <p:nvSpPr>
          <p:cNvPr id="4" name="Slide Number Placeholder 3"/>
          <p:cNvSpPr>
            <a:spLocks noGrp="1"/>
          </p:cNvSpPr>
          <p:nvPr>
            <p:ph type="sldNum" sz="quarter" idx="4294967295"/>
          </p:nvPr>
        </p:nvSpPr>
        <p:spPr/>
        <p:txBody>
          <a:bodyPr/>
          <a:lstStyle/>
          <a:p>
            <a:endParaRPr lang="en-US" dirty="0"/>
          </a:p>
        </p:txBody>
      </p:sp>
      <p:pic>
        <p:nvPicPr>
          <p:cNvPr id="6" name="Picture 5"/>
          <p:cNvPicPr>
            <a:picLocks noChangeAspect="1"/>
          </p:cNvPicPr>
          <p:nvPr/>
        </p:nvPicPr>
        <p:blipFill rotWithShape="1">
          <a:blip r:embed="rId2"/>
          <a:srcRect t="12127"/>
          <a:stretch/>
        </p:blipFill>
        <p:spPr>
          <a:xfrm>
            <a:off x="822014" y="1548245"/>
            <a:ext cx="7480722" cy="4395355"/>
          </a:xfrm>
          <a:prstGeom prst="rect">
            <a:avLst/>
          </a:prstGeom>
        </p:spPr>
      </p:pic>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206814"/>
      </p:ext>
    </p:extLst>
  </p:cSld>
  <p:clrMapOvr>
    <a:masterClrMapping/>
  </p:clrMapOvr>
  <mc:AlternateContent xmlns:mc="http://schemas.openxmlformats.org/markup-compatibility/2006" xmlns:p14="http://schemas.microsoft.com/office/powerpoint/2010/main">
    <mc:Choice Requires="p14">
      <p:transition spd="slow" p14:dur="2000" advTm="32050"/>
    </mc:Choice>
    <mc:Fallback xmlns="">
      <p:transition spd="slow" advTm="3205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0" descr="C:\Users\SrijanaJonchhe\AppData\Local\Microsoft\Windows\Temporary Internet Files\Content.IE5\CR5DJXZT\question_1[1].jpg"/>
          <p:cNvPicPr preferRelativeResize="0"/>
          <p:nvPr/>
        </p:nvPicPr>
        <p:blipFill rotWithShape="1">
          <a:blip r:embed="rId3">
            <a:alphaModFix/>
          </a:blip>
          <a:srcRect/>
          <a:stretch/>
        </p:blipFill>
        <p:spPr>
          <a:xfrm>
            <a:off x="2009047" y="947008"/>
            <a:ext cx="5029200" cy="50292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7"/>
          <p:cNvSpPr txBox="1">
            <a:spLocks noGrp="1"/>
          </p:cNvSpPr>
          <p:nvPr>
            <p:ph type="ctrTitle"/>
          </p:nvPr>
        </p:nvSpPr>
        <p:spPr>
          <a:xfrm>
            <a:off x="740229" y="1406818"/>
            <a:ext cx="7772400" cy="2514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800"/>
              <a:buFont typeface="Calibri"/>
              <a:buNone/>
            </a:pPr>
            <a:r>
              <a:rPr lang="en-US" sz="6000" b="1" i="0" u="none" strike="noStrike" cap="none" dirty="0">
                <a:solidFill>
                  <a:schemeClr val="dk1"/>
                </a:solidFill>
                <a:latin typeface="Calibri" panose="020F0502020204030204" pitchFamily="34" charset="0"/>
                <a:cs typeface="Calibri" panose="020F0502020204030204" pitchFamily="34" charset="0"/>
                <a:sym typeface="Calibri"/>
              </a:rPr>
              <a:t>Medications </a:t>
            </a:r>
            <a:br>
              <a:rPr lang="en-US" sz="6000" b="1" i="0" u="none" strike="noStrike" cap="none" dirty="0">
                <a:solidFill>
                  <a:schemeClr val="dk1"/>
                </a:solidFill>
                <a:latin typeface="Calibri" panose="020F0502020204030204" pitchFamily="34" charset="0"/>
                <a:cs typeface="Calibri" panose="020F0502020204030204" pitchFamily="34" charset="0"/>
                <a:sym typeface="Calibri"/>
              </a:rPr>
            </a:br>
            <a:r>
              <a:rPr lang="en-US" sz="6000" b="1" i="0" u="none" strike="noStrike" cap="none" dirty="0">
                <a:solidFill>
                  <a:schemeClr val="dk1"/>
                </a:solidFill>
                <a:latin typeface="Calibri" panose="020F0502020204030204" pitchFamily="34" charset="0"/>
                <a:cs typeface="Calibri" panose="020F0502020204030204" pitchFamily="34" charset="0"/>
                <a:sym typeface="Calibri"/>
              </a:rPr>
              <a:t>After Transplant</a:t>
            </a:r>
            <a:endParaRPr sz="5400" b="1" i="0" u="none" strike="noStrike" cap="none" dirty="0">
              <a:solidFill>
                <a:srgbClr val="FFFF00"/>
              </a:solidFill>
              <a:latin typeface="Calibri" panose="020F0502020204030204" pitchFamily="34" charset="0"/>
              <a:cs typeface="Calibri" panose="020F0502020204030204" pitchFamily="34" charset="0"/>
              <a:sym typeface="Calibri"/>
            </a:endParaRPr>
          </a:p>
        </p:txBody>
      </p:sp>
      <p:sp>
        <p:nvSpPr>
          <p:cNvPr id="47" name="Google Shape;47;p7"/>
          <p:cNvSpPr txBox="1">
            <a:spLocks noGrp="1"/>
          </p:cNvSpPr>
          <p:nvPr>
            <p:ph type="subTitle" idx="1"/>
          </p:nvPr>
        </p:nvSpPr>
        <p:spPr>
          <a:xfrm>
            <a:off x="702186" y="3921418"/>
            <a:ext cx="7848486" cy="16419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Ian A. Booth, PharmD</a:t>
            </a:r>
          </a:p>
          <a:p>
            <a:pPr marL="0" marR="0" lvl="0" indent="0" algn="ctr" rtl="0">
              <a:spcBef>
                <a:spcPts val="0"/>
              </a:spcBef>
              <a:spcAft>
                <a:spcPts val="600"/>
              </a:spcAft>
              <a:buClr>
                <a:srgbClr val="888888"/>
              </a:buClr>
              <a:buSzPts val="1600"/>
              <a:buFont typeface="Arial"/>
              <a:buNone/>
            </a:pPr>
            <a:r>
              <a:rPr lang="en-US" sz="2400" dirty="0" smtClean="0">
                <a:solidFill>
                  <a:schemeClr val="tx1"/>
                </a:solidFill>
                <a:latin typeface="Calibri" panose="020F0502020204030204" pitchFamily="34" charset="0"/>
                <a:cs typeface="Calibri" panose="020F0502020204030204" pitchFamily="34" charset="0"/>
              </a:rPr>
              <a:t>Solid Organ Transplant Pharmacist</a:t>
            </a:r>
            <a:endParaRPr sz="2400" b="0" i="0" u="none" strike="noStrike" cap="none" dirty="0">
              <a:solidFill>
                <a:schemeClr val="tx1"/>
              </a:solidFill>
              <a:latin typeface="Calibri" panose="020F0502020204030204" pitchFamily="34" charset="0"/>
              <a:cs typeface="Calibri" panose="020F0502020204030204" pitchFamily="34" charset="0"/>
              <a:sym typeface="Calibri"/>
            </a:endParaRPr>
          </a:p>
          <a:p>
            <a:pPr marL="0" marR="0" lvl="0" indent="0" algn="ctr" rtl="0">
              <a:spcBef>
                <a:spcPts val="320"/>
              </a:spcBef>
              <a:spcAft>
                <a:spcPts val="600"/>
              </a:spcAft>
              <a:buClr>
                <a:srgbClr val="888888"/>
              </a:buClr>
              <a:buSzPts val="1600"/>
              <a:buFont typeface="Arial"/>
              <a:buNone/>
            </a:pPr>
            <a:r>
              <a:rPr lang="en-US" sz="2400" b="0" i="0" u="none" strike="noStrike" cap="none" dirty="0" smtClean="0">
                <a:solidFill>
                  <a:schemeClr val="tx1"/>
                </a:solidFill>
                <a:latin typeface="Calibri" panose="020F0502020204030204" pitchFamily="34" charset="0"/>
                <a:cs typeface="Calibri" panose="020F0502020204030204" pitchFamily="34" charset="0"/>
                <a:sym typeface="Calibri"/>
              </a:rPr>
              <a:t>University </a:t>
            </a:r>
            <a:r>
              <a:rPr lang="en-US" sz="2400" b="0" i="0" u="none" strike="noStrike" cap="none" dirty="0">
                <a:solidFill>
                  <a:schemeClr val="tx1"/>
                </a:solidFill>
                <a:latin typeface="Calibri" panose="020F0502020204030204" pitchFamily="34" charset="0"/>
                <a:cs typeface="Calibri" panose="020F0502020204030204" pitchFamily="34" charset="0"/>
                <a:sym typeface="Calibri"/>
              </a:rPr>
              <a:t>of Maryland Medical Center</a:t>
            </a:r>
            <a:endParaRPr sz="2400" dirty="0">
              <a:solidFill>
                <a:schemeClr val="tx1"/>
              </a:solidFill>
              <a:latin typeface="Calibri" panose="020F0502020204030204" pitchFamily="34" charset="0"/>
              <a:cs typeface="Calibri" panose="020F0502020204030204" pitchFamily="34" charset="0"/>
            </a:endParaRPr>
          </a:p>
          <a:p>
            <a:pPr marL="0" marR="0" lvl="0" indent="0" algn="ctr" rtl="0">
              <a:spcBef>
                <a:spcPts val="640"/>
              </a:spcBef>
              <a:spcAft>
                <a:spcPts val="600"/>
              </a:spcAft>
              <a:buClr>
                <a:srgbClr val="888888"/>
              </a:buClr>
              <a:buSzPts val="3200"/>
              <a:buFont typeface="Arial"/>
              <a:buNone/>
            </a:pPr>
            <a:endParaRPr sz="4000" b="0" i="0" u="none" strike="noStrike" cap="none" dirty="0">
              <a:solidFill>
                <a:schemeClr val="tx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701235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500" b="1" dirty="0"/>
              <a:t>References</a:t>
            </a:r>
          </a:p>
        </p:txBody>
      </p:sp>
      <p:sp>
        <p:nvSpPr>
          <p:cNvPr id="3" name="Content Placeholder 2"/>
          <p:cNvSpPr>
            <a:spLocks noGrp="1"/>
          </p:cNvSpPr>
          <p:nvPr>
            <p:ph idx="1"/>
          </p:nvPr>
        </p:nvSpPr>
        <p:spPr/>
        <p:txBody>
          <a:bodyPr>
            <a:normAutofit fontScale="47500" lnSpcReduction="20000"/>
          </a:bodyPr>
          <a:lstStyle/>
          <a:p>
            <a:pPr marL="342900" indent="-342900">
              <a:buFont typeface="+mj-lt"/>
              <a:buAutoNum type="arabicPeriod"/>
            </a:pPr>
            <a:r>
              <a:rPr lang="en-US" dirty="0" err="1" smtClean="0"/>
              <a:t>VectorStock</a:t>
            </a:r>
            <a:r>
              <a:rPr lang="en-US" dirty="0" smtClean="0"/>
              <a:t>. Stop bacterium sign with cute cartoon germs in flat vector image. Published 2019. Accessed April 9, 2019. </a:t>
            </a:r>
            <a:r>
              <a:rPr lang="en-US" dirty="0"/>
              <a:t>https://www.vectorstock.com/royalty-free-vector/stop-bacterium-sign-with-cute-cartoon-gems-in-flat-vector-</a:t>
            </a:r>
            <a:r>
              <a:rPr lang="en-US" dirty="0" smtClean="0"/>
              <a:t>10554156.</a:t>
            </a:r>
          </a:p>
          <a:p>
            <a:pPr marL="342900" indent="-342900">
              <a:buFont typeface="+mj-lt"/>
              <a:buAutoNum type="arabicPeriod"/>
            </a:pPr>
            <a:r>
              <a:rPr lang="en-US" dirty="0" smtClean="0"/>
              <a:t>Open Clipart. Bacteria. https</a:t>
            </a:r>
            <a:r>
              <a:rPr lang="en-US" dirty="0"/>
              <a:t>://</a:t>
            </a:r>
            <a:r>
              <a:rPr lang="en-US" dirty="0" smtClean="0"/>
              <a:t>openclipart.org/detail/284321/bacteria. Published 2017. Accessed April 5, 2019.</a:t>
            </a:r>
          </a:p>
          <a:p>
            <a:pPr marL="342900" indent="-342900">
              <a:buFont typeface="+mj-lt"/>
              <a:buAutoNum type="arabicPeriod"/>
            </a:pPr>
            <a:r>
              <a:rPr lang="en-US" dirty="0" err="1" smtClean="0"/>
              <a:t>UnixTitan</a:t>
            </a:r>
            <a:r>
              <a:rPr lang="en-US" dirty="0" smtClean="0"/>
              <a:t>. Virus Clipart #9. https</a:t>
            </a:r>
            <a:r>
              <a:rPr lang="en-US" dirty="0"/>
              <a:t>://unixtitan.net/explore/virus-clipart-black-and-white/#</a:t>
            </a:r>
            <a:r>
              <a:rPr lang="en-US" dirty="0" smtClean="0"/>
              <a:t>gal_post_3303_virus-clipart-black-and-white-9.png. </a:t>
            </a:r>
            <a:r>
              <a:rPr lang="en-US" dirty="0"/>
              <a:t>Published </a:t>
            </a:r>
            <a:r>
              <a:rPr lang="en-US" dirty="0" smtClean="0"/>
              <a:t>2018. </a:t>
            </a:r>
            <a:r>
              <a:rPr lang="en-US" dirty="0"/>
              <a:t>Accessed April 5, 2019</a:t>
            </a:r>
            <a:r>
              <a:rPr lang="en-US" dirty="0" smtClean="0"/>
              <a:t>.</a:t>
            </a:r>
            <a:endParaRPr lang="en-US" dirty="0"/>
          </a:p>
          <a:p>
            <a:pPr marL="342900" indent="-342900">
              <a:buFont typeface="+mj-lt"/>
              <a:buAutoNum type="arabicPeriod"/>
            </a:pPr>
            <a:r>
              <a:rPr lang="en-US" dirty="0" err="1"/>
              <a:t>UnixTitan</a:t>
            </a:r>
            <a:r>
              <a:rPr lang="en-US" dirty="0"/>
              <a:t>. Virus Clipart </a:t>
            </a:r>
            <a:r>
              <a:rPr lang="en-US" dirty="0" smtClean="0"/>
              <a:t>#1. https</a:t>
            </a:r>
            <a:r>
              <a:rPr lang="en-US" dirty="0"/>
              <a:t>://unixtitan.net/explore/virus-clipart-black-and-white/#</a:t>
            </a:r>
            <a:r>
              <a:rPr lang="en-US" dirty="0" smtClean="0"/>
              <a:t>gal_post_267_virus-clipart-black-and-white.png. </a:t>
            </a:r>
            <a:r>
              <a:rPr lang="en-US" dirty="0"/>
              <a:t>Published 2018. Accessed April 5, 2019</a:t>
            </a:r>
            <a:r>
              <a:rPr lang="en-US" dirty="0" smtClean="0"/>
              <a:t>.</a:t>
            </a:r>
            <a:endParaRPr lang="en-US" dirty="0"/>
          </a:p>
          <a:p>
            <a:pPr marL="342900" indent="-342900">
              <a:buFont typeface="+mj-lt"/>
              <a:buAutoNum type="arabicPeriod"/>
            </a:pPr>
            <a:r>
              <a:rPr lang="en-US" dirty="0" err="1"/>
              <a:t>UnixTitan</a:t>
            </a:r>
            <a:r>
              <a:rPr lang="en-US" dirty="0"/>
              <a:t>. Virus Clipart </a:t>
            </a:r>
            <a:r>
              <a:rPr lang="en-US" dirty="0" smtClean="0"/>
              <a:t>#2. https</a:t>
            </a:r>
            <a:r>
              <a:rPr lang="en-US" dirty="0"/>
              <a:t>://unixtitan.net/explore/virus-clipart-black-and-white/#</a:t>
            </a:r>
            <a:r>
              <a:rPr lang="en-US" dirty="0" smtClean="0"/>
              <a:t>gal_post_267_virus-clipart-black-and-white-2.png. </a:t>
            </a:r>
            <a:r>
              <a:rPr lang="en-US" dirty="0"/>
              <a:t>Published 2018. Accessed April 5, 2019</a:t>
            </a:r>
            <a:r>
              <a:rPr lang="en-US" dirty="0" smtClean="0"/>
              <a:t>.</a:t>
            </a:r>
          </a:p>
          <a:p>
            <a:pPr marL="342900" indent="-342900">
              <a:buFont typeface="+mj-lt"/>
              <a:buAutoNum type="arabicPeriod"/>
            </a:pPr>
            <a:r>
              <a:rPr lang="en-US" dirty="0" smtClean="0"/>
              <a:t>UHN Research. http</a:t>
            </a:r>
            <a:r>
              <a:rPr lang="en-US" dirty="0"/>
              <a:t>://pie.uhnresearch.ca/~</a:t>
            </a:r>
            <a:r>
              <a:rPr lang="en-US" dirty="0" smtClean="0"/>
              <a:t>michaelcorrin/TMITT. </a:t>
            </a:r>
          </a:p>
          <a:p>
            <a:pPr marL="342900" indent="-342900">
              <a:buFont typeface="+mj-lt"/>
              <a:buAutoNum type="arabicPeriod"/>
            </a:pPr>
            <a:r>
              <a:rPr lang="en-US" dirty="0" err="1" smtClean="0"/>
              <a:t>MyMedSchedule</a:t>
            </a:r>
            <a:r>
              <a:rPr lang="en-US" dirty="0" smtClean="0"/>
              <a:t> Plus. Phone. https</a:t>
            </a:r>
            <a:r>
              <a:rPr lang="en-US" dirty="0"/>
              <a:t>://</a:t>
            </a:r>
            <a:r>
              <a:rPr lang="en-US" dirty="0" smtClean="0"/>
              <a:t>secure.medactionplan.com/mymedschedule/images/phone-today.png. Published 2018. Accessed April 5, 2019.</a:t>
            </a:r>
            <a:endParaRPr lang="en-US" dirty="0"/>
          </a:p>
          <a:p>
            <a:pPr marL="342900" indent="-342900">
              <a:buFont typeface="+mj-lt"/>
              <a:buAutoNum type="arabicPeriod"/>
            </a:pPr>
            <a:r>
              <a:rPr lang="en-US" dirty="0" smtClean="0"/>
              <a:t>Masters, M. Prevention. The best alarm clocks for heavy sleepers. https</a:t>
            </a:r>
            <a:r>
              <a:rPr lang="en-US" dirty="0"/>
              <a:t>://</a:t>
            </a:r>
            <a:r>
              <a:rPr lang="en-US" dirty="0" smtClean="0"/>
              <a:t>www.prevention.com/health/a20485882/loudest-alarm-clocks-for-heavy-sleepers. Published November 4, 2018. Accessed April 5, 2019.</a:t>
            </a:r>
            <a:endParaRPr lang="en-US" dirty="0"/>
          </a:p>
        </p:txBody>
      </p:sp>
    </p:spTree>
    <p:extLst>
      <p:ext uri="{BB962C8B-B14F-4D97-AF65-F5344CB8AC3E}">
        <p14:creationId xmlns:p14="http://schemas.microsoft.com/office/powerpoint/2010/main" val="420820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DF74-0868-CE4E-8A36-12846873D907}"/>
              </a:ext>
            </a:extLst>
          </p:cNvPr>
          <p:cNvSpPr>
            <a:spLocks noGrp="1"/>
          </p:cNvSpPr>
          <p:nvPr>
            <p:ph type="title"/>
          </p:nvPr>
        </p:nvSpPr>
        <p:spPr>
          <a:xfrm>
            <a:off x="570899" y="755732"/>
            <a:ext cx="7886700" cy="496064"/>
          </a:xfrm>
        </p:spPr>
        <p:txBody>
          <a:bodyPr/>
          <a:lstStyle/>
          <a:p>
            <a:r>
              <a:rPr lang="en-US" dirty="0"/>
              <a:t>The Immune System</a:t>
            </a:r>
          </a:p>
        </p:txBody>
      </p:sp>
      <p:graphicFrame>
        <p:nvGraphicFramePr>
          <p:cNvPr id="3" name="Diagram 2"/>
          <p:cNvGraphicFramePr/>
          <p:nvPr>
            <p:extLst>
              <p:ext uri="{D42A27DB-BD31-4B8C-83A1-F6EECF244321}">
                <p14:modId xmlns:p14="http://schemas.microsoft.com/office/powerpoint/2010/main" val="2695949799"/>
              </p:ext>
            </p:extLst>
          </p:nvPr>
        </p:nvGraphicFramePr>
        <p:xfrm>
          <a:off x="1235122" y="1801684"/>
          <a:ext cx="6327200" cy="4291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srcRect l="8403" t="4481" r="9293" b="11634"/>
          <a:stretch/>
        </p:blipFill>
        <p:spPr>
          <a:xfrm>
            <a:off x="351021" y="2445920"/>
            <a:ext cx="1600329" cy="1721819"/>
          </a:xfrm>
          <a:prstGeom prst="rect">
            <a:avLst/>
          </a:prstGeom>
        </p:spPr>
      </p:pic>
      <p:pic>
        <p:nvPicPr>
          <p:cNvPr id="1026" name="Picture 2" descr="https://lh3.googleusercontent.com/ZGuZrHQK7vVM0aXdsyk5Ab1kx-DXMMK_No41ZZGBJI_bZsdm4kNIHErHi93v4MqkPxxAzaz2CeiNTJ-3YxUOR9Cgn0xsN3Gj7P69OPtt0MuQPi2WUKiyyq_1oq6Z9Or77CHnQ3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093" y="1954697"/>
            <a:ext cx="2183607" cy="30539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966134"/>
      </p:ext>
    </p:extLst>
  </p:cSld>
  <p:clrMapOvr>
    <a:masterClrMapping/>
  </p:clrMapOvr>
  <mc:AlternateContent xmlns:mc="http://schemas.openxmlformats.org/markup-compatibility/2006" xmlns:p14="http://schemas.microsoft.com/office/powerpoint/2010/main">
    <mc:Choice Requires="p14">
      <p:transition spd="slow" p14:dur="2000" advTm="43290"/>
    </mc:Choice>
    <mc:Fallback xmlns="">
      <p:transition spd="slow" advTm="4329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326"/>
            <a:ext cx="8229600" cy="877311"/>
          </a:xfrm>
        </p:spPr>
        <p:txBody>
          <a:bodyPr/>
          <a:lstStyle/>
          <a:p>
            <a:r>
              <a:rPr lang="en-US" dirty="0" smtClean="0"/>
              <a:t>Basics of the Immune System</a:t>
            </a:r>
            <a:endParaRPr lang="en-US" dirty="0"/>
          </a:p>
        </p:txBody>
      </p:sp>
      <p:sp>
        <p:nvSpPr>
          <p:cNvPr id="3" name="Text Placeholder 2"/>
          <p:cNvSpPr>
            <a:spLocks noGrp="1"/>
          </p:cNvSpPr>
          <p:nvPr>
            <p:ph type="body" idx="1"/>
          </p:nvPr>
        </p:nvSpPr>
        <p:spPr>
          <a:xfrm>
            <a:off x="457200" y="1417638"/>
            <a:ext cx="8229600" cy="4708526"/>
          </a:xfrm>
        </p:spPr>
        <p:txBody>
          <a:bodyPr/>
          <a:lstStyle/>
          <a:p>
            <a:r>
              <a:rPr lang="en-US" sz="2800" dirty="0"/>
              <a:t>Immune system protects against foreign material (aka organs in organ transplant)</a:t>
            </a:r>
          </a:p>
          <a:p>
            <a:r>
              <a:rPr lang="en-US" sz="2800" u="sng" dirty="0"/>
              <a:t>3 levels of </a:t>
            </a:r>
            <a:r>
              <a:rPr lang="en-US" sz="2800" u="sng" dirty="0" smtClean="0"/>
              <a:t>defense</a:t>
            </a:r>
            <a:r>
              <a:rPr lang="en-US" sz="2800" dirty="0" smtClean="0"/>
              <a:t>:</a:t>
            </a:r>
          </a:p>
          <a:p>
            <a:pPr lvl="1"/>
            <a:r>
              <a:rPr lang="en-US" sz="2400" dirty="0" smtClean="0"/>
              <a:t>Surface barriers</a:t>
            </a:r>
          </a:p>
          <a:p>
            <a:pPr lvl="2"/>
            <a:r>
              <a:rPr lang="en-US" sz="2000" dirty="0" smtClean="0"/>
              <a:t>Skin</a:t>
            </a:r>
            <a:r>
              <a:rPr lang="en-US" sz="2000" dirty="0"/>
              <a:t>, mucus linings, </a:t>
            </a:r>
            <a:r>
              <a:rPr lang="en-US" sz="2000" dirty="0" smtClean="0"/>
              <a:t>acidic stomach environment</a:t>
            </a:r>
          </a:p>
          <a:p>
            <a:pPr lvl="1"/>
            <a:r>
              <a:rPr lang="en-US" sz="2400" dirty="0" smtClean="0"/>
              <a:t>Innate </a:t>
            </a:r>
            <a:r>
              <a:rPr lang="en-US" sz="2400" dirty="0"/>
              <a:t>(present from birth, no memory, non-specific, response time = </a:t>
            </a:r>
            <a:r>
              <a:rPr lang="en-US" sz="2400" dirty="0" smtClean="0"/>
              <a:t>hours)</a:t>
            </a:r>
          </a:p>
          <a:p>
            <a:pPr lvl="1"/>
            <a:r>
              <a:rPr lang="en-US" sz="2400" dirty="0" smtClean="0"/>
              <a:t>Adaptive </a:t>
            </a:r>
            <a:r>
              <a:rPr lang="en-US" sz="2400" dirty="0"/>
              <a:t>(specific, memory, response time = </a:t>
            </a:r>
            <a:r>
              <a:rPr lang="en-US" sz="2400" dirty="0" smtClean="0"/>
              <a:t>days)</a:t>
            </a:r>
          </a:p>
          <a:p>
            <a:pPr lvl="2"/>
            <a:r>
              <a:rPr lang="en-US" dirty="0" smtClean="0"/>
              <a:t>Cellular </a:t>
            </a:r>
            <a:r>
              <a:rPr lang="en-US" dirty="0"/>
              <a:t>(</a:t>
            </a:r>
            <a:r>
              <a:rPr lang="en-US" dirty="0" smtClean="0"/>
              <a:t>T-cells)</a:t>
            </a:r>
          </a:p>
          <a:p>
            <a:pPr lvl="2"/>
            <a:r>
              <a:rPr lang="en-US" dirty="0" smtClean="0"/>
              <a:t>Humoral </a:t>
            </a:r>
            <a:r>
              <a:rPr lang="en-US" dirty="0"/>
              <a:t>(B-cells)</a:t>
            </a:r>
          </a:p>
          <a:p>
            <a:endParaRPr lang="en-US" sz="2800" dirty="0"/>
          </a:p>
        </p:txBody>
      </p:sp>
      <p:sp>
        <p:nvSpPr>
          <p:cNvPr id="4" name="Rectangle 3"/>
          <p:cNvSpPr/>
          <p:nvPr/>
        </p:nvSpPr>
        <p:spPr>
          <a:xfrm>
            <a:off x="956830" y="4578814"/>
            <a:ext cx="6896100" cy="134753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00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97" y="741947"/>
            <a:ext cx="7226147" cy="636672"/>
          </a:xfrm>
        </p:spPr>
        <p:txBody>
          <a:bodyPr>
            <a:noAutofit/>
          </a:bodyPr>
          <a:lstStyle/>
          <a:p>
            <a:r>
              <a:rPr lang="en-US" sz="4000" dirty="0"/>
              <a:t>The Effect of Immunosuppression </a:t>
            </a:r>
          </a:p>
        </p:txBody>
      </p:sp>
      <p:cxnSp>
        <p:nvCxnSpPr>
          <p:cNvPr id="12" name="Straight Connector 11"/>
          <p:cNvCxnSpPr/>
          <p:nvPr/>
        </p:nvCxnSpPr>
        <p:spPr>
          <a:xfrm>
            <a:off x="762000" y="1508966"/>
            <a:ext cx="762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98200" y="1724498"/>
            <a:ext cx="8545800" cy="3827744"/>
            <a:chOff x="190500" y="1580732"/>
            <a:chExt cx="8763000" cy="4445552"/>
          </a:xfrm>
        </p:grpSpPr>
        <p:grpSp>
          <p:nvGrpSpPr>
            <p:cNvPr id="6" name="Group 5"/>
            <p:cNvGrpSpPr/>
            <p:nvPr/>
          </p:nvGrpSpPr>
          <p:grpSpPr>
            <a:xfrm>
              <a:off x="190500" y="1580732"/>
              <a:ext cx="8763000" cy="4445552"/>
              <a:chOff x="190500" y="1570684"/>
              <a:chExt cx="8763000" cy="4445552"/>
            </a:xfrm>
          </p:grpSpPr>
          <p:pic>
            <p:nvPicPr>
              <p:cNvPr id="4" name="Picture 3">
                <a:extLst>
                  <a:ext uri="{FF2B5EF4-FFF2-40B4-BE49-F238E27FC236}">
                    <a16:creationId xmlns:a16="http://schemas.microsoft.com/office/drawing/2014/main" id="{7F403424-6224-D34C-873B-EF2E840673D0}"/>
                  </a:ext>
                </a:extLst>
              </p:cNvPr>
              <p:cNvPicPr>
                <a:picLocks noChangeAspect="1"/>
              </p:cNvPicPr>
              <p:nvPr/>
            </p:nvPicPr>
            <p:blipFill rotWithShape="1">
              <a:blip r:embed="rId3"/>
              <a:srcRect l="2500" t="3433" r="1666"/>
              <a:stretch/>
            </p:blipFill>
            <p:spPr>
              <a:xfrm>
                <a:off x="190500" y="1570684"/>
                <a:ext cx="8763000" cy="4445552"/>
              </a:xfrm>
              <a:prstGeom prst="rect">
                <a:avLst/>
              </a:prstGeom>
              <a:ln w="25400">
                <a:noFill/>
              </a:ln>
            </p:spPr>
          </p:pic>
          <p:sp>
            <p:nvSpPr>
              <p:cNvPr id="3" name="Rectangle 2"/>
              <p:cNvSpPr/>
              <p:nvPr/>
            </p:nvSpPr>
            <p:spPr>
              <a:xfrm>
                <a:off x="1155560" y="1607736"/>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7" name="Rectangle 6"/>
              <p:cNvSpPr/>
              <p:nvPr/>
            </p:nvSpPr>
            <p:spPr>
              <a:xfrm>
                <a:off x="1155560" y="2066230"/>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8" name="Rectangle 7"/>
              <p:cNvSpPr/>
              <p:nvPr/>
            </p:nvSpPr>
            <p:spPr>
              <a:xfrm>
                <a:off x="2665755" y="3906753"/>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9" name="Rectangle 8"/>
              <p:cNvSpPr/>
              <p:nvPr/>
            </p:nvSpPr>
            <p:spPr>
              <a:xfrm>
                <a:off x="4737390" y="3034221"/>
                <a:ext cx="1065126" cy="22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0" name="Rectangle 9"/>
              <p:cNvSpPr/>
              <p:nvPr/>
            </p:nvSpPr>
            <p:spPr>
              <a:xfrm>
                <a:off x="6459727" y="2390576"/>
                <a:ext cx="1818042" cy="188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1" name="Rectangle 10"/>
              <p:cNvSpPr/>
              <p:nvPr/>
            </p:nvSpPr>
            <p:spPr>
              <a:xfrm>
                <a:off x="7524133" y="4278851"/>
                <a:ext cx="1308369" cy="4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13" name="Rectangle 12"/>
              <p:cNvSpPr/>
              <p:nvPr/>
            </p:nvSpPr>
            <p:spPr>
              <a:xfrm>
                <a:off x="7707091" y="4823133"/>
                <a:ext cx="1216265" cy="40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sp>
          <p:nvSpPr>
            <p:cNvPr id="15" name="Rectangle 14"/>
            <p:cNvSpPr/>
            <p:nvPr/>
          </p:nvSpPr>
          <p:spPr>
            <a:xfrm>
              <a:off x="1155560" y="1838848"/>
              <a:ext cx="1205803" cy="34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grpSp>
      <p:sp>
        <p:nvSpPr>
          <p:cNvPr id="14" name="TextBox 13"/>
          <p:cNvSpPr txBox="1"/>
          <p:nvPr/>
        </p:nvSpPr>
        <p:spPr>
          <a:xfrm>
            <a:off x="1539340" y="5673457"/>
            <a:ext cx="1331407" cy="523220"/>
          </a:xfrm>
          <a:prstGeom prst="rect">
            <a:avLst/>
          </a:prstGeom>
          <a:noFill/>
        </p:spPr>
        <p:txBody>
          <a:bodyPr wrap="square" rtlCol="0">
            <a:spAutoFit/>
          </a:bodyPr>
          <a:lstStyle/>
          <a:p>
            <a:pPr algn="ctr"/>
            <a:r>
              <a:rPr lang="en-US" b="1" dirty="0" smtClean="0"/>
              <a:t>Prednisone</a:t>
            </a:r>
          </a:p>
          <a:p>
            <a:pPr algn="ctr"/>
            <a:r>
              <a:rPr lang="en-US" b="1" dirty="0"/>
              <a:t>Azathioprine</a:t>
            </a:r>
          </a:p>
        </p:txBody>
      </p:sp>
      <p:sp>
        <p:nvSpPr>
          <p:cNvPr id="19" name="Rectangle 18"/>
          <p:cNvSpPr/>
          <p:nvPr/>
        </p:nvSpPr>
        <p:spPr>
          <a:xfrm>
            <a:off x="2754923" y="3450883"/>
            <a:ext cx="753627" cy="3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2" name="Rectangle 21"/>
          <p:cNvSpPr/>
          <p:nvPr/>
        </p:nvSpPr>
        <p:spPr>
          <a:xfrm>
            <a:off x="4664451" y="2755708"/>
            <a:ext cx="799342" cy="340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1" name="TextBox 20"/>
          <p:cNvSpPr txBox="1"/>
          <p:nvPr/>
        </p:nvSpPr>
        <p:spPr>
          <a:xfrm>
            <a:off x="3178285" y="5781178"/>
            <a:ext cx="1447726" cy="307777"/>
          </a:xfrm>
          <a:prstGeom prst="rect">
            <a:avLst/>
          </a:prstGeom>
          <a:noFill/>
        </p:spPr>
        <p:txBody>
          <a:bodyPr wrap="square" rtlCol="0">
            <a:spAutoFit/>
          </a:bodyPr>
          <a:lstStyle/>
          <a:p>
            <a:r>
              <a:rPr lang="en-US" b="1" dirty="0"/>
              <a:t>Cyclosporine</a:t>
            </a:r>
          </a:p>
        </p:txBody>
      </p:sp>
      <p:sp>
        <p:nvSpPr>
          <p:cNvPr id="23" name="Rectangle 22"/>
          <p:cNvSpPr/>
          <p:nvPr/>
        </p:nvSpPr>
        <p:spPr>
          <a:xfrm>
            <a:off x="5585210" y="2451635"/>
            <a:ext cx="1976176" cy="408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4" name="Rectangle 23"/>
          <p:cNvSpPr/>
          <p:nvPr/>
        </p:nvSpPr>
        <p:spPr>
          <a:xfrm>
            <a:off x="6037384" y="3083271"/>
            <a:ext cx="674653" cy="31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6" name="Rectangle 25"/>
          <p:cNvSpPr/>
          <p:nvPr/>
        </p:nvSpPr>
        <p:spPr>
          <a:xfrm>
            <a:off x="5794549" y="2860293"/>
            <a:ext cx="1237562" cy="22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27" name="TextBox 26"/>
          <p:cNvSpPr txBox="1"/>
          <p:nvPr/>
        </p:nvSpPr>
        <p:spPr>
          <a:xfrm>
            <a:off x="4933550" y="5619776"/>
            <a:ext cx="1547209" cy="738664"/>
          </a:xfrm>
          <a:prstGeom prst="rect">
            <a:avLst/>
          </a:prstGeom>
          <a:noFill/>
        </p:spPr>
        <p:txBody>
          <a:bodyPr wrap="square" rtlCol="0">
            <a:spAutoFit/>
          </a:bodyPr>
          <a:lstStyle/>
          <a:p>
            <a:pPr algn="ctr"/>
            <a:r>
              <a:rPr lang="en-US" b="1" dirty="0" smtClean="0"/>
              <a:t>Tacrolimus</a:t>
            </a:r>
          </a:p>
          <a:p>
            <a:pPr algn="ctr"/>
            <a:r>
              <a:rPr lang="en-US" b="1" dirty="0"/>
              <a:t>Mycophenolate</a:t>
            </a:r>
          </a:p>
          <a:p>
            <a:pPr algn="ctr"/>
            <a:r>
              <a:rPr lang="en-US" b="1" dirty="0"/>
              <a:t>Sirolimus</a:t>
            </a:r>
          </a:p>
        </p:txBody>
      </p:sp>
      <p:sp>
        <p:nvSpPr>
          <p:cNvPr id="28" name="Rectangle 27"/>
          <p:cNvSpPr/>
          <p:nvPr/>
        </p:nvSpPr>
        <p:spPr>
          <a:xfrm>
            <a:off x="6755852" y="3827630"/>
            <a:ext cx="876210" cy="274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30" name="TextBox 29"/>
          <p:cNvSpPr txBox="1"/>
          <p:nvPr/>
        </p:nvSpPr>
        <p:spPr>
          <a:xfrm>
            <a:off x="6480759" y="5682590"/>
            <a:ext cx="1447726" cy="523220"/>
          </a:xfrm>
          <a:prstGeom prst="rect">
            <a:avLst/>
          </a:prstGeom>
          <a:noFill/>
        </p:spPr>
        <p:txBody>
          <a:bodyPr wrap="square" rtlCol="0">
            <a:spAutoFit/>
          </a:bodyPr>
          <a:lstStyle/>
          <a:p>
            <a:pPr algn="ctr"/>
            <a:r>
              <a:rPr lang="en-US" b="1" dirty="0" smtClean="0"/>
              <a:t>Tacrolimus XL</a:t>
            </a:r>
          </a:p>
          <a:p>
            <a:pPr algn="ctr"/>
            <a:r>
              <a:rPr lang="en-US" b="1" dirty="0" smtClean="0"/>
              <a:t>Everolimus</a:t>
            </a:r>
            <a:endParaRPr lang="en-US" b="1" dirty="0"/>
          </a:p>
        </p:txBody>
      </p:sp>
      <p:sp>
        <p:nvSpPr>
          <p:cNvPr id="16" name="Right Brace 15"/>
          <p:cNvSpPr/>
          <p:nvPr/>
        </p:nvSpPr>
        <p:spPr>
          <a:xfrm rot="5400000">
            <a:off x="1941903" y="4969117"/>
            <a:ext cx="452693" cy="926148"/>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Elbow Connector 30"/>
          <p:cNvCxnSpPr/>
          <p:nvPr/>
        </p:nvCxnSpPr>
        <p:spPr>
          <a:xfrm rot="5400000">
            <a:off x="3715558" y="5302177"/>
            <a:ext cx="667839" cy="475175"/>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704609" y="5205844"/>
            <a:ext cx="2545" cy="48405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124698" y="5205844"/>
            <a:ext cx="2548" cy="5183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0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7" grpId="0"/>
      <p:bldP spid="30" grpId="0"/>
      <p:bldP spid="16"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38332</TotalTime>
  <Words>3593</Words>
  <Application>Microsoft Office PowerPoint</Application>
  <PresentationFormat>On-screen Show (4:3)</PresentationFormat>
  <Paragraphs>591</Paragraphs>
  <Slides>62</Slides>
  <Notes>37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ＭＳ Ｐゴシック</vt:lpstr>
      <vt:lpstr>Arial</vt:lpstr>
      <vt:lpstr>Calibri</vt:lpstr>
      <vt:lpstr>Noto Sans Symbols</vt:lpstr>
      <vt:lpstr>Wingdings</vt:lpstr>
      <vt:lpstr>Office Theme</vt:lpstr>
      <vt:lpstr>Medications  After Transplant</vt:lpstr>
      <vt:lpstr>PowerPoint Presentation</vt:lpstr>
      <vt:lpstr>PowerPoint Presentation</vt:lpstr>
      <vt:lpstr>History of Organ Transplantation</vt:lpstr>
      <vt:lpstr>Why become an organ donor?</vt:lpstr>
      <vt:lpstr>What can be donated?</vt:lpstr>
      <vt:lpstr>The Immune System</vt:lpstr>
      <vt:lpstr>Basics of the Immune System</vt:lpstr>
      <vt:lpstr>The Effect of Immunosuppression </vt:lpstr>
      <vt:lpstr>Balance of Immunosuppression</vt:lpstr>
      <vt:lpstr>Considerations for Immunosuppression</vt:lpstr>
      <vt:lpstr>All Organs Are Not Created Equal</vt:lpstr>
      <vt:lpstr>PowerPoint Presentation</vt:lpstr>
      <vt:lpstr>PowerPoint Presentation</vt:lpstr>
      <vt:lpstr>Types of Immunosuppressants</vt:lpstr>
      <vt:lpstr>Types of Immunosuppressants</vt:lpstr>
      <vt:lpstr>Types of Immunosuppressants</vt:lpstr>
      <vt:lpstr>Types of Immunosuppressants</vt:lpstr>
      <vt:lpstr>Types of Immunosuppressants</vt:lpstr>
      <vt:lpstr>Calcineurin Inhibitors</vt:lpstr>
      <vt:lpstr>Why do I have to hold calcineurin inhibitors prior to getting labs?</vt:lpstr>
      <vt:lpstr> Calcineurin Inhibitor Monitoring</vt:lpstr>
      <vt:lpstr>PowerPoint Presentation</vt:lpstr>
      <vt:lpstr>PowerPoint Presentation</vt:lpstr>
      <vt:lpstr>PowerPoint Presentation</vt:lpstr>
      <vt:lpstr>PowerPoint Presentation</vt:lpstr>
      <vt:lpstr>Anti-proliferatives</vt:lpstr>
      <vt:lpstr>For women who may become pregnant  </vt:lpstr>
      <vt:lpstr>Side-Effects of Anti-proliferatives</vt:lpstr>
      <vt:lpstr>PowerPoint Presentation</vt:lpstr>
      <vt:lpstr>Side-Effects of Anti-proliferatives</vt:lpstr>
      <vt:lpstr>Steroids</vt:lpstr>
      <vt:lpstr>Side-Effects of Steroids </vt:lpstr>
      <vt:lpstr>Side-Effects of Steroids </vt:lpstr>
      <vt:lpstr>mTOR Inhibitors </vt:lpstr>
      <vt:lpstr> mTOR Inhibitor Monitoring</vt:lpstr>
      <vt:lpstr>PowerPoint Presentation</vt:lpstr>
      <vt:lpstr>Side-Effects of mTOR Inhibitors</vt:lpstr>
      <vt:lpstr>Co-Stimulation Blocker </vt:lpstr>
      <vt:lpstr>Final Reminders on Immunosuppression</vt:lpstr>
      <vt:lpstr>PowerPoint Presentation</vt:lpstr>
      <vt:lpstr>PowerPoint Presentation</vt:lpstr>
      <vt:lpstr>Infection Prevention</vt:lpstr>
      <vt:lpstr>Types of Infections</vt:lpstr>
      <vt:lpstr>Bacteria Prevention</vt:lpstr>
      <vt:lpstr>Virus Prevention</vt:lpstr>
      <vt:lpstr>Fungal Prevention</vt:lpstr>
      <vt:lpstr>PowerPoint Presentation</vt:lpstr>
      <vt:lpstr>PowerPoint Presentation</vt:lpstr>
      <vt:lpstr>Tools to Help You Succeed</vt:lpstr>
      <vt:lpstr>PowerPoint Presentation</vt:lpstr>
      <vt:lpstr>Take an Active Role</vt:lpstr>
      <vt:lpstr>Do I take my medication with  or without food? </vt:lpstr>
      <vt:lpstr>What happens if I forget  to take a dose?</vt:lpstr>
      <vt:lpstr>What happens if I run out of medication?</vt:lpstr>
      <vt:lpstr>What if I cannot afford my medication?</vt:lpstr>
      <vt:lpstr>Are other medications safe with my transplant medications?</vt:lpstr>
      <vt:lpstr>Other Medications After Transplant</vt:lpstr>
      <vt:lpstr>Key Points</vt:lpstr>
      <vt:lpstr>PowerPoint Presentation</vt:lpstr>
      <vt:lpstr>Medications  After Transplant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Medications  After Transplant</dc:title>
  <dc:creator>Lynn, Rosemerrie</dc:creator>
  <cp:lastModifiedBy>Booth, Ian</cp:lastModifiedBy>
  <cp:revision>169</cp:revision>
  <dcterms:modified xsi:type="dcterms:W3CDTF">2023-02-11T00:52:35Z</dcterms:modified>
</cp:coreProperties>
</file>