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6" r:id="rId2"/>
    <p:sldId id="295" r:id="rId3"/>
    <p:sldId id="257" r:id="rId4"/>
    <p:sldId id="294" r:id="rId5"/>
    <p:sldId id="258" r:id="rId6"/>
    <p:sldId id="269" r:id="rId7"/>
    <p:sldId id="268" r:id="rId8"/>
    <p:sldId id="259" r:id="rId9"/>
    <p:sldId id="297" r:id="rId10"/>
    <p:sldId id="361" r:id="rId11"/>
    <p:sldId id="366" r:id="rId12"/>
    <p:sldId id="354" r:id="rId13"/>
    <p:sldId id="355" r:id="rId14"/>
    <p:sldId id="356" r:id="rId15"/>
    <p:sldId id="296" r:id="rId16"/>
    <p:sldId id="281" r:id="rId17"/>
    <p:sldId id="265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0E894-C633-422D-AD69-9A1C8E652C68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73104-1733-4AA1-B7F8-24393AAAD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8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Outstanding 1- and 3-year patient and graft survival. No difference between ELT and SLT.</a:t>
            </a:r>
          </a:p>
          <a:p>
            <a:r>
              <a:rPr lang="en-US" dirty="0"/>
              <a:t>Patient survival – 1yr ELT 94%, SLT 96% || 3yr ELT 83%, SLT 79%</a:t>
            </a:r>
          </a:p>
          <a:p>
            <a:r>
              <a:rPr lang="en-US" dirty="0"/>
              <a:t>Graft survival – 1yr ELT 93%, SLT 91% || 3yr ELT 82%, SLT 75%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3207-F235-49B7-8B22-66A9F15BA7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GuardianTextEgypGR-Regular"/>
              </a:rPr>
              <a:t>Hazardous relapse was defined by binge drinking (≥5 drinks for men or ≥4 drinks for women per occasion), at-risk drinking (≥14 drinks for men or ≥7 drinks for women per week), or frequent drinking (≥4 days of drinking per week) using NIAAA’s standard drink definitions.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GuardianTextEgypGR-Regular"/>
              </a:rPr>
              <a:t>Relapse-free – 1yr ELT 80%, SLT 84% || 3yr ELT 62%, SLT 72%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GuardianTextEgypGR-Regular"/>
              </a:rPr>
              <a:t>Hazardous relapse-free – 1yr ELT 86%, SLT 90% || 3yr 69%, SLT 79%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3207-F235-49B7-8B22-66A9F15BA7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Abstinent</a:t>
            </a:r>
            <a:r>
              <a:rPr lang="en-US" dirty="0"/>
              <a:t> defined as no suspicion for alcohol use for at least 1 month</a:t>
            </a:r>
          </a:p>
          <a:p>
            <a:r>
              <a:rPr lang="en-US" dirty="0"/>
              <a:t>Relapse numbers: ELT 24, SLT 18</a:t>
            </a:r>
          </a:p>
          <a:p>
            <a:r>
              <a:rPr lang="en-US" dirty="0"/>
              <a:t>Regained abstinence: ELT 13, SLT 11</a:t>
            </a:r>
          </a:p>
          <a:p>
            <a:r>
              <a:rPr lang="en-US" dirty="0"/>
              <a:t>Early relapse (6 total) was associated with hazardous drinking (5) and a high risk of death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23207-F235-49B7-8B22-66A9F15BA7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39504-B903-4EF1-98D8-3D7002FBE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charset="-128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351BB-2577-4B81-A7F2-71E57E99382C}" type="datetimeFigureOut">
              <a:rPr lang="en-US" smtClean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F9DB-23A4-4A27-A736-1FD1ED2CA3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hyperlink" Target="https://www.google.com/url?sa=i&amp;source=images&amp;cd=&amp;cad=rja&amp;uact=8&amp;ved=2ahUKEwi8ov37_f3aAhWLNd8KHewiCtsQjRx6BAgBEAU&amp;url=https://www.hopkinsmedicine.org/transplant/training_and_fellowships/abdominal_transplant_surgery_fellowship/faculty.html&amp;psig=AOvVaw2xLShqL8OsNkyYn4U8TeZ0&amp;ust=152613926995587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775" y="1762905"/>
            <a:ext cx="10520449" cy="23876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Changing the Rules in Transplantation: </a:t>
            </a:r>
            <a:br>
              <a:rPr lang="en-US" sz="4900" dirty="0"/>
            </a:br>
            <a:r>
              <a:rPr lang="en-US" sz="4900" dirty="0"/>
              <a:t>Separating Science from Stigma</a:t>
            </a: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Liver Transplant for AUD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257" y="4566315"/>
            <a:ext cx="9144000" cy="1655762"/>
          </a:xfrm>
        </p:spPr>
        <p:txBody>
          <a:bodyPr/>
          <a:lstStyle/>
          <a:p>
            <a:r>
              <a:rPr lang="en-US" dirty="0"/>
              <a:t>Andrew M. Cameron, MD/PhD</a:t>
            </a:r>
          </a:p>
          <a:p>
            <a:r>
              <a:rPr lang="en-US" dirty="0"/>
              <a:t>Chief, Division of Transplantation, JHU</a:t>
            </a:r>
          </a:p>
          <a:p>
            <a:r>
              <a:rPr lang="en-US" dirty="0"/>
              <a:t>5/14/22</a:t>
            </a:r>
          </a:p>
        </p:txBody>
      </p:sp>
    </p:spTree>
    <p:extLst>
      <p:ext uri="{BB962C8B-B14F-4D97-AF65-F5344CB8AC3E}">
        <p14:creationId xmlns:p14="http://schemas.microsoft.com/office/powerpoint/2010/main" val="15074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8257DC1-056D-B5DC-5AC9-0B2AC9F5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7550" y="1600201"/>
            <a:ext cx="5676900" cy="4128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6A7B2-461E-86CE-71FA-5B3453DB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Liver Transplants for ALD at Johns Hopkins</a:t>
            </a:r>
            <a:br>
              <a:rPr lang="en-US" kern="0" dirty="0"/>
            </a:br>
            <a:endParaRPr lang="en-US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045201B-064E-7C62-9696-0FD9EBF8D6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4426" y="5593080"/>
          <a:ext cx="6350799" cy="731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88523">
                  <a:extLst>
                    <a:ext uri="{9D8B030D-6E8A-4147-A177-3AD203B41FA5}">
                      <a16:colId xmlns:a16="http://schemas.microsoft.com/office/drawing/2014/main" val="1912667068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1265464822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1014871079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4035572117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598465721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383767947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1463262418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289712360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2361014845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4095944923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834094246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1087006958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069042008"/>
                    </a:ext>
                  </a:extLst>
                </a:gridCol>
              </a:tblGrid>
              <a:tr h="154078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14597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03003"/>
                  </a:ext>
                </a:extLst>
              </a:tr>
              <a:tr h="22849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4225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E7554-69BD-D3A1-8914-CD132777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5/9/2022</a:t>
            </a:r>
            <a:endParaRPr lang="en-US">
              <a:latin typeface="Times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3B3F-302F-845D-23D4-6987583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P50AA027054 External Advisory Board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CB822-0782-4BBB-E307-F2F8A3EF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4230-9E9A-4AFE-B1E7-54FC0DA887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7681FA0-35D8-574C-AE0D-9A619758E351}"/>
              </a:ext>
            </a:extLst>
          </p:cNvPr>
          <p:cNvSpPr/>
          <p:nvPr/>
        </p:nvSpPr>
        <p:spPr bwMode="auto">
          <a:xfrm rot="2700000">
            <a:off x="7330290" y="4454968"/>
            <a:ext cx="183107" cy="243914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716D858-1C90-55CB-8C65-011F8E53EB50}"/>
              </a:ext>
            </a:extLst>
          </p:cNvPr>
          <p:cNvSpPr/>
          <p:nvPr/>
        </p:nvSpPr>
        <p:spPr bwMode="auto">
          <a:xfrm rot="2700000">
            <a:off x="9303671" y="2511092"/>
            <a:ext cx="183107" cy="243914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C8F26-CEA8-89D4-2D52-C1686366E703}"/>
              </a:ext>
            </a:extLst>
          </p:cNvPr>
          <p:cNvSpPr txBox="1"/>
          <p:nvPr/>
        </p:nvSpPr>
        <p:spPr>
          <a:xfrm>
            <a:off x="9503038" y="2496944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of P50</a:t>
            </a:r>
          </a:p>
        </p:txBody>
      </p:sp>
    </p:spTree>
    <p:extLst>
      <p:ext uri="{BB962C8B-B14F-4D97-AF65-F5344CB8AC3E}">
        <p14:creationId xmlns:p14="http://schemas.microsoft.com/office/powerpoint/2010/main" val="31575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9ADA4-1240-D230-01A0-6A08A245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DB6A-7860-97A9-7F42-554E7ED1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P50AA027054 External Advisory Board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C772F-31EF-7BAD-F5E1-51B2DEE9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4230-9E9A-4AFE-B1E7-54FC0DA8879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385A75-328B-233E-F732-BA9B6E8EAE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19600" y="2209800"/>
            <a:ext cx="7772400" cy="192405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3A1840-7645-983C-209C-974A83D5EBA3}"/>
              </a:ext>
            </a:extLst>
          </p:cNvPr>
          <p:cNvSpPr txBox="1"/>
          <p:nvPr/>
        </p:nvSpPr>
        <p:spPr>
          <a:xfrm>
            <a:off x="7343776" y="1748135"/>
            <a:ext cx="22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 Surgery,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92DAC-4824-0938-36C1-1BDB26836AF6}"/>
              </a:ext>
            </a:extLst>
          </p:cNvPr>
          <p:cNvSpPr txBox="1"/>
          <p:nvPr/>
        </p:nvSpPr>
        <p:spPr>
          <a:xfrm>
            <a:off x="2362201" y="431960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Cohort from October 1, 2012 – November 13, 2020: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ELT 88, SLT 75</a:t>
            </a:r>
          </a:p>
        </p:txBody>
      </p:sp>
    </p:spTree>
    <p:extLst>
      <p:ext uri="{BB962C8B-B14F-4D97-AF65-F5344CB8AC3E}">
        <p14:creationId xmlns:p14="http://schemas.microsoft.com/office/powerpoint/2010/main" val="8577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DA76-69FE-4F50-99C3-AB48FCF0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&amp; Allograft Survival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67282C0-50B1-76F1-ED6D-ACF36BBE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2587" y="2143919"/>
            <a:ext cx="8886825" cy="37147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981F-9B9B-B67E-3B68-F22A2C24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5/9/2022</a:t>
            </a:r>
            <a:endParaRPr lang="en-US">
              <a:latin typeface="Times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2CB2F-8F58-8D8E-2B90-6353CE9D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P50AA027054 External Advisory Board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97E3-DB0A-740F-3454-27A3007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4230-9E9A-4AFE-B1E7-54FC0DA887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4669-68C7-4E2A-7C18-B7D8AE94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Relapse-free &amp; Hazardous Relapse-Free Survival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8FCEB9-B7A7-6E13-7CC6-7EB83101F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62" y="2034381"/>
            <a:ext cx="8905875" cy="39338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2248-25B4-28EF-F659-161B39F1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5/9/2022</a:t>
            </a:r>
            <a:endParaRPr lang="en-US">
              <a:latin typeface="Times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E022-07BC-B63F-46A5-6DE6E968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P50AA027054 External Advisory Board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C3CC-EEFB-4C6F-3C08-A91B2295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4230-9E9A-4AFE-B1E7-54FC0DA887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7E6221C-D27A-C229-7676-31996B28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3905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Post-LT Alcohol Relapse </a:t>
            </a:r>
            <a:br>
              <a:rPr lang="en-US" dirty="0"/>
            </a:br>
            <a:r>
              <a:rPr lang="en-US" dirty="0"/>
              <a:t>Patterns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FEA346-30BC-BD83-2E31-F5F4DF6E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2577" y="1825625"/>
            <a:ext cx="4052846" cy="4351338"/>
          </a:xfrm>
          <a:noFill/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947D8D4-8C70-7EE3-67F8-F39D85E62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6025" y="2065008"/>
            <a:ext cx="3810000" cy="39471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E020C-608F-BF08-6498-69C579AC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33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A031-ECA2-5F4E-C9B2-5D201D08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24600"/>
            <a:ext cx="28956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P50AA027054 External Advisory Board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7469-E05B-5793-39D1-1CC52B63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5A7E4230-9E9A-4AFE-B1E7-54FC0DA8879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Case: Severe Alcoholic Hepatitis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2895601"/>
            <a:ext cx="8229600" cy="2830879"/>
          </a:xfrm>
        </p:spPr>
        <p:txBody>
          <a:bodyPr/>
          <a:lstStyle/>
          <a:p>
            <a:pPr eaLnBrk="1" hangingPunct="1"/>
            <a:r>
              <a:rPr lang="en-US" altLang="en-US" dirty="0"/>
              <a:t>Transplanted, d/c’d POD 12</a:t>
            </a:r>
          </a:p>
          <a:p>
            <a:pPr eaLnBrk="1" hangingPunct="1"/>
            <a:r>
              <a:rPr lang="en-US" altLang="en-US" dirty="0"/>
              <a:t>No relapse</a:t>
            </a:r>
          </a:p>
          <a:p>
            <a:pPr eaLnBrk="1" hangingPunct="1"/>
            <a:r>
              <a:rPr lang="en-US" altLang="en-US" dirty="0"/>
              <a:t>Now retired  - volunteering for church</a:t>
            </a:r>
            <a:endParaRPr lang="en-US" altLang="en-US" dirty="0">
              <a:solidFill>
                <a:srgbClr val="FFFFFF"/>
              </a:solidFill>
            </a:endParaRPr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4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712721"/>
            <a:ext cx="8229600" cy="1616075"/>
          </a:xfrm>
        </p:spPr>
        <p:txBody>
          <a:bodyPr/>
          <a:lstStyle/>
          <a:p>
            <a:pPr eaLnBrk="1" hangingPunct="1"/>
            <a:r>
              <a:rPr lang="en-US" sz="3200" dirty="0"/>
              <a:t>Multidisciplinary Approach to Study of Patients with Severe Alcoholic Hepatitis </a:t>
            </a:r>
            <a:br>
              <a:rPr lang="en-US" sz="3200" dirty="0"/>
            </a:br>
            <a:r>
              <a:rPr lang="en-US" sz="3200" dirty="0"/>
              <a:t>Undergoing Liver Transplantation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0455" y="1103780"/>
            <a:ext cx="8686800" cy="75442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P50AA027054  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Specialized Alcohol Research Center at JHU  (</a:t>
            </a:r>
            <a:r>
              <a:rPr lang="en-US" b="1" dirty="0">
                <a:solidFill>
                  <a:schemeClr val="tx2"/>
                </a:solidFill>
              </a:rPr>
              <a:t>DELTA Center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784335" y="6302326"/>
            <a:ext cx="477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Presented by: Andrew M. Cameron, MD/PhD</a:t>
            </a:r>
            <a:endParaRPr lang="en-US" dirty="0">
              <a:solidFill>
                <a:srgbClr val="FFFFFF"/>
              </a:solidFill>
              <a:latin typeface="Times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Conclusions: ELT for SAH at JHU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282825"/>
            <a:ext cx="10515600" cy="4351338"/>
          </a:xfrm>
        </p:spPr>
        <p:txBody>
          <a:bodyPr/>
          <a:lstStyle/>
          <a:p>
            <a:r>
              <a:rPr lang="en-US" dirty="0"/>
              <a:t>Life Saving therapy for patients with no other option</a:t>
            </a:r>
          </a:p>
          <a:p>
            <a:r>
              <a:rPr lang="en-US" dirty="0"/>
              <a:t>Outcomes similar to patients with ongoing sobriety (95%)</a:t>
            </a:r>
          </a:p>
          <a:p>
            <a:r>
              <a:rPr lang="en-US" dirty="0"/>
              <a:t>Ability to predict who will do well: HPSS</a:t>
            </a:r>
          </a:p>
          <a:p>
            <a:r>
              <a:rPr lang="en-US" dirty="0"/>
              <a:t>Need for biologic investigation is just as great (NIAAA R24)</a:t>
            </a:r>
          </a:p>
          <a:p>
            <a:r>
              <a:rPr lang="en-US" dirty="0"/>
              <a:t>Calls into question the value of the 6 month wait rule</a:t>
            </a:r>
          </a:p>
        </p:txBody>
      </p:sp>
    </p:spTree>
    <p:extLst>
      <p:ext uri="{BB962C8B-B14F-4D97-AF65-F5344CB8AC3E}">
        <p14:creationId xmlns:p14="http://schemas.microsoft.com/office/powerpoint/2010/main" val="4086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470025"/>
          </a:xfrm>
        </p:spPr>
        <p:txBody>
          <a:bodyPr/>
          <a:lstStyle/>
          <a:p>
            <a:r>
              <a:rPr lang="en-US" dirty="0"/>
              <a:t>The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483" y="2941809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34" y="1096674"/>
            <a:ext cx="1254658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662655"/>
            <a:ext cx="26098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824" y="2286001"/>
            <a:ext cx="1671903" cy="1843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469" y="2430780"/>
            <a:ext cx="1158316" cy="16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990" y="3756387"/>
            <a:ext cx="2381250" cy="14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1" y="5319424"/>
            <a:ext cx="2261157" cy="1266248"/>
          </a:xfrm>
          <a:prstGeom prst="rect">
            <a:avLst/>
          </a:prstGeom>
        </p:spPr>
      </p:pic>
      <p:pic>
        <p:nvPicPr>
          <p:cNvPr id="17" name="C557568D9238E94181482CC1AD6447BA@exchange.johnshopkins.edu" descr="C557568D9238E94181482CC1AD6447BA@exchan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7" y="4208709"/>
            <a:ext cx="3115741" cy="231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595" y="388608"/>
            <a:ext cx="1238619" cy="1857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765" y="497124"/>
            <a:ext cx="1231499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64" y="1453120"/>
            <a:ext cx="3117236" cy="20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470025"/>
          </a:xfrm>
        </p:spPr>
        <p:txBody>
          <a:bodyPr/>
          <a:lstStyle/>
          <a:p>
            <a:r>
              <a:rPr lang="en-US" dirty="0"/>
              <a:t>The patients</a:t>
            </a:r>
          </a:p>
        </p:txBody>
      </p:sp>
      <p:sp>
        <p:nvSpPr>
          <p:cNvPr id="4" name="AutoShape 2" descr="Image result for Johns Hopkins Transpla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786313" y="9906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08" y="4156748"/>
            <a:ext cx="2436650" cy="259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7" y="735013"/>
            <a:ext cx="2921000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4" y="403226"/>
            <a:ext cx="284480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42" y="4841034"/>
            <a:ext cx="2540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2528" y="3509057"/>
            <a:ext cx="3048000" cy="2286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318" y="1883129"/>
            <a:ext cx="2996291" cy="2247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56736" y="2608543"/>
            <a:ext cx="2612571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629400" cy="762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Case: Severe Alcoholic Hepatitis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1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61 yo female, school teacher, admitted to Northern Maine medical center with SAH.</a:t>
            </a:r>
            <a:endParaRPr lang="en-US" altLang="en-US" sz="2400" dirty="0"/>
          </a:p>
          <a:p>
            <a:pPr lvl="1"/>
            <a:r>
              <a:rPr lang="en-US" altLang="en-US" dirty="0"/>
              <a:t>Heavy alcohol use, but didn’t interfere with work, no DUIs or negative consequences</a:t>
            </a:r>
          </a:p>
          <a:p>
            <a:pPr lvl="1"/>
            <a:r>
              <a:rPr lang="en-US" altLang="en-US" dirty="0"/>
              <a:t>Failed steroids, Transferred to hospice</a:t>
            </a:r>
          </a:p>
          <a:p>
            <a:pPr eaLnBrk="1" hangingPunct="1"/>
            <a:r>
              <a:rPr lang="en-US" altLang="en-US" dirty="0"/>
              <a:t>PCP advocated and found Hopkins publication, initiated transfer to JHH for work-up</a:t>
            </a:r>
          </a:p>
          <a:p>
            <a:r>
              <a:rPr lang="en-US" altLang="en-US" dirty="0"/>
              <a:t>Excellent social support, husband at bedside - Transplant?</a:t>
            </a:r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6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Definition: Alcoholic Hepatitis (AH)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/>
          <a:p>
            <a:r>
              <a:rPr lang="en-US" dirty="0"/>
              <a:t>AH: acute onset of jaundice due to excessive alcohol intake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Spectrum of disease: severity by Maddrey’s discriminant function</a:t>
            </a:r>
          </a:p>
          <a:p>
            <a:pPr lvl="1"/>
            <a:r>
              <a:rPr lang="en-US" dirty="0"/>
              <a:t>If severe: DF&gt;32, 6 month mortality is 40%</a:t>
            </a:r>
          </a:p>
          <a:p>
            <a:pPr lvl="1"/>
            <a:r>
              <a:rPr lang="en-US" dirty="0"/>
              <a:t>increases to 70% in those refractory to medical treatment by Lille score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Treatment options: US transplant centers typically require 6m sober</a:t>
            </a:r>
          </a:p>
        </p:txBody>
      </p:sp>
    </p:spTree>
    <p:extLst>
      <p:ext uri="{BB962C8B-B14F-4D97-AF65-F5344CB8AC3E}">
        <p14:creationId xmlns:p14="http://schemas.microsoft.com/office/powerpoint/2010/main" val="41952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Liver Transplant and EtOH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7400" y="2209800"/>
            <a:ext cx="4038600" cy="160805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“Liver transplant is the cure for alcoholism”</a:t>
            </a:r>
          </a:p>
          <a:p>
            <a:pPr marL="0" indent="0">
              <a:buNone/>
              <a:defRPr/>
            </a:pPr>
            <a:r>
              <a:rPr lang="en-US" dirty="0"/>
              <a:t>		-T. Starzl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0964" name="AutoShape 6" descr="Image result for tom starzl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5" name="AutoShape 8" descr="Image result for tom starzl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6" name="AutoShape 10" descr="Image result for tom starzl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0033" y="4176074"/>
            <a:ext cx="40723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-6 month sobriety?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4201"/>
            <a:ext cx="4415444" cy="29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22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 for AH: rescue therapy for AH is controversial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825"/>
            <a:ext cx="10515600" cy="40246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6m abstinence criteria: </a:t>
            </a:r>
          </a:p>
          <a:p>
            <a:pPr marL="0" indent="0">
              <a:buNone/>
            </a:pPr>
            <a:r>
              <a:rPr lang="en-US" sz="2000" dirty="0"/>
              <a:t>	-select patients with ALD who will abstain after LT</a:t>
            </a:r>
          </a:p>
          <a:p>
            <a:pPr marL="0" indent="0">
              <a:buNone/>
            </a:pPr>
            <a:r>
              <a:rPr lang="en-US" sz="2000" dirty="0"/>
              <a:t>	-exclude patients who might improve and not require LT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-this length of time is arbitrary, unreliable predictor of relapse</a:t>
            </a:r>
          </a:p>
          <a:p>
            <a:pPr marL="0" indent="0">
              <a:buNone/>
            </a:pPr>
            <a:r>
              <a:rPr lang="en-US" sz="2000" dirty="0"/>
              <a:t>	-not realistic in severe AH, where majority (75-90%) of patient deaths occur within 2m</a:t>
            </a:r>
          </a:p>
          <a:p>
            <a:endParaRPr lang="en-US" sz="2000" dirty="0"/>
          </a:p>
          <a:p>
            <a:pPr lvl="2"/>
            <a:r>
              <a:rPr lang="en-US" dirty="0"/>
              <a:t>UNOS-never adopted the 6m policy after concerns it was a legally indefensible position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000" dirty="0"/>
              <a:t>French report (2011, NEJM), US report (2015, AJT)</a:t>
            </a:r>
          </a:p>
          <a:p>
            <a:r>
              <a:rPr lang="en-US" sz="2000" dirty="0"/>
              <a:t>JHU experience</a:t>
            </a:r>
          </a:p>
        </p:txBody>
      </p:sp>
    </p:spTree>
    <p:extLst>
      <p:ext uri="{BB962C8B-B14F-4D97-AF65-F5344CB8AC3E}">
        <p14:creationId xmlns:p14="http://schemas.microsoft.com/office/powerpoint/2010/main" val="25545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ge 1 from NEJ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igure NEJMoa1105703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9" y="0"/>
            <a:ext cx="720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3500" y="5003800"/>
            <a:ext cx="2737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-26 patients with AH</a:t>
            </a:r>
          </a:p>
          <a:p>
            <a:r>
              <a:rPr lang="en-US" sz="2400" dirty="0"/>
              <a:t>-77% 6m survival</a:t>
            </a:r>
          </a:p>
          <a:p>
            <a:r>
              <a:rPr lang="en-US" sz="2400" dirty="0"/>
              <a:t>-12% recidivism</a:t>
            </a:r>
          </a:p>
        </p:txBody>
      </p:sp>
    </p:spTree>
    <p:extLst>
      <p:ext uri="{BB962C8B-B14F-4D97-AF65-F5344CB8AC3E}">
        <p14:creationId xmlns:p14="http://schemas.microsoft.com/office/powerpoint/2010/main" val="40019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0"/>
            <a:ext cx="6254550" cy="685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5898" y="4567767"/>
            <a:ext cx="2581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-9 patients with AH</a:t>
            </a:r>
          </a:p>
          <a:p>
            <a:r>
              <a:rPr lang="en-US" sz="2400" dirty="0"/>
              <a:t>-89% 6m survival</a:t>
            </a:r>
          </a:p>
          <a:p>
            <a:r>
              <a:rPr lang="en-US" sz="2400" dirty="0"/>
              <a:t>-11% recidivism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50" y="724941"/>
            <a:ext cx="5427518" cy="31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6" y="3360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LT for AH at JHU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51025"/>
            <a:ext cx="3517900" cy="4351338"/>
          </a:xfrm>
        </p:spPr>
        <p:txBody>
          <a:bodyPr/>
          <a:lstStyle/>
          <a:p>
            <a:r>
              <a:rPr lang="en-US" dirty="0"/>
              <a:t>Origins of program</a:t>
            </a:r>
          </a:p>
          <a:p>
            <a:pPr marL="0" indent="0">
              <a:buNone/>
            </a:pPr>
            <a:r>
              <a:rPr lang="en-US" dirty="0"/>
              <a:t>(10/12-7/17)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0076"/>
              </p:ext>
            </p:extLst>
          </p:nvPr>
        </p:nvGraphicFramePr>
        <p:xfrm>
          <a:off x="3924300" y="1658673"/>
          <a:ext cx="7934114" cy="4815840"/>
        </p:xfrm>
        <a:graphic>
          <a:graphicData uri="http://schemas.openxmlformats.org/drawingml/2006/table">
            <a:tbl>
              <a:tblPr firstRow="1" firstCol="1" bandRow="1"/>
              <a:tblGrid>
                <a:gridCol w="793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6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Patients required all of the following to be selected for our pilot program: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Severe alcoholic hepatitis (Discriminant Function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32) as first liver-decompensation (i.e. patient not aware of liver disease prior).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Failure of medical management, guided by Lille Score &gt;0.45, continuous increase in MELD, or consensus by fellow, transplant surgeon, and medical hepatologist.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Commitment to lifelong adherence to alcohol abstinence, evaluated by substance abuse specialist, with rigorous assessment and classification of alcohol history and dependency.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Strong social support by family and friends, evaluated by transplant social worker.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Rigorous assessment of possible risk factors for alcohol relapse, by substance abuse specialist and social worker.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Absence of severe comorbid medical issues, evaluated by hepatologists, transplant surgeon, and other medical specialists when appropriate.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If history of psychiatric disease, evaluated by transplant psychologist, with required assessment of stable psychiatric disease.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Full consensus agreement by transplant committee, comprised of social worker, hepatologist, transplant surgeon.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0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19126"/>
            <a:ext cx="7772400" cy="752475"/>
          </a:xfrm>
        </p:spPr>
        <p:txBody>
          <a:bodyPr/>
          <a:lstStyle/>
          <a:p>
            <a:r>
              <a:rPr lang="en-US" dirty="0"/>
              <a:t>Results and Growth of Program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28128" r="2009" b="10855"/>
          <a:stretch/>
        </p:blipFill>
        <p:spPr bwMode="auto">
          <a:xfrm>
            <a:off x="4953000" y="1981200"/>
            <a:ext cx="5334000" cy="3962400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1" y="2895600"/>
            <a:ext cx="2115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 year survival: 97%</a:t>
            </a:r>
          </a:p>
          <a:p>
            <a:endParaRPr lang="en-US" dirty="0"/>
          </a:p>
          <a:p>
            <a:r>
              <a:rPr lang="en-US" dirty="0"/>
              <a:t>-Recidivism</a:t>
            </a:r>
          </a:p>
          <a:p>
            <a:endParaRPr lang="en-US" dirty="0"/>
          </a:p>
          <a:p>
            <a:r>
              <a:rPr lang="en-US" dirty="0"/>
              <a:t>-Growth of program</a:t>
            </a:r>
          </a:p>
        </p:txBody>
      </p:sp>
    </p:spTree>
    <p:extLst>
      <p:ext uri="{BB962C8B-B14F-4D97-AF65-F5344CB8AC3E}">
        <p14:creationId xmlns:p14="http://schemas.microsoft.com/office/powerpoint/2010/main" val="13377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4976</TotalTime>
  <Words>960</Words>
  <Application>Microsoft Office PowerPoint</Application>
  <PresentationFormat>Widescreen</PresentationFormat>
  <Paragraphs>157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Gothic</vt:lpstr>
      <vt:lpstr>Arial</vt:lpstr>
      <vt:lpstr>Calibri</vt:lpstr>
      <vt:lpstr>Calibri Light</vt:lpstr>
      <vt:lpstr>Cambria</vt:lpstr>
      <vt:lpstr>GuardianTextEgypGR-Regular</vt:lpstr>
      <vt:lpstr>Tahoma</vt:lpstr>
      <vt:lpstr>Times</vt:lpstr>
      <vt:lpstr>Wingdings</vt:lpstr>
      <vt:lpstr>Office Theme</vt:lpstr>
      <vt:lpstr>Changing the Rules in Transplantation:  Separating Science from Stigma  Liver Transplant for AUD </vt:lpstr>
      <vt:lpstr>Case: Severe Alcoholic Hepatitis</vt:lpstr>
      <vt:lpstr>Disease Definition: Alcoholic Hepatitis (AH)</vt:lpstr>
      <vt:lpstr>Liver Transplant and EtOH</vt:lpstr>
      <vt:lpstr>LT for AH: rescue therapy for AH is controversial </vt:lpstr>
      <vt:lpstr>PowerPoint Presentation</vt:lpstr>
      <vt:lpstr>PowerPoint Presentation</vt:lpstr>
      <vt:lpstr>LT for AH at JHU</vt:lpstr>
      <vt:lpstr>Results and Growth of Program</vt:lpstr>
      <vt:lpstr>Liver Transplants for ALD at Johns Hopkins </vt:lpstr>
      <vt:lpstr>PowerPoint Presentation</vt:lpstr>
      <vt:lpstr>Patient &amp; Allograft Survival</vt:lpstr>
      <vt:lpstr>Relapse-free &amp; Hazardous Relapse-Free Survival</vt:lpstr>
      <vt:lpstr>Post-LT Alcohol Relapse  Patterns</vt:lpstr>
      <vt:lpstr>Case: Severe Alcoholic Hepatitis</vt:lpstr>
      <vt:lpstr>Multidisciplinary Approach to Study of Patients with Severe Alcoholic Hepatitis  Undergoing Liver Transplantation</vt:lpstr>
      <vt:lpstr>Conclusions: ELT for SAH at JHU</vt:lpstr>
      <vt:lpstr>The team</vt:lpstr>
      <vt:lpstr>The patients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Transplantation for severe AH at JHU</dc:title>
  <dc:creator>Andrew Cameron</dc:creator>
  <cp:lastModifiedBy>Michele Gregory-Maren</cp:lastModifiedBy>
  <cp:revision>74</cp:revision>
  <dcterms:created xsi:type="dcterms:W3CDTF">2016-04-10T15:44:20Z</dcterms:created>
  <dcterms:modified xsi:type="dcterms:W3CDTF">2022-05-14T13:24:13Z</dcterms:modified>
</cp:coreProperties>
</file>