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58" r:id="rId6"/>
    <p:sldId id="263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5373-F4F2-4ACC-B0D4-5B8A871785A5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AA7FE-64E9-43CA-9B4D-453405E314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288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5373-F4F2-4ACC-B0D4-5B8A871785A5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AA7FE-64E9-43CA-9B4D-453405E314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3949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5373-F4F2-4ACC-B0D4-5B8A871785A5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AA7FE-64E9-43CA-9B4D-453405E314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0209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5373-F4F2-4ACC-B0D4-5B8A871785A5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AA7FE-64E9-43CA-9B4D-453405E314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9276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5373-F4F2-4ACC-B0D4-5B8A871785A5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AA7FE-64E9-43CA-9B4D-453405E314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0385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5373-F4F2-4ACC-B0D4-5B8A871785A5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AA7FE-64E9-43CA-9B4D-453405E314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0402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5373-F4F2-4ACC-B0D4-5B8A871785A5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AA7FE-64E9-43CA-9B4D-453405E314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9786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5373-F4F2-4ACC-B0D4-5B8A871785A5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AA7FE-64E9-43CA-9B4D-453405E314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9521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5373-F4F2-4ACC-B0D4-5B8A871785A5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AA7FE-64E9-43CA-9B4D-453405E314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633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5373-F4F2-4ACC-B0D4-5B8A871785A5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AA7FE-64E9-43CA-9B4D-453405E314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484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5373-F4F2-4ACC-B0D4-5B8A871785A5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AA7FE-64E9-43CA-9B4D-453405E314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6702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95373-F4F2-4ACC-B0D4-5B8A871785A5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AA7FE-64E9-43CA-9B4D-453405E314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8143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52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447800"/>
            <a:ext cx="7239000" cy="4191000"/>
          </a:xfrm>
        </p:spPr>
        <p:txBody>
          <a:bodyPr>
            <a:normAutofit lnSpcReduction="10000"/>
          </a:bodyPr>
          <a:lstStyle/>
          <a:p>
            <a:r>
              <a:rPr lang="en-US" alt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Preparing for a Kidney Transplant:</a:t>
            </a:r>
          </a:p>
          <a:p>
            <a:r>
              <a:rPr lang="en-US" alt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Five Things To Know and Do</a:t>
            </a:r>
          </a:p>
          <a:p>
            <a:endParaRPr lang="en-US" alt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r>
              <a:rPr lang="en-US" altLang="en-US" dirty="0" smtClean="0">
                <a:solidFill>
                  <a:schemeClr val="tx1"/>
                </a:solidFill>
                <a:ea typeface="ＭＳ Ｐゴシック" pitchFamily="34" charset="-128"/>
              </a:rPr>
              <a:t>Niraj M Desai, MD</a:t>
            </a:r>
          </a:p>
          <a:p>
            <a:r>
              <a:rPr lang="en-US" altLang="en-US" dirty="0" smtClean="0">
                <a:solidFill>
                  <a:schemeClr val="tx1"/>
                </a:solidFill>
                <a:ea typeface="ＭＳ Ｐゴシック" pitchFamily="34" charset="-128"/>
              </a:rPr>
              <a:t>Director of the Kidney and Pancreas Transplant Program</a:t>
            </a:r>
          </a:p>
          <a:p>
            <a:r>
              <a:rPr lang="en-US" altLang="en-US" dirty="0" smtClean="0">
                <a:solidFill>
                  <a:schemeClr val="tx1"/>
                </a:solidFill>
                <a:ea typeface="ＭＳ Ｐゴシック" pitchFamily="34" charset="-128"/>
              </a:rPr>
              <a:t>Johns Hopkins Hospital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5715000"/>
            <a:ext cx="17526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27457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#1 - Transplant is the Best Treatment Option for Kidney Failure</a:t>
            </a:r>
          </a:p>
          <a:p>
            <a:pPr lvl="1"/>
            <a:r>
              <a:rPr lang="en-US" altLang="en-US" dirty="0" smtClean="0">
                <a:ea typeface="ＭＳ Ｐゴシック" pitchFamily="34" charset="-128"/>
              </a:rPr>
              <a:t>Quality of life</a:t>
            </a:r>
          </a:p>
          <a:p>
            <a:pPr lvl="1"/>
            <a:r>
              <a:rPr lang="en-US" altLang="en-US" dirty="0" smtClean="0">
                <a:ea typeface="ＭＳ Ｐゴシック" pitchFamily="34" charset="-128"/>
              </a:rPr>
              <a:t>Longevity</a:t>
            </a:r>
          </a:p>
          <a:p>
            <a:pPr lvl="2"/>
            <a:r>
              <a:rPr lang="en-US" altLang="en-US" dirty="0" smtClean="0">
                <a:ea typeface="ＭＳ Ｐゴシック" pitchFamily="34" charset="-128"/>
              </a:rPr>
              <a:t>On average a kidney transplant will double life expectancy compared to dialysis</a:t>
            </a:r>
          </a:p>
          <a:p>
            <a:pPr lvl="1"/>
            <a:r>
              <a:rPr lang="en-US" altLang="en-US" dirty="0" smtClean="0">
                <a:ea typeface="ＭＳ Ｐゴシック" pitchFamily="34" charset="-128"/>
              </a:rPr>
              <a:t>Not a cure, but beats dialysis!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5715000"/>
            <a:ext cx="1752600" cy="1066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91200" y="4023049"/>
            <a:ext cx="3169854" cy="2665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1187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en-US" dirty="0" smtClean="0">
                <a:ea typeface="ＭＳ Ｐゴシック" pitchFamily="34" charset="-128"/>
              </a:rPr>
              <a:t>#2 - Kidney Allocation System (12/2014)</a:t>
            </a:r>
          </a:p>
          <a:p>
            <a:pPr lvl="1"/>
            <a:r>
              <a:rPr lang="en-US" altLang="en-US" dirty="0" smtClean="0">
                <a:ea typeface="ＭＳ Ｐゴシック" pitchFamily="34" charset="-128"/>
              </a:rPr>
              <a:t>Kidneys: KDPI scoring system (1-100)</a:t>
            </a:r>
          </a:p>
          <a:p>
            <a:pPr lvl="2"/>
            <a:r>
              <a:rPr lang="en-US" altLang="en-US" dirty="0" smtClean="0">
                <a:ea typeface="ＭＳ Ｐゴシック" pitchFamily="34" charset="-128"/>
              </a:rPr>
              <a:t>KDPI &gt; 85 requires additional consent</a:t>
            </a:r>
          </a:p>
          <a:p>
            <a:pPr lvl="1"/>
            <a:r>
              <a:rPr lang="en-US" altLang="en-US" dirty="0" smtClean="0">
                <a:ea typeface="ＭＳ Ｐゴシック" pitchFamily="34" charset="-128"/>
              </a:rPr>
              <a:t>Recipients: EPTS</a:t>
            </a:r>
            <a:r>
              <a:rPr lang="en-US" altLang="en-US" dirty="0">
                <a:ea typeface="ＭＳ Ｐゴシック" pitchFamily="34" charset="-128"/>
              </a:rPr>
              <a:t> </a:t>
            </a:r>
            <a:r>
              <a:rPr lang="en-US" altLang="en-US" dirty="0" smtClean="0">
                <a:ea typeface="ＭＳ Ｐゴシック" pitchFamily="34" charset="-128"/>
              </a:rPr>
              <a:t>scoring system (1-100)</a:t>
            </a:r>
          </a:p>
          <a:p>
            <a:pPr lvl="1"/>
            <a:r>
              <a:rPr lang="en-US" altLang="en-US" dirty="0" smtClean="0">
                <a:ea typeface="ＭＳ Ｐゴシック" pitchFamily="34" charset="-128"/>
              </a:rPr>
              <a:t>Kidneys and Recipients are matched</a:t>
            </a:r>
          </a:p>
          <a:p>
            <a:pPr lvl="1"/>
            <a:r>
              <a:rPr lang="en-US" altLang="en-US" dirty="0">
                <a:ea typeface="ＭＳ Ｐゴシック" pitchFamily="34" charset="-128"/>
              </a:rPr>
              <a:t>Increase priority for sensitized patients (</a:t>
            </a:r>
            <a:r>
              <a:rPr lang="en-US" altLang="en-US" dirty="0" err="1">
                <a:ea typeface="ＭＳ Ｐゴシック" pitchFamily="34" charset="-128"/>
              </a:rPr>
              <a:t>cPRA</a:t>
            </a:r>
            <a:r>
              <a:rPr lang="en-US" altLang="en-US" dirty="0">
                <a:ea typeface="ＭＳ Ｐゴシック" pitchFamily="34" charset="-128"/>
              </a:rPr>
              <a:t> of 98,99, and 100</a:t>
            </a:r>
            <a:r>
              <a:rPr lang="en-US" altLang="en-US" dirty="0" smtClean="0">
                <a:ea typeface="ＭＳ Ｐゴシック" pitchFamily="34" charset="-128"/>
              </a:rPr>
              <a:t>)</a:t>
            </a:r>
          </a:p>
          <a:p>
            <a:pPr lvl="1"/>
            <a:r>
              <a:rPr lang="en-US" altLang="en-US" dirty="0" smtClean="0">
                <a:ea typeface="ＭＳ Ｐゴシック" pitchFamily="34" charset="-128"/>
              </a:rPr>
              <a:t>Include pre-registration dialysis time</a:t>
            </a:r>
          </a:p>
          <a:p>
            <a:pPr lvl="1"/>
            <a:r>
              <a:rPr lang="en-US" altLang="en-US" dirty="0" smtClean="0">
                <a:ea typeface="ＭＳ Ｐゴシック" pitchFamily="34" charset="-128"/>
              </a:rPr>
              <a:t>Waiting times remain long</a:t>
            </a:r>
          </a:p>
          <a:p>
            <a:pPr lvl="1"/>
            <a:endParaRPr lang="en-US" altLang="en-US" dirty="0" smtClean="0">
              <a:ea typeface="ＭＳ Ｐゴシック" pitchFamily="34" charset="-128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5715000"/>
            <a:ext cx="17526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32938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#3 - Find a Living Donor</a:t>
            </a:r>
          </a:p>
          <a:p>
            <a:pPr lvl="1"/>
            <a:r>
              <a:rPr lang="en-US" altLang="en-US" dirty="0" smtClean="0">
                <a:ea typeface="ＭＳ Ｐゴシック" pitchFamily="34" charset="-128"/>
              </a:rPr>
              <a:t>Family, friend, neighbor, church member, co-worker, former classmate</a:t>
            </a:r>
          </a:p>
          <a:p>
            <a:pPr lvl="1"/>
            <a:r>
              <a:rPr lang="en-US" altLang="en-US" dirty="0" smtClean="0">
                <a:ea typeface="ＭＳ Ｐゴシック" pitchFamily="34" charset="-128"/>
              </a:rPr>
              <a:t>Importance of social media (Facebook)</a:t>
            </a:r>
          </a:p>
          <a:p>
            <a:pPr lvl="1"/>
            <a:r>
              <a:rPr lang="en-US" altLang="en-US" dirty="0" smtClean="0">
                <a:ea typeface="ＭＳ Ｐゴシック" pitchFamily="34" charset="-128"/>
              </a:rPr>
              <a:t>Donor Champion Program</a:t>
            </a:r>
          </a:p>
          <a:p>
            <a:pPr lvl="1"/>
            <a:r>
              <a:rPr lang="en-US" altLang="en-US" dirty="0" smtClean="0">
                <a:ea typeface="ＭＳ Ｐゴシック" pitchFamily="34" charset="-128"/>
              </a:rPr>
              <a:t>Do not worry about the match</a:t>
            </a:r>
          </a:p>
          <a:p>
            <a:pPr lvl="1"/>
            <a:r>
              <a:rPr lang="en-US" altLang="en-US" dirty="0" smtClean="0">
                <a:ea typeface="ＭＳ Ｐゴシック" pitchFamily="34" charset="-128"/>
              </a:rPr>
              <a:t>Do not worry about blood types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5715000"/>
            <a:ext cx="1752600" cy="1066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29400" y="76200"/>
            <a:ext cx="2286000" cy="2286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94400" y="3733800"/>
            <a:ext cx="28067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7537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525963"/>
          </a:xfrm>
        </p:spPr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#4 – </a:t>
            </a:r>
            <a:r>
              <a:rPr lang="en-US" altLang="en-US" dirty="0" err="1" smtClean="0">
                <a:ea typeface="ＭＳ Ｐゴシック" pitchFamily="34" charset="-128"/>
              </a:rPr>
              <a:t>Prehab</a:t>
            </a:r>
            <a:endParaRPr lang="en-US" altLang="en-US" dirty="0" smtClean="0">
              <a:ea typeface="ＭＳ Ｐゴシック" pitchFamily="34" charset="-128"/>
            </a:endParaRPr>
          </a:p>
          <a:p>
            <a:pPr lvl="1"/>
            <a:r>
              <a:rPr lang="en-US" altLang="en-US" dirty="0" smtClean="0">
                <a:ea typeface="ＭＳ Ｐゴシック" pitchFamily="34" charset="-128"/>
              </a:rPr>
              <a:t> “a proactive approach to avoiding pain and injury”</a:t>
            </a:r>
          </a:p>
          <a:p>
            <a:pPr lvl="1"/>
            <a:r>
              <a:rPr lang="en-US" altLang="en-US" dirty="0" smtClean="0">
                <a:ea typeface="ＭＳ Ｐゴシック" pitchFamily="34" charset="-128"/>
              </a:rPr>
              <a:t>Orthopedics, Oncology, General Surgery </a:t>
            </a:r>
            <a:r>
              <a:rPr lang="en-US" altLang="en-US" dirty="0" err="1" smtClean="0">
                <a:ea typeface="ＭＳ Ｐゴシック" pitchFamily="34" charset="-128"/>
              </a:rPr>
              <a:t>fileds</a:t>
            </a:r>
            <a:r>
              <a:rPr lang="en-US" altLang="en-US" dirty="0" smtClean="0">
                <a:ea typeface="ＭＳ Ｐゴシック" pitchFamily="34" charset="-128"/>
              </a:rPr>
              <a:t> all have supporting studies</a:t>
            </a:r>
          </a:p>
          <a:p>
            <a:pPr lvl="1"/>
            <a:r>
              <a:rPr lang="en-US" altLang="en-US" dirty="0" smtClean="0">
                <a:ea typeface="ＭＳ Ｐゴシック" pitchFamily="34" charset="-128"/>
              </a:rPr>
              <a:t>Physical and mental aspects of </a:t>
            </a:r>
            <a:r>
              <a:rPr lang="en-US" altLang="en-US" dirty="0" err="1" smtClean="0">
                <a:ea typeface="ＭＳ Ｐゴシック" pitchFamily="34" charset="-128"/>
              </a:rPr>
              <a:t>Prehab</a:t>
            </a:r>
            <a:endParaRPr lang="en-US" altLang="en-US" dirty="0">
              <a:ea typeface="ＭＳ Ｐゴシック" pitchFamily="34" charset="-128"/>
            </a:endParaRPr>
          </a:p>
          <a:p>
            <a:pPr lvl="1"/>
            <a:r>
              <a:rPr lang="en-US" altLang="en-US" dirty="0" smtClean="0">
                <a:ea typeface="ＭＳ Ｐゴシック" pitchFamily="34" charset="-128"/>
              </a:rPr>
              <a:t>Renal failure patients – walking, stationary bicycle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5715000"/>
            <a:ext cx="17526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03632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525963"/>
          </a:xfrm>
        </p:spPr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#5 – Maintain medical condition</a:t>
            </a:r>
          </a:p>
          <a:p>
            <a:pPr lvl="1"/>
            <a:r>
              <a:rPr lang="en-US" altLang="en-US" dirty="0" smtClean="0">
                <a:ea typeface="ＭＳ Ｐゴシック" pitchFamily="34" charset="-128"/>
              </a:rPr>
              <a:t>Stay up-to-date with medical screening</a:t>
            </a:r>
          </a:p>
          <a:p>
            <a:pPr lvl="1"/>
            <a:r>
              <a:rPr lang="en-US" altLang="en-US" dirty="0" smtClean="0">
                <a:ea typeface="ＭＳ Ｐゴシック" pitchFamily="34" charset="-128"/>
              </a:rPr>
              <a:t>Work towards an optimal weight</a:t>
            </a:r>
          </a:p>
          <a:p>
            <a:pPr lvl="1"/>
            <a:r>
              <a:rPr lang="en-US" altLang="en-US" dirty="0">
                <a:ea typeface="ＭＳ Ｐゴシック" pitchFamily="34" charset="-128"/>
              </a:rPr>
              <a:t>Smoking cessation</a:t>
            </a:r>
          </a:p>
          <a:p>
            <a:pPr lvl="1"/>
            <a:r>
              <a:rPr lang="en-US" altLang="en-US" dirty="0" smtClean="0">
                <a:ea typeface="ＭＳ Ｐゴシック" pitchFamily="34" charset="-128"/>
              </a:rPr>
              <a:t>Keep testing up-to-date (especially heart)</a:t>
            </a:r>
          </a:p>
          <a:p>
            <a:pPr lvl="1"/>
            <a:r>
              <a:rPr lang="en-US" altLang="en-US" dirty="0" smtClean="0">
                <a:ea typeface="ＭＳ Ｐゴシック" pitchFamily="34" charset="-128"/>
              </a:rPr>
              <a:t>Keep an active medication list</a:t>
            </a:r>
          </a:p>
          <a:p>
            <a:pPr lvl="1"/>
            <a:r>
              <a:rPr lang="en-US" altLang="en-US" dirty="0" smtClean="0">
                <a:ea typeface="ＭＳ Ｐゴシック" pitchFamily="34" charset="-128"/>
              </a:rPr>
              <a:t>Have a care plan</a:t>
            </a:r>
          </a:p>
          <a:p>
            <a:pPr lvl="1"/>
            <a:endParaRPr lang="en-US" altLang="en-US" dirty="0" smtClean="0">
              <a:ea typeface="ＭＳ Ｐゴシック" pitchFamily="34" charset="-128"/>
            </a:endParaRPr>
          </a:p>
          <a:p>
            <a:pPr lvl="1"/>
            <a:endParaRPr lang="en-US" altLang="en-US" dirty="0" smtClean="0">
              <a:ea typeface="ＭＳ Ｐゴシック" pitchFamily="34" charset="-128"/>
            </a:endParaRPr>
          </a:p>
          <a:p>
            <a:pPr lvl="1"/>
            <a:endParaRPr lang="en-US" altLang="en-US" dirty="0" smtClean="0">
              <a:ea typeface="ＭＳ Ｐゴシック" pitchFamily="34" charset="-128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5715000"/>
            <a:ext cx="17526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3896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26665"/>
            <a:ext cx="8534400" cy="4525963"/>
          </a:xfrm>
        </p:spPr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#6 – Baltimore is a great place to be</a:t>
            </a:r>
          </a:p>
          <a:p>
            <a:pPr lvl="1"/>
            <a:r>
              <a:rPr lang="en-US" altLang="en-US" dirty="0" smtClean="0">
                <a:ea typeface="ＭＳ Ｐゴシック" pitchFamily="34" charset="-128"/>
              </a:rPr>
              <a:t>Johns Hopkins and University of Maryland</a:t>
            </a:r>
          </a:p>
          <a:p>
            <a:pPr lvl="2"/>
            <a:r>
              <a:rPr lang="en-US" altLang="en-US" dirty="0" smtClean="0">
                <a:ea typeface="ＭＳ Ｐゴシック" pitchFamily="34" charset="-128"/>
              </a:rPr>
              <a:t>Two of the busiest kidney programs in the country (500/y)</a:t>
            </a:r>
          </a:p>
          <a:p>
            <a:pPr lvl="2"/>
            <a:r>
              <a:rPr lang="en-US" altLang="en-US" dirty="0" smtClean="0">
                <a:ea typeface="ＭＳ Ｐゴシック" pitchFamily="34" charset="-128"/>
              </a:rPr>
              <a:t>Both have robust living donor programs</a:t>
            </a:r>
          </a:p>
          <a:p>
            <a:pPr lvl="2"/>
            <a:r>
              <a:rPr lang="en-US" altLang="en-US" dirty="0" smtClean="0">
                <a:ea typeface="ＭＳ Ｐゴシック" pitchFamily="34" charset="-128"/>
              </a:rPr>
              <a:t>Import deceased donor kidneys from outside our area to give them a second look</a:t>
            </a:r>
          </a:p>
          <a:p>
            <a:pPr lvl="2"/>
            <a:r>
              <a:rPr lang="en-US" altLang="en-US" dirty="0" smtClean="0">
                <a:ea typeface="ＭＳ Ｐゴシック" pitchFamily="34" charset="-128"/>
              </a:rPr>
              <a:t>Shortest waiting times</a:t>
            </a:r>
          </a:p>
          <a:p>
            <a:pPr lvl="2"/>
            <a:r>
              <a:rPr lang="en-US" altLang="en-US" dirty="0" smtClean="0">
                <a:ea typeface="ＭＳ Ｐゴシック" pitchFamily="34" charset="-128"/>
              </a:rPr>
              <a:t>Specialized programs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5715000"/>
            <a:ext cx="1752600" cy="1066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89395" y="3886200"/>
            <a:ext cx="3949805" cy="271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7163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297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</vt:lpstr>
      <vt:lpstr> </vt:lpstr>
      <vt:lpstr> </vt:lpstr>
      <vt:lpstr> </vt:lpstr>
      <vt:lpstr> </vt:lpstr>
      <vt:lpstr> </vt:lpstr>
      <vt:lpstr> </vt:lpstr>
    </vt:vector>
  </TitlesOfParts>
  <Company>Johns Hopkins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delete</dc:creator>
  <cp:lastModifiedBy>Marty Maren</cp:lastModifiedBy>
  <cp:revision>14</cp:revision>
  <dcterms:created xsi:type="dcterms:W3CDTF">2014-10-10T21:58:54Z</dcterms:created>
  <dcterms:modified xsi:type="dcterms:W3CDTF">2015-10-15T14:36:59Z</dcterms:modified>
</cp:coreProperties>
</file>