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304" r:id="rId4"/>
    <p:sldId id="262" r:id="rId5"/>
    <p:sldId id="302" r:id="rId6"/>
    <p:sldId id="298" r:id="rId7"/>
    <p:sldId id="260" r:id="rId8"/>
    <p:sldId id="267" r:id="rId9"/>
    <p:sldId id="299" r:id="rId10"/>
    <p:sldId id="263" r:id="rId11"/>
    <p:sldId id="259" r:id="rId12"/>
    <p:sldId id="281" r:id="rId13"/>
    <p:sldId id="278" r:id="rId14"/>
    <p:sldId id="279" r:id="rId15"/>
    <p:sldId id="280" r:id="rId16"/>
    <p:sldId id="265" r:id="rId17"/>
    <p:sldId id="266" r:id="rId18"/>
    <p:sldId id="294" r:id="rId19"/>
    <p:sldId id="303" r:id="rId20"/>
    <p:sldId id="284" r:id="rId21"/>
    <p:sldId id="300" r:id="rId22"/>
    <p:sldId id="305" r:id="rId23"/>
    <p:sldId id="285" r:id="rId24"/>
    <p:sldId id="295" r:id="rId25"/>
    <p:sldId id="275" r:id="rId26"/>
    <p:sldId id="301" r:id="rId27"/>
    <p:sldId id="287" r:id="rId28"/>
    <p:sldId id="288" r:id="rId29"/>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84" d="100"/>
          <a:sy n="84" d="100"/>
        </p:scale>
        <p:origin x="6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521CD7-9140-4F1B-9EAA-50D6A9373580}" type="doc">
      <dgm:prSet loTypeId="urn:microsoft.com/office/officeart/2005/8/layout/venn1" loCatId="relationship" qsTypeId="urn:microsoft.com/office/officeart/2005/8/quickstyle/3d1" qsCatId="3D" csTypeId="urn:microsoft.com/office/officeart/2005/8/colors/accent1_2" csCatId="accent1" phldr="1"/>
      <dgm:spPr/>
      <dgm:t>
        <a:bodyPr/>
        <a:lstStyle/>
        <a:p>
          <a:endParaRPr lang="en-US"/>
        </a:p>
      </dgm:t>
    </dgm:pt>
    <dgm:pt modelId="{09747239-3E80-4A01-B357-EF6DAE949E52}">
      <dgm:prSet phldrT="[Text]" custT="1"/>
      <dgm:spPr/>
      <dgm:t>
        <a:bodyPr/>
        <a:lstStyle/>
        <a:p>
          <a:r>
            <a:rPr lang="en-US" sz="1800" dirty="0" smtClean="0"/>
            <a:t>Romantic</a:t>
          </a:r>
        </a:p>
        <a:p>
          <a:r>
            <a:rPr lang="en-US" sz="1800" dirty="0" smtClean="0"/>
            <a:t>Relationships/</a:t>
          </a:r>
        </a:p>
        <a:p>
          <a:r>
            <a:rPr lang="en-US" sz="1800" dirty="0" smtClean="0"/>
            <a:t>Sexuality</a:t>
          </a:r>
          <a:endParaRPr lang="en-US" sz="1800" dirty="0"/>
        </a:p>
      </dgm:t>
    </dgm:pt>
    <dgm:pt modelId="{A0CB8FFA-406B-4082-961B-35D35D1C3C08}" type="parTrans" cxnId="{76E21E4C-1968-4516-A94E-3499EC4A2B35}">
      <dgm:prSet/>
      <dgm:spPr/>
      <dgm:t>
        <a:bodyPr/>
        <a:lstStyle/>
        <a:p>
          <a:endParaRPr lang="en-US"/>
        </a:p>
      </dgm:t>
    </dgm:pt>
    <dgm:pt modelId="{77FB1E5D-6901-4D08-BB1A-D32FE6C4D70F}" type="sibTrans" cxnId="{76E21E4C-1968-4516-A94E-3499EC4A2B35}">
      <dgm:prSet/>
      <dgm:spPr/>
      <dgm:t>
        <a:bodyPr/>
        <a:lstStyle/>
        <a:p>
          <a:endParaRPr lang="en-US"/>
        </a:p>
      </dgm:t>
    </dgm:pt>
    <dgm:pt modelId="{7AA86E4D-5530-4D13-9706-8336581BCA3C}">
      <dgm:prSet phldrT="[Text]" custT="1"/>
      <dgm:spPr/>
      <dgm:t>
        <a:bodyPr/>
        <a:lstStyle/>
        <a:p>
          <a:r>
            <a:rPr lang="en-US" sz="1800" dirty="0" smtClean="0"/>
            <a:t>Exercise/Physical Activities</a:t>
          </a:r>
        </a:p>
      </dgm:t>
    </dgm:pt>
    <dgm:pt modelId="{0D858FEE-1637-47A8-9B85-E20391CAEE81}" type="parTrans" cxnId="{3CE849F3-6B57-4065-955A-74BCF2E1C4F3}">
      <dgm:prSet/>
      <dgm:spPr/>
      <dgm:t>
        <a:bodyPr/>
        <a:lstStyle/>
        <a:p>
          <a:endParaRPr lang="en-US"/>
        </a:p>
      </dgm:t>
    </dgm:pt>
    <dgm:pt modelId="{0CDA99B4-21D0-41A1-B1EF-85E379D19251}" type="sibTrans" cxnId="{3CE849F3-6B57-4065-955A-74BCF2E1C4F3}">
      <dgm:prSet/>
      <dgm:spPr/>
      <dgm:t>
        <a:bodyPr/>
        <a:lstStyle/>
        <a:p>
          <a:endParaRPr lang="en-US"/>
        </a:p>
      </dgm:t>
    </dgm:pt>
    <dgm:pt modelId="{B3211960-F263-41B7-92A6-AC8AA949B055}">
      <dgm:prSet custT="1"/>
      <dgm:spPr/>
      <dgm:t>
        <a:bodyPr/>
        <a:lstStyle/>
        <a:p>
          <a:r>
            <a:rPr lang="en-US" sz="1800" dirty="0" smtClean="0"/>
            <a:t>Completing Daily Errands and Activities</a:t>
          </a:r>
          <a:endParaRPr lang="en-US" sz="1800" dirty="0"/>
        </a:p>
      </dgm:t>
    </dgm:pt>
    <dgm:pt modelId="{82658D01-CACE-482B-B70F-B5B9FA5FB886}" type="parTrans" cxnId="{4F57FAAE-0599-4110-BAD9-7F5F42B04D06}">
      <dgm:prSet/>
      <dgm:spPr/>
      <dgm:t>
        <a:bodyPr/>
        <a:lstStyle/>
        <a:p>
          <a:endParaRPr lang="en-US"/>
        </a:p>
      </dgm:t>
    </dgm:pt>
    <dgm:pt modelId="{19025CD3-D98B-4528-BFC9-0798EDA746D6}" type="sibTrans" cxnId="{4F57FAAE-0599-4110-BAD9-7F5F42B04D06}">
      <dgm:prSet/>
      <dgm:spPr/>
      <dgm:t>
        <a:bodyPr/>
        <a:lstStyle/>
        <a:p>
          <a:endParaRPr lang="en-US"/>
        </a:p>
      </dgm:t>
    </dgm:pt>
    <dgm:pt modelId="{CF74722C-8A6F-481A-9C56-37DF130B838D}">
      <dgm:prSet custT="1"/>
      <dgm:spPr/>
      <dgm:t>
        <a:bodyPr/>
        <a:lstStyle/>
        <a:p>
          <a:r>
            <a:rPr lang="en-US" sz="1800" dirty="0" smtClean="0"/>
            <a:t>Working</a:t>
          </a:r>
          <a:endParaRPr lang="en-US" sz="1800" dirty="0"/>
        </a:p>
      </dgm:t>
    </dgm:pt>
    <dgm:pt modelId="{2558AA77-7AB3-4AF3-B592-08EF00059A37}" type="parTrans" cxnId="{E7C3FB4C-BDDD-4A91-9156-92D61B2E5DB1}">
      <dgm:prSet/>
      <dgm:spPr/>
      <dgm:t>
        <a:bodyPr/>
        <a:lstStyle/>
        <a:p>
          <a:endParaRPr lang="en-US"/>
        </a:p>
      </dgm:t>
    </dgm:pt>
    <dgm:pt modelId="{DC63D755-0771-41F6-9F98-54DABC6A32CB}" type="sibTrans" cxnId="{E7C3FB4C-BDDD-4A91-9156-92D61B2E5DB1}">
      <dgm:prSet/>
      <dgm:spPr/>
      <dgm:t>
        <a:bodyPr/>
        <a:lstStyle/>
        <a:p>
          <a:endParaRPr lang="en-US"/>
        </a:p>
      </dgm:t>
    </dgm:pt>
    <dgm:pt modelId="{D2231017-3022-4E14-9C3A-056A1046CD5D}">
      <dgm:prSet custT="1"/>
      <dgm:spPr/>
      <dgm:t>
        <a:bodyPr/>
        <a:lstStyle/>
        <a:p>
          <a:r>
            <a:rPr lang="en-US" sz="1800" dirty="0" smtClean="0"/>
            <a:t>Participating in Social Activities/Friendships</a:t>
          </a:r>
          <a:endParaRPr lang="en-US" sz="1800" dirty="0"/>
        </a:p>
      </dgm:t>
    </dgm:pt>
    <dgm:pt modelId="{5CDB63F4-7A25-460D-94AF-4F3049C1CA1A}" type="parTrans" cxnId="{78EA24E1-A8BC-46BC-A4B6-84348905ACBD}">
      <dgm:prSet/>
      <dgm:spPr/>
      <dgm:t>
        <a:bodyPr/>
        <a:lstStyle/>
        <a:p>
          <a:endParaRPr lang="en-US"/>
        </a:p>
      </dgm:t>
    </dgm:pt>
    <dgm:pt modelId="{E0F5C79D-716D-4BE3-87D3-FFC0D3D952A6}" type="sibTrans" cxnId="{78EA24E1-A8BC-46BC-A4B6-84348905ACBD}">
      <dgm:prSet/>
      <dgm:spPr/>
      <dgm:t>
        <a:bodyPr/>
        <a:lstStyle/>
        <a:p>
          <a:endParaRPr lang="en-US"/>
        </a:p>
      </dgm:t>
    </dgm:pt>
    <dgm:pt modelId="{73DB3464-B812-4234-A453-380461A16247}">
      <dgm:prSet custT="1"/>
      <dgm:spPr/>
      <dgm:t>
        <a:bodyPr/>
        <a:lstStyle/>
        <a:p>
          <a:r>
            <a:rPr lang="en-US" sz="1800" dirty="0" smtClean="0"/>
            <a:t>Sleep/Pain/Appetite</a:t>
          </a:r>
          <a:endParaRPr lang="en-US" sz="1800" dirty="0"/>
        </a:p>
      </dgm:t>
    </dgm:pt>
    <dgm:pt modelId="{1E2D644F-13A1-48EA-A190-4F66D660AD11}" type="parTrans" cxnId="{A021004B-96CA-4125-97DD-16D51CA282ED}">
      <dgm:prSet/>
      <dgm:spPr/>
      <dgm:t>
        <a:bodyPr/>
        <a:lstStyle/>
        <a:p>
          <a:endParaRPr lang="en-US"/>
        </a:p>
      </dgm:t>
    </dgm:pt>
    <dgm:pt modelId="{3A3FB085-D551-4220-BABA-14BA7FACCCC6}" type="sibTrans" cxnId="{A021004B-96CA-4125-97DD-16D51CA282ED}">
      <dgm:prSet/>
      <dgm:spPr/>
      <dgm:t>
        <a:bodyPr/>
        <a:lstStyle/>
        <a:p>
          <a:endParaRPr lang="en-US"/>
        </a:p>
      </dgm:t>
    </dgm:pt>
    <dgm:pt modelId="{8B9709D8-4897-4E13-A000-8C6F6940E48F}">
      <dgm:prSet phldrT="[Text]" custT="1"/>
      <dgm:spPr/>
      <dgm:t>
        <a:bodyPr/>
        <a:lstStyle/>
        <a:p>
          <a:r>
            <a:rPr lang="en-US" sz="1800" dirty="0" smtClean="0"/>
            <a:t>Spirituality</a:t>
          </a:r>
        </a:p>
      </dgm:t>
    </dgm:pt>
    <dgm:pt modelId="{1D1A16A2-44EC-45C2-A6AC-133A77235A8B}" type="parTrans" cxnId="{0B1DFF0B-B133-477A-8414-50B938EBAAC3}">
      <dgm:prSet/>
      <dgm:spPr/>
      <dgm:t>
        <a:bodyPr/>
        <a:lstStyle/>
        <a:p>
          <a:endParaRPr lang="en-US"/>
        </a:p>
      </dgm:t>
    </dgm:pt>
    <dgm:pt modelId="{AD87B583-4E64-4388-B516-D943A83F4F07}" type="sibTrans" cxnId="{0B1DFF0B-B133-477A-8414-50B938EBAAC3}">
      <dgm:prSet/>
      <dgm:spPr/>
      <dgm:t>
        <a:bodyPr/>
        <a:lstStyle/>
        <a:p>
          <a:endParaRPr lang="en-US"/>
        </a:p>
      </dgm:t>
    </dgm:pt>
    <dgm:pt modelId="{EAAB2E60-3371-40FC-A401-56D44F2DFB32}" type="pres">
      <dgm:prSet presAssocID="{EE521CD7-9140-4F1B-9EAA-50D6A9373580}" presName="compositeShape" presStyleCnt="0">
        <dgm:presLayoutVars>
          <dgm:chMax val="7"/>
          <dgm:dir/>
          <dgm:resizeHandles val="exact"/>
        </dgm:presLayoutVars>
      </dgm:prSet>
      <dgm:spPr/>
      <dgm:t>
        <a:bodyPr/>
        <a:lstStyle/>
        <a:p>
          <a:endParaRPr lang="en-US"/>
        </a:p>
      </dgm:t>
    </dgm:pt>
    <dgm:pt modelId="{A0369427-88DA-4DCD-B6EE-D26B41F2E0FE}" type="pres">
      <dgm:prSet presAssocID="{09747239-3E80-4A01-B357-EF6DAE949E52}" presName="circ1" presStyleLbl="vennNode1" presStyleIdx="0" presStyleCnt="7" custLinFactNeighborX="-22503" custLinFactNeighborY="-28803"/>
      <dgm:spPr/>
    </dgm:pt>
    <dgm:pt modelId="{01BF0414-31A5-40DC-A373-6007313E8C9F}" type="pres">
      <dgm:prSet presAssocID="{09747239-3E80-4A01-B357-EF6DAE949E52}" presName="circ1Tx" presStyleLbl="revTx" presStyleIdx="0" presStyleCnt="0" custScaleY="124516" custLinFactNeighborX="95983" custLinFactNeighborY="79261">
        <dgm:presLayoutVars>
          <dgm:chMax val="0"/>
          <dgm:chPref val="0"/>
          <dgm:bulletEnabled val="1"/>
        </dgm:presLayoutVars>
      </dgm:prSet>
      <dgm:spPr/>
      <dgm:t>
        <a:bodyPr/>
        <a:lstStyle/>
        <a:p>
          <a:endParaRPr lang="en-US"/>
        </a:p>
      </dgm:t>
    </dgm:pt>
    <dgm:pt modelId="{2C4CC3CF-5BEA-4E04-A051-ACD96F620F68}" type="pres">
      <dgm:prSet presAssocID="{B3211960-F263-41B7-92A6-AC8AA949B055}" presName="circ2" presStyleLbl="vennNode1" presStyleIdx="1" presStyleCnt="7" custLinFactNeighborX="-1582" custLinFactNeighborY="-11076"/>
      <dgm:spPr/>
    </dgm:pt>
    <dgm:pt modelId="{8B676466-733B-483C-B8D0-DF40C4EF5878}" type="pres">
      <dgm:prSet presAssocID="{B3211960-F263-41B7-92A6-AC8AA949B055}" presName="circ2Tx" presStyleLbl="revTx" presStyleIdx="0" presStyleCnt="0" custLinFactNeighborX="73035" custLinFactNeighborY="31671">
        <dgm:presLayoutVars>
          <dgm:chMax val="0"/>
          <dgm:chPref val="0"/>
          <dgm:bulletEnabled val="1"/>
        </dgm:presLayoutVars>
      </dgm:prSet>
      <dgm:spPr/>
      <dgm:t>
        <a:bodyPr/>
        <a:lstStyle/>
        <a:p>
          <a:endParaRPr lang="en-US"/>
        </a:p>
      </dgm:t>
    </dgm:pt>
    <dgm:pt modelId="{A2F83154-27EC-4863-A57E-2100D3561B83}" type="pres">
      <dgm:prSet presAssocID="{73DB3464-B812-4234-A453-380461A16247}" presName="circ3" presStyleLbl="vennNode1" presStyleIdx="2" presStyleCnt="7"/>
      <dgm:spPr/>
    </dgm:pt>
    <dgm:pt modelId="{68C321DC-E8E5-4B1A-A58A-7AFAB7CF210B}" type="pres">
      <dgm:prSet presAssocID="{73DB3464-B812-4234-A453-380461A16247}" presName="circ3Tx" presStyleLbl="revTx" presStyleIdx="0" presStyleCnt="0" custScaleX="115927" custLinFactNeighborX="64042" custLinFactNeighborY="7687">
        <dgm:presLayoutVars>
          <dgm:chMax val="0"/>
          <dgm:chPref val="0"/>
          <dgm:bulletEnabled val="1"/>
        </dgm:presLayoutVars>
      </dgm:prSet>
      <dgm:spPr/>
      <dgm:t>
        <a:bodyPr/>
        <a:lstStyle/>
        <a:p>
          <a:endParaRPr lang="en-US"/>
        </a:p>
      </dgm:t>
    </dgm:pt>
    <dgm:pt modelId="{3124D557-AE17-48E7-9D54-222D62903CD5}" type="pres">
      <dgm:prSet presAssocID="{CF74722C-8A6F-481A-9C56-37DF130B838D}" presName="circ4" presStyleLbl="vennNode1" presStyleIdx="3" presStyleCnt="7" custLinFactNeighborX="-19668" custLinFactNeighborY="15031"/>
      <dgm:spPr/>
    </dgm:pt>
    <dgm:pt modelId="{FDDB8217-A7D9-4C84-8B24-AA534CBA787E}" type="pres">
      <dgm:prSet presAssocID="{CF74722C-8A6F-481A-9C56-37DF130B838D}" presName="circ4Tx" presStyleLbl="revTx" presStyleIdx="0" presStyleCnt="0" custLinFactNeighborX="32454" custLinFactNeighborY="-43211">
        <dgm:presLayoutVars>
          <dgm:chMax val="0"/>
          <dgm:chPref val="0"/>
          <dgm:bulletEnabled val="1"/>
        </dgm:presLayoutVars>
      </dgm:prSet>
      <dgm:spPr/>
      <dgm:t>
        <a:bodyPr/>
        <a:lstStyle/>
        <a:p>
          <a:endParaRPr lang="en-US"/>
        </a:p>
      </dgm:t>
    </dgm:pt>
    <dgm:pt modelId="{936238AA-62D4-478C-B68B-7608B2290BDA}" type="pres">
      <dgm:prSet presAssocID="{D2231017-3022-4E14-9C3A-056A1046CD5D}" presName="circ5" presStyleLbl="vennNode1" presStyleIdx="4" presStyleCnt="7" custLinFactNeighborX="-37168" custLinFactNeighborY="11866"/>
      <dgm:spPr/>
    </dgm:pt>
    <dgm:pt modelId="{44EB6529-2084-47A1-8EAA-290903374227}" type="pres">
      <dgm:prSet presAssocID="{D2231017-3022-4E14-9C3A-056A1046CD5D}" presName="circ5Tx" presStyleLbl="revTx" presStyleIdx="0" presStyleCnt="0" custScaleX="126847" custLinFactNeighborX="-92335" custLinFactNeighborY="-68418">
        <dgm:presLayoutVars>
          <dgm:chMax val="0"/>
          <dgm:chPref val="0"/>
          <dgm:bulletEnabled val="1"/>
        </dgm:presLayoutVars>
      </dgm:prSet>
      <dgm:spPr/>
      <dgm:t>
        <a:bodyPr/>
        <a:lstStyle/>
        <a:p>
          <a:endParaRPr lang="en-US"/>
        </a:p>
      </dgm:t>
    </dgm:pt>
    <dgm:pt modelId="{220E5F95-10FE-46AB-A6B2-A7FBD19CC099}" type="pres">
      <dgm:prSet presAssocID="{7AA86E4D-5530-4D13-9706-8336581BCA3C}" presName="circ6" presStyleLbl="vennNode1" presStyleIdx="5" presStyleCnt="7" custLinFactNeighborX="-59045" custLinFactNeighborY="-3956"/>
      <dgm:spPr/>
    </dgm:pt>
    <dgm:pt modelId="{EC1BCB10-3592-4CC7-8608-963E54D3FEA4}" type="pres">
      <dgm:prSet presAssocID="{7AA86E4D-5530-4D13-9706-8336581BCA3C}" presName="circ6Tx" presStyleLbl="revTx" presStyleIdx="0" presStyleCnt="0" custLinFactNeighborX="-56596" custLinFactNeighborY="-41730">
        <dgm:presLayoutVars>
          <dgm:chMax val="0"/>
          <dgm:chPref val="0"/>
          <dgm:bulletEnabled val="1"/>
        </dgm:presLayoutVars>
      </dgm:prSet>
      <dgm:spPr/>
      <dgm:t>
        <a:bodyPr/>
        <a:lstStyle/>
        <a:p>
          <a:endParaRPr lang="en-US"/>
        </a:p>
      </dgm:t>
    </dgm:pt>
    <dgm:pt modelId="{8732FB16-332C-4984-B4BE-E73EE708CBC6}" type="pres">
      <dgm:prSet presAssocID="{8B9709D8-4897-4E13-A000-8C6F6940E48F}" presName="circ7" presStyleLbl="vennNode1" presStyleIdx="6" presStyleCnt="7" custLinFactNeighborX="-41492" custLinFactNeighborY="-20217"/>
      <dgm:spPr/>
      <dgm:t>
        <a:bodyPr/>
        <a:lstStyle/>
        <a:p>
          <a:endParaRPr lang="en-US"/>
        </a:p>
      </dgm:t>
    </dgm:pt>
    <dgm:pt modelId="{92F15423-1820-4F67-8B6D-86E34960116D}" type="pres">
      <dgm:prSet presAssocID="{8B9709D8-4897-4E13-A000-8C6F6940E48F}" presName="circ7Tx" presStyleLbl="revTx" presStyleIdx="0" presStyleCnt="0" custLinFactNeighborX="-49664" custLinFactNeighborY="-8211">
        <dgm:presLayoutVars>
          <dgm:chMax val="0"/>
          <dgm:chPref val="0"/>
          <dgm:bulletEnabled val="1"/>
        </dgm:presLayoutVars>
      </dgm:prSet>
      <dgm:spPr/>
      <dgm:t>
        <a:bodyPr/>
        <a:lstStyle/>
        <a:p>
          <a:endParaRPr lang="en-US"/>
        </a:p>
      </dgm:t>
    </dgm:pt>
  </dgm:ptLst>
  <dgm:cxnLst>
    <dgm:cxn modelId="{78EA24E1-A8BC-46BC-A4B6-84348905ACBD}" srcId="{EE521CD7-9140-4F1B-9EAA-50D6A9373580}" destId="{D2231017-3022-4E14-9C3A-056A1046CD5D}" srcOrd="4" destOrd="0" parTransId="{5CDB63F4-7A25-460D-94AF-4F3049C1CA1A}" sibTransId="{E0F5C79D-716D-4BE3-87D3-FFC0D3D952A6}"/>
    <dgm:cxn modelId="{0B1DFF0B-B133-477A-8414-50B938EBAAC3}" srcId="{EE521CD7-9140-4F1B-9EAA-50D6A9373580}" destId="{8B9709D8-4897-4E13-A000-8C6F6940E48F}" srcOrd="6" destOrd="0" parTransId="{1D1A16A2-44EC-45C2-A6AC-133A77235A8B}" sibTransId="{AD87B583-4E64-4388-B516-D943A83F4F07}"/>
    <dgm:cxn modelId="{A021004B-96CA-4125-97DD-16D51CA282ED}" srcId="{EE521CD7-9140-4F1B-9EAA-50D6A9373580}" destId="{73DB3464-B812-4234-A453-380461A16247}" srcOrd="2" destOrd="0" parTransId="{1E2D644F-13A1-48EA-A190-4F66D660AD11}" sibTransId="{3A3FB085-D551-4220-BABA-14BA7FACCCC6}"/>
    <dgm:cxn modelId="{5570D00B-CAF8-45DE-BC4F-323F3E03E767}" type="presOf" srcId="{73DB3464-B812-4234-A453-380461A16247}" destId="{68C321DC-E8E5-4B1A-A58A-7AFAB7CF210B}" srcOrd="0" destOrd="0" presId="urn:microsoft.com/office/officeart/2005/8/layout/venn1"/>
    <dgm:cxn modelId="{E7C3FB4C-BDDD-4A91-9156-92D61B2E5DB1}" srcId="{EE521CD7-9140-4F1B-9EAA-50D6A9373580}" destId="{CF74722C-8A6F-481A-9C56-37DF130B838D}" srcOrd="3" destOrd="0" parTransId="{2558AA77-7AB3-4AF3-B592-08EF00059A37}" sibTransId="{DC63D755-0771-41F6-9F98-54DABC6A32CB}"/>
    <dgm:cxn modelId="{125FF8E6-2B48-4FFB-82AC-AA8CDC03EB9B}" type="presOf" srcId="{8B9709D8-4897-4E13-A000-8C6F6940E48F}" destId="{92F15423-1820-4F67-8B6D-86E34960116D}" srcOrd="0" destOrd="0" presId="urn:microsoft.com/office/officeart/2005/8/layout/venn1"/>
    <dgm:cxn modelId="{7D6EC2E7-CCAE-45E4-84E2-A1DFF2C9E282}" type="presOf" srcId="{D2231017-3022-4E14-9C3A-056A1046CD5D}" destId="{44EB6529-2084-47A1-8EAA-290903374227}" srcOrd="0" destOrd="0" presId="urn:microsoft.com/office/officeart/2005/8/layout/venn1"/>
    <dgm:cxn modelId="{738A8BE7-E3DE-4A2B-886E-3DFBBA12D7B4}" type="presOf" srcId="{EE521CD7-9140-4F1B-9EAA-50D6A9373580}" destId="{EAAB2E60-3371-40FC-A401-56D44F2DFB32}" srcOrd="0" destOrd="0" presId="urn:microsoft.com/office/officeart/2005/8/layout/venn1"/>
    <dgm:cxn modelId="{76E21E4C-1968-4516-A94E-3499EC4A2B35}" srcId="{EE521CD7-9140-4F1B-9EAA-50D6A9373580}" destId="{09747239-3E80-4A01-B357-EF6DAE949E52}" srcOrd="0" destOrd="0" parTransId="{A0CB8FFA-406B-4082-961B-35D35D1C3C08}" sibTransId="{77FB1E5D-6901-4D08-BB1A-D32FE6C4D70F}"/>
    <dgm:cxn modelId="{453BBBC3-6F30-4643-960E-756740D03BAD}" type="presOf" srcId="{CF74722C-8A6F-481A-9C56-37DF130B838D}" destId="{FDDB8217-A7D9-4C84-8B24-AA534CBA787E}" srcOrd="0" destOrd="0" presId="urn:microsoft.com/office/officeart/2005/8/layout/venn1"/>
    <dgm:cxn modelId="{3CE849F3-6B57-4065-955A-74BCF2E1C4F3}" srcId="{EE521CD7-9140-4F1B-9EAA-50D6A9373580}" destId="{7AA86E4D-5530-4D13-9706-8336581BCA3C}" srcOrd="5" destOrd="0" parTransId="{0D858FEE-1637-47A8-9B85-E20391CAEE81}" sibTransId="{0CDA99B4-21D0-41A1-B1EF-85E379D19251}"/>
    <dgm:cxn modelId="{93BAF506-3EE0-455E-8FD4-DB45365AA748}" type="presOf" srcId="{B3211960-F263-41B7-92A6-AC8AA949B055}" destId="{8B676466-733B-483C-B8D0-DF40C4EF5878}" srcOrd="0" destOrd="0" presId="urn:microsoft.com/office/officeart/2005/8/layout/venn1"/>
    <dgm:cxn modelId="{DEF94D41-F7AC-4A7C-9625-93516E52AC8D}" type="presOf" srcId="{7AA86E4D-5530-4D13-9706-8336581BCA3C}" destId="{EC1BCB10-3592-4CC7-8608-963E54D3FEA4}" srcOrd="0" destOrd="0" presId="urn:microsoft.com/office/officeart/2005/8/layout/venn1"/>
    <dgm:cxn modelId="{33F955DA-EB80-4D08-BA17-A636B84E10E4}" type="presOf" srcId="{09747239-3E80-4A01-B357-EF6DAE949E52}" destId="{01BF0414-31A5-40DC-A373-6007313E8C9F}" srcOrd="0" destOrd="0" presId="urn:microsoft.com/office/officeart/2005/8/layout/venn1"/>
    <dgm:cxn modelId="{4F57FAAE-0599-4110-BAD9-7F5F42B04D06}" srcId="{EE521CD7-9140-4F1B-9EAA-50D6A9373580}" destId="{B3211960-F263-41B7-92A6-AC8AA949B055}" srcOrd="1" destOrd="0" parTransId="{82658D01-CACE-482B-B70F-B5B9FA5FB886}" sibTransId="{19025CD3-D98B-4528-BFC9-0798EDA746D6}"/>
    <dgm:cxn modelId="{9922058C-DABB-448E-A026-A1910EDE0A94}" type="presParOf" srcId="{EAAB2E60-3371-40FC-A401-56D44F2DFB32}" destId="{A0369427-88DA-4DCD-B6EE-D26B41F2E0FE}" srcOrd="0" destOrd="0" presId="urn:microsoft.com/office/officeart/2005/8/layout/venn1"/>
    <dgm:cxn modelId="{DA419E72-8E0B-481F-BA0F-A1AD225B9857}" type="presParOf" srcId="{EAAB2E60-3371-40FC-A401-56D44F2DFB32}" destId="{01BF0414-31A5-40DC-A373-6007313E8C9F}" srcOrd="1" destOrd="0" presId="urn:microsoft.com/office/officeart/2005/8/layout/venn1"/>
    <dgm:cxn modelId="{05152837-879F-4B48-8B45-CBCAB8780A60}" type="presParOf" srcId="{EAAB2E60-3371-40FC-A401-56D44F2DFB32}" destId="{2C4CC3CF-5BEA-4E04-A051-ACD96F620F68}" srcOrd="2" destOrd="0" presId="urn:microsoft.com/office/officeart/2005/8/layout/venn1"/>
    <dgm:cxn modelId="{3649BE3F-C786-4D3D-9695-EA3B897F75EE}" type="presParOf" srcId="{EAAB2E60-3371-40FC-A401-56D44F2DFB32}" destId="{8B676466-733B-483C-B8D0-DF40C4EF5878}" srcOrd="3" destOrd="0" presId="urn:microsoft.com/office/officeart/2005/8/layout/venn1"/>
    <dgm:cxn modelId="{2BE57743-ED91-46EC-B2B6-70F0F40FC678}" type="presParOf" srcId="{EAAB2E60-3371-40FC-A401-56D44F2DFB32}" destId="{A2F83154-27EC-4863-A57E-2100D3561B83}" srcOrd="4" destOrd="0" presId="urn:microsoft.com/office/officeart/2005/8/layout/venn1"/>
    <dgm:cxn modelId="{A5E131A1-8BB0-409A-B45D-4437890A27E9}" type="presParOf" srcId="{EAAB2E60-3371-40FC-A401-56D44F2DFB32}" destId="{68C321DC-E8E5-4B1A-A58A-7AFAB7CF210B}" srcOrd="5" destOrd="0" presId="urn:microsoft.com/office/officeart/2005/8/layout/venn1"/>
    <dgm:cxn modelId="{A31CE3E2-7202-400D-AF9C-44FCB8A807E5}" type="presParOf" srcId="{EAAB2E60-3371-40FC-A401-56D44F2DFB32}" destId="{3124D557-AE17-48E7-9D54-222D62903CD5}" srcOrd="6" destOrd="0" presId="urn:microsoft.com/office/officeart/2005/8/layout/venn1"/>
    <dgm:cxn modelId="{B3261E8E-1BE7-4501-B186-5D32D02E6CD0}" type="presParOf" srcId="{EAAB2E60-3371-40FC-A401-56D44F2DFB32}" destId="{FDDB8217-A7D9-4C84-8B24-AA534CBA787E}" srcOrd="7" destOrd="0" presId="urn:microsoft.com/office/officeart/2005/8/layout/venn1"/>
    <dgm:cxn modelId="{D1038274-FC97-477E-AA64-8071A5944917}" type="presParOf" srcId="{EAAB2E60-3371-40FC-A401-56D44F2DFB32}" destId="{936238AA-62D4-478C-B68B-7608B2290BDA}" srcOrd="8" destOrd="0" presId="urn:microsoft.com/office/officeart/2005/8/layout/venn1"/>
    <dgm:cxn modelId="{E08AC7C0-8307-41E5-A1AD-596AC5C22512}" type="presParOf" srcId="{EAAB2E60-3371-40FC-A401-56D44F2DFB32}" destId="{44EB6529-2084-47A1-8EAA-290903374227}" srcOrd="9" destOrd="0" presId="urn:microsoft.com/office/officeart/2005/8/layout/venn1"/>
    <dgm:cxn modelId="{8098B124-EA3A-43F7-949A-A5ECB7EFBDBA}" type="presParOf" srcId="{EAAB2E60-3371-40FC-A401-56D44F2DFB32}" destId="{220E5F95-10FE-46AB-A6B2-A7FBD19CC099}" srcOrd="10" destOrd="0" presId="urn:microsoft.com/office/officeart/2005/8/layout/venn1"/>
    <dgm:cxn modelId="{8966AA2F-5854-4F98-A3FA-D2439F41322F}" type="presParOf" srcId="{EAAB2E60-3371-40FC-A401-56D44F2DFB32}" destId="{EC1BCB10-3592-4CC7-8608-963E54D3FEA4}" srcOrd="11" destOrd="0" presId="urn:microsoft.com/office/officeart/2005/8/layout/venn1"/>
    <dgm:cxn modelId="{B32AC5F1-5D3D-436A-81B6-13EA8A5EF24B}" type="presParOf" srcId="{EAAB2E60-3371-40FC-A401-56D44F2DFB32}" destId="{8732FB16-332C-4984-B4BE-E73EE708CBC6}" srcOrd="12" destOrd="0" presId="urn:microsoft.com/office/officeart/2005/8/layout/venn1"/>
    <dgm:cxn modelId="{3D470F09-CC5B-4A02-89B9-F8E61FCA3944}" type="presParOf" srcId="{EAAB2E60-3371-40FC-A401-56D44F2DFB32}" destId="{92F15423-1820-4F67-8B6D-86E34960116D}"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69427-88DA-4DCD-B6EE-D26B41F2E0FE}">
      <dsp:nvSpPr>
        <dsp:cNvPr id="0" name=""/>
        <dsp:cNvSpPr/>
      </dsp:nvSpPr>
      <dsp:spPr>
        <a:xfrm>
          <a:off x="4585119" y="862881"/>
          <a:ext cx="1627722" cy="162792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01BF0414-31A5-40DC-A373-6007313E8C9F}">
      <dsp:nvSpPr>
        <dsp:cNvPr id="0" name=""/>
        <dsp:cNvSpPr/>
      </dsp:nvSpPr>
      <dsp:spPr>
        <a:xfrm>
          <a:off x="6622895" y="729939"/>
          <a:ext cx="1865098" cy="12428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Romantic</a:t>
          </a:r>
        </a:p>
        <a:p>
          <a:pPr lvl="0" algn="ctr" defTabSz="800100">
            <a:lnSpc>
              <a:spcPct val="90000"/>
            </a:lnSpc>
            <a:spcBef>
              <a:spcPct val="0"/>
            </a:spcBef>
            <a:spcAft>
              <a:spcPct val="35000"/>
            </a:spcAft>
          </a:pPr>
          <a:r>
            <a:rPr lang="en-US" sz="1800" kern="1200" dirty="0" smtClean="0"/>
            <a:t>Relationships/</a:t>
          </a:r>
        </a:p>
        <a:p>
          <a:pPr lvl="0" algn="ctr" defTabSz="800100">
            <a:lnSpc>
              <a:spcPct val="90000"/>
            </a:lnSpc>
            <a:spcBef>
              <a:spcPct val="0"/>
            </a:spcBef>
            <a:spcAft>
              <a:spcPct val="35000"/>
            </a:spcAft>
          </a:pPr>
          <a:r>
            <a:rPr lang="en-US" sz="1800" kern="1200" dirty="0" smtClean="0"/>
            <a:t>Sexuality</a:t>
          </a:r>
          <a:endParaRPr lang="en-US" sz="1800" kern="1200" dirty="0"/>
        </a:p>
      </dsp:txBody>
      <dsp:txXfrm>
        <a:off x="6622895" y="729939"/>
        <a:ext cx="1865098" cy="1242809"/>
      </dsp:txXfrm>
    </dsp:sp>
    <dsp:sp modelId="{2C4CC3CF-5BEA-4E04-A051-ACD96F620F68}">
      <dsp:nvSpPr>
        <dsp:cNvPr id="0" name=""/>
        <dsp:cNvSpPr/>
      </dsp:nvSpPr>
      <dsp:spPr>
        <a:xfrm>
          <a:off x="5403120" y="1381028"/>
          <a:ext cx="1627722" cy="162792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8B676466-733B-483C-B8D0-DF40C4EF5878}">
      <dsp:nvSpPr>
        <dsp:cNvPr id="0" name=""/>
        <dsp:cNvSpPr/>
      </dsp:nvSpPr>
      <dsp:spPr>
        <a:xfrm>
          <a:off x="8545219" y="1357104"/>
          <a:ext cx="1763365" cy="10979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Completing Daily Errands and Activities</a:t>
          </a:r>
          <a:endParaRPr lang="en-US" sz="1800" kern="1200" dirty="0"/>
        </a:p>
      </dsp:txBody>
      <dsp:txXfrm>
        <a:off x="8545219" y="1357104"/>
        <a:ext cx="1763365" cy="1097923"/>
      </dsp:txXfrm>
    </dsp:sp>
    <dsp:sp modelId="{A2F83154-27EC-4863-A57E-2100D3561B83}">
      <dsp:nvSpPr>
        <dsp:cNvPr id="0" name=""/>
        <dsp:cNvSpPr/>
      </dsp:nvSpPr>
      <dsp:spPr>
        <a:xfrm>
          <a:off x="5546202" y="2077860"/>
          <a:ext cx="1627722" cy="162792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68C321DC-E8E5-4B1A-A58A-7AFAB7CF210B}">
      <dsp:nvSpPr>
        <dsp:cNvPr id="0" name=""/>
        <dsp:cNvSpPr/>
      </dsp:nvSpPr>
      <dsp:spPr>
        <a:xfrm>
          <a:off x="8396752" y="2496890"/>
          <a:ext cx="2004904" cy="11727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Sleep/Pain/Appetite</a:t>
          </a:r>
          <a:endParaRPr lang="en-US" sz="1800" kern="1200" dirty="0"/>
        </a:p>
      </dsp:txBody>
      <dsp:txXfrm>
        <a:off x="8396752" y="2496890"/>
        <a:ext cx="2004904" cy="1172782"/>
      </dsp:txXfrm>
    </dsp:sp>
    <dsp:sp modelId="{3124D557-AE17-48E7-9D54-222D62903CD5}">
      <dsp:nvSpPr>
        <dsp:cNvPr id="0" name=""/>
        <dsp:cNvSpPr/>
      </dsp:nvSpPr>
      <dsp:spPr>
        <a:xfrm>
          <a:off x="4895770" y="2736770"/>
          <a:ext cx="1627722" cy="162792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FDDB8217-A7D9-4C84-8B24-AA534CBA787E}">
      <dsp:nvSpPr>
        <dsp:cNvPr id="0" name=""/>
        <dsp:cNvSpPr/>
      </dsp:nvSpPr>
      <dsp:spPr>
        <a:xfrm>
          <a:off x="7286159" y="3515124"/>
          <a:ext cx="1865098" cy="10729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Working</a:t>
          </a:r>
          <a:endParaRPr lang="en-US" sz="1800" kern="1200" dirty="0"/>
        </a:p>
      </dsp:txBody>
      <dsp:txXfrm>
        <a:off x="7286159" y="3515124"/>
        <a:ext cx="1865098" cy="1072971"/>
      </dsp:txXfrm>
    </dsp:sp>
    <dsp:sp modelId="{936238AA-62D4-478C-B68B-7608B2290BDA}">
      <dsp:nvSpPr>
        <dsp:cNvPr id="0" name=""/>
        <dsp:cNvSpPr/>
      </dsp:nvSpPr>
      <dsp:spPr>
        <a:xfrm>
          <a:off x="4081909" y="2685246"/>
          <a:ext cx="1627722" cy="162792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44EB6529-2084-47A1-8EAA-290903374227}">
      <dsp:nvSpPr>
        <dsp:cNvPr id="0" name=""/>
        <dsp:cNvSpPr/>
      </dsp:nvSpPr>
      <dsp:spPr>
        <a:xfrm>
          <a:off x="1012075" y="3244660"/>
          <a:ext cx="2365821" cy="10729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Participating in Social Activities/Friendships</a:t>
          </a:r>
          <a:endParaRPr lang="en-US" sz="1800" kern="1200" dirty="0"/>
        </a:p>
      </dsp:txBody>
      <dsp:txXfrm>
        <a:off x="1012075" y="3244660"/>
        <a:ext cx="2365821" cy="1072971"/>
      </dsp:txXfrm>
    </dsp:sp>
    <dsp:sp modelId="{220E5F95-10FE-46AB-A6B2-A7FBD19CC099}">
      <dsp:nvSpPr>
        <dsp:cNvPr id="0" name=""/>
        <dsp:cNvSpPr/>
      </dsp:nvSpPr>
      <dsp:spPr>
        <a:xfrm>
          <a:off x="3395520" y="2013460"/>
          <a:ext cx="1627722" cy="162792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EC1BCB10-3592-4CC7-8608-963E54D3FEA4}">
      <dsp:nvSpPr>
        <dsp:cNvPr id="0" name=""/>
        <dsp:cNvSpPr/>
      </dsp:nvSpPr>
      <dsp:spPr>
        <a:xfrm>
          <a:off x="1395377" y="1917336"/>
          <a:ext cx="1729454" cy="11727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Exercise/Physical Activities</a:t>
          </a:r>
        </a:p>
      </dsp:txBody>
      <dsp:txXfrm>
        <a:off x="1395377" y="1917336"/>
        <a:ext cx="1729454" cy="1172782"/>
      </dsp:txXfrm>
    </dsp:sp>
    <dsp:sp modelId="{8732FB16-332C-4984-B4BE-E73EE708CBC6}">
      <dsp:nvSpPr>
        <dsp:cNvPr id="0" name=""/>
        <dsp:cNvSpPr/>
      </dsp:nvSpPr>
      <dsp:spPr>
        <a:xfrm>
          <a:off x="3798566" y="1232220"/>
          <a:ext cx="1627722" cy="1627921"/>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sp>
    <dsp:sp modelId="{92F15423-1820-4F67-8B6D-86E34960116D}">
      <dsp:nvSpPr>
        <dsp:cNvPr id="0" name=""/>
        <dsp:cNvSpPr/>
      </dsp:nvSpPr>
      <dsp:spPr>
        <a:xfrm>
          <a:off x="1634065" y="919230"/>
          <a:ext cx="1763365" cy="109792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Spirituality</a:t>
          </a:r>
        </a:p>
      </dsp:txBody>
      <dsp:txXfrm>
        <a:off x="1634065" y="919230"/>
        <a:ext cx="1763365" cy="109792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CAB7C4C-D6D0-44F9-B47B-83C98665B8B1}" type="datetimeFigureOut">
              <a:rPr lang="en-US" smtClean="0"/>
              <a:t>10/7/2016</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894D6EC1-0E8B-4BE4-A0C3-9AE77597DF90}" type="slidenum">
              <a:rPr lang="en-US" smtClean="0"/>
              <a:t>‹#›</a:t>
            </a:fld>
            <a:endParaRPr lang="en-US"/>
          </a:p>
        </p:txBody>
      </p:sp>
    </p:spTree>
    <p:extLst>
      <p:ext uri="{BB962C8B-B14F-4D97-AF65-F5344CB8AC3E}">
        <p14:creationId xmlns:p14="http://schemas.microsoft.com/office/powerpoint/2010/main" val="3244850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1</a:t>
            </a:fld>
            <a:endParaRPr lang="en-US"/>
          </a:p>
        </p:txBody>
      </p:sp>
    </p:spTree>
    <p:extLst>
      <p:ext uri="{BB962C8B-B14F-4D97-AF65-F5344CB8AC3E}">
        <p14:creationId xmlns:p14="http://schemas.microsoft.com/office/powerpoint/2010/main" val="530436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11</a:t>
            </a:fld>
            <a:endParaRPr lang="en-US"/>
          </a:p>
        </p:txBody>
      </p:sp>
    </p:spTree>
    <p:extLst>
      <p:ext uri="{BB962C8B-B14F-4D97-AF65-F5344CB8AC3E}">
        <p14:creationId xmlns:p14="http://schemas.microsoft.com/office/powerpoint/2010/main" val="1663700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12</a:t>
            </a:fld>
            <a:endParaRPr lang="en-US"/>
          </a:p>
        </p:txBody>
      </p:sp>
    </p:spTree>
    <p:extLst>
      <p:ext uri="{BB962C8B-B14F-4D97-AF65-F5344CB8AC3E}">
        <p14:creationId xmlns:p14="http://schemas.microsoft.com/office/powerpoint/2010/main" val="2589785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13</a:t>
            </a:fld>
            <a:endParaRPr lang="en-US"/>
          </a:p>
        </p:txBody>
      </p:sp>
    </p:spTree>
    <p:extLst>
      <p:ext uri="{BB962C8B-B14F-4D97-AF65-F5344CB8AC3E}">
        <p14:creationId xmlns:p14="http://schemas.microsoft.com/office/powerpoint/2010/main" val="1864608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14</a:t>
            </a:fld>
            <a:endParaRPr lang="en-US"/>
          </a:p>
        </p:txBody>
      </p:sp>
    </p:spTree>
    <p:extLst>
      <p:ext uri="{BB962C8B-B14F-4D97-AF65-F5344CB8AC3E}">
        <p14:creationId xmlns:p14="http://schemas.microsoft.com/office/powerpoint/2010/main" val="2184454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15</a:t>
            </a:fld>
            <a:endParaRPr lang="en-US"/>
          </a:p>
        </p:txBody>
      </p:sp>
    </p:spTree>
    <p:extLst>
      <p:ext uri="{BB962C8B-B14F-4D97-AF65-F5344CB8AC3E}">
        <p14:creationId xmlns:p14="http://schemas.microsoft.com/office/powerpoint/2010/main" val="399445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16</a:t>
            </a:fld>
            <a:endParaRPr lang="en-US"/>
          </a:p>
        </p:txBody>
      </p:sp>
    </p:spTree>
    <p:extLst>
      <p:ext uri="{BB962C8B-B14F-4D97-AF65-F5344CB8AC3E}">
        <p14:creationId xmlns:p14="http://schemas.microsoft.com/office/powerpoint/2010/main" val="3945081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recipients may also find it hard to accept that they are more</a:t>
            </a:r>
          </a:p>
          <a:p>
            <a:r>
              <a:rPr lang="en-US" dirty="0" smtClean="0"/>
              <a:t>dependent on their families. They may feel like their illness disrupts</a:t>
            </a:r>
          </a:p>
          <a:p>
            <a:r>
              <a:rPr lang="en-US" dirty="0" smtClean="0"/>
              <a:t>their families’ lives, and they are dependent on them emotionally and</a:t>
            </a:r>
          </a:p>
          <a:p>
            <a:r>
              <a:rPr lang="en-US" dirty="0" smtClean="0"/>
              <a:t>sometimes financially. For recipients who are used to being the sole</a:t>
            </a:r>
          </a:p>
          <a:p>
            <a:r>
              <a:rPr lang="en-US" dirty="0" smtClean="0"/>
              <a:t>providers for their families, that can be really tough.</a:t>
            </a:r>
          </a:p>
          <a:p>
            <a:endParaRPr lang="en-US" dirty="0"/>
          </a:p>
        </p:txBody>
      </p:sp>
      <p:sp>
        <p:nvSpPr>
          <p:cNvPr id="4" name="Slide Number Placeholder 3"/>
          <p:cNvSpPr>
            <a:spLocks noGrp="1"/>
          </p:cNvSpPr>
          <p:nvPr>
            <p:ph type="sldNum" sz="quarter" idx="10"/>
          </p:nvPr>
        </p:nvSpPr>
        <p:spPr/>
        <p:txBody>
          <a:bodyPr/>
          <a:lstStyle/>
          <a:p>
            <a:fld id="{894D6EC1-0E8B-4BE4-A0C3-9AE77597DF90}" type="slidenum">
              <a:rPr lang="en-US" smtClean="0"/>
              <a:t>17</a:t>
            </a:fld>
            <a:endParaRPr lang="en-US"/>
          </a:p>
        </p:txBody>
      </p:sp>
    </p:spTree>
    <p:extLst>
      <p:ext uri="{BB962C8B-B14F-4D97-AF65-F5344CB8AC3E}">
        <p14:creationId xmlns:p14="http://schemas.microsoft.com/office/powerpoint/2010/main" val="576909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18</a:t>
            </a:fld>
            <a:endParaRPr lang="en-US"/>
          </a:p>
        </p:txBody>
      </p:sp>
    </p:spTree>
    <p:extLst>
      <p:ext uri="{BB962C8B-B14F-4D97-AF65-F5344CB8AC3E}">
        <p14:creationId xmlns:p14="http://schemas.microsoft.com/office/powerpoint/2010/main" val="243099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20</a:t>
            </a:fld>
            <a:endParaRPr lang="en-US"/>
          </a:p>
        </p:txBody>
      </p:sp>
    </p:spTree>
    <p:extLst>
      <p:ext uri="{BB962C8B-B14F-4D97-AF65-F5344CB8AC3E}">
        <p14:creationId xmlns:p14="http://schemas.microsoft.com/office/powerpoint/2010/main" val="2491869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23</a:t>
            </a:fld>
            <a:endParaRPr lang="en-US"/>
          </a:p>
        </p:txBody>
      </p:sp>
    </p:spTree>
    <p:extLst>
      <p:ext uri="{BB962C8B-B14F-4D97-AF65-F5344CB8AC3E}">
        <p14:creationId xmlns:p14="http://schemas.microsoft.com/office/powerpoint/2010/main" val="358285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6EC1-0E8B-4BE4-A0C3-9AE77597DF90}" type="slidenum">
              <a:rPr lang="en-US" smtClean="0"/>
              <a:t>2</a:t>
            </a:fld>
            <a:endParaRPr lang="en-US"/>
          </a:p>
        </p:txBody>
      </p:sp>
    </p:spTree>
    <p:extLst>
      <p:ext uri="{BB962C8B-B14F-4D97-AF65-F5344CB8AC3E}">
        <p14:creationId xmlns:p14="http://schemas.microsoft.com/office/powerpoint/2010/main" val="969775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25</a:t>
            </a:fld>
            <a:endParaRPr lang="en-US"/>
          </a:p>
        </p:txBody>
      </p:sp>
    </p:spTree>
    <p:extLst>
      <p:ext uri="{BB962C8B-B14F-4D97-AF65-F5344CB8AC3E}">
        <p14:creationId xmlns:p14="http://schemas.microsoft.com/office/powerpoint/2010/main" val="1674816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27</a:t>
            </a:fld>
            <a:endParaRPr lang="en-US"/>
          </a:p>
        </p:txBody>
      </p:sp>
    </p:spTree>
    <p:extLst>
      <p:ext uri="{BB962C8B-B14F-4D97-AF65-F5344CB8AC3E}">
        <p14:creationId xmlns:p14="http://schemas.microsoft.com/office/powerpoint/2010/main" val="697599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28</a:t>
            </a:fld>
            <a:endParaRPr lang="en-US"/>
          </a:p>
        </p:txBody>
      </p:sp>
    </p:spTree>
    <p:extLst>
      <p:ext uri="{BB962C8B-B14F-4D97-AF65-F5344CB8AC3E}">
        <p14:creationId xmlns:p14="http://schemas.microsoft.com/office/powerpoint/2010/main" val="353955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latin typeface="StoneSerif-Semibold"/>
              </a:rPr>
              <a:t>It simply makes the point that being ill is</a:t>
            </a:r>
          </a:p>
          <a:p>
            <a:pPr algn="l"/>
            <a:r>
              <a:rPr lang="en-US" b="1" dirty="0">
                <a:latin typeface="StoneSerif-Semibold"/>
              </a:rPr>
              <a:t>very difficult, but we can adapt to it. We are capable of adjusting</a:t>
            </a:r>
          </a:p>
          <a:p>
            <a:pPr algn="l"/>
            <a:r>
              <a:rPr lang="en-US" b="1" dirty="0">
                <a:latin typeface="StoneSerif-Semibold"/>
              </a:rPr>
              <a:t>and still feeling happy, even when we’re sick.</a:t>
            </a:r>
            <a:endParaRPr lang="en-US" dirty="0"/>
          </a:p>
        </p:txBody>
      </p:sp>
      <p:sp>
        <p:nvSpPr>
          <p:cNvPr id="4" name="Slide Number Placeholder 3"/>
          <p:cNvSpPr>
            <a:spLocks noGrp="1"/>
          </p:cNvSpPr>
          <p:nvPr>
            <p:ph type="sldNum" sz="quarter" idx="10"/>
          </p:nvPr>
        </p:nvSpPr>
        <p:spPr/>
        <p:txBody>
          <a:bodyPr/>
          <a:lstStyle/>
          <a:p>
            <a:fld id="{894D6EC1-0E8B-4BE4-A0C3-9AE77597DF90}" type="slidenum">
              <a:rPr lang="en-US" smtClean="0"/>
              <a:t>4</a:t>
            </a:fld>
            <a:endParaRPr lang="en-US"/>
          </a:p>
        </p:txBody>
      </p:sp>
    </p:spTree>
    <p:extLst>
      <p:ext uri="{BB962C8B-B14F-4D97-AF65-F5344CB8AC3E}">
        <p14:creationId xmlns:p14="http://schemas.microsoft.com/office/powerpoint/2010/main" val="1129157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4D6EC1-0E8B-4BE4-A0C3-9AE77597DF90}" type="slidenum">
              <a:rPr lang="en-US" smtClean="0"/>
              <a:t>5</a:t>
            </a:fld>
            <a:endParaRPr lang="en-US" dirty="0"/>
          </a:p>
        </p:txBody>
      </p:sp>
    </p:spTree>
    <p:extLst>
      <p:ext uri="{BB962C8B-B14F-4D97-AF65-F5344CB8AC3E}">
        <p14:creationId xmlns:p14="http://schemas.microsoft.com/office/powerpoint/2010/main" val="1822802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StoneSerif"/>
              </a:rPr>
              <a:t>Having a transplant does not mean a recipient is cured, which the</a:t>
            </a:r>
          </a:p>
          <a:p>
            <a:pPr algn="l"/>
            <a:r>
              <a:rPr lang="en-US" dirty="0">
                <a:latin typeface="StoneSerif"/>
              </a:rPr>
              <a:t>average person may not understand. For that reason, friends, family and</a:t>
            </a:r>
          </a:p>
          <a:p>
            <a:pPr algn="l"/>
            <a:r>
              <a:rPr lang="en-US" dirty="0">
                <a:latin typeface="StoneSerif"/>
              </a:rPr>
              <a:t>co-workers may think recipients are now good-as-new, and all their</a:t>
            </a:r>
          </a:p>
          <a:p>
            <a:pPr algn="l"/>
            <a:r>
              <a:rPr lang="en-US" dirty="0">
                <a:latin typeface="StoneSerif"/>
              </a:rPr>
              <a:t>health problems are solved. It will take time for people to understand</a:t>
            </a:r>
          </a:p>
          <a:p>
            <a:pPr algn="l"/>
            <a:r>
              <a:rPr lang="en-US" dirty="0">
                <a:latin typeface="StoneSerif"/>
              </a:rPr>
              <a:t>that recipients have a new set of challenges</a:t>
            </a:r>
            <a:endParaRPr lang="en-US" dirty="0"/>
          </a:p>
          <a:p>
            <a:endParaRPr lang="en-US" dirty="0"/>
          </a:p>
          <a:p>
            <a:r>
              <a:rPr lang="en-US" dirty="0"/>
              <a:t>Expected a Better Quality of Life Post Transplant </a:t>
            </a:r>
          </a:p>
          <a:p>
            <a:r>
              <a:rPr lang="en-US" dirty="0"/>
              <a:t>May Expect a Complete Cure </a:t>
            </a:r>
          </a:p>
          <a:p>
            <a:endParaRPr lang="en-US" dirty="0"/>
          </a:p>
        </p:txBody>
      </p:sp>
      <p:sp>
        <p:nvSpPr>
          <p:cNvPr id="4" name="Slide Number Placeholder 3"/>
          <p:cNvSpPr>
            <a:spLocks noGrp="1"/>
          </p:cNvSpPr>
          <p:nvPr>
            <p:ph type="sldNum" sz="quarter" idx="10"/>
          </p:nvPr>
        </p:nvSpPr>
        <p:spPr/>
        <p:txBody>
          <a:bodyPr/>
          <a:lstStyle/>
          <a:p>
            <a:fld id="{894D6EC1-0E8B-4BE4-A0C3-9AE77597DF90}" type="slidenum">
              <a:rPr lang="en-US" smtClean="0"/>
              <a:t>6</a:t>
            </a:fld>
            <a:endParaRPr lang="en-US"/>
          </a:p>
        </p:txBody>
      </p:sp>
    </p:spTree>
    <p:extLst>
      <p:ext uri="{BB962C8B-B14F-4D97-AF65-F5344CB8AC3E}">
        <p14:creationId xmlns:p14="http://schemas.microsoft.com/office/powerpoint/2010/main" val="167404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7</a:t>
            </a:fld>
            <a:endParaRPr lang="en-US"/>
          </a:p>
        </p:txBody>
      </p:sp>
    </p:spTree>
    <p:extLst>
      <p:ext uri="{BB962C8B-B14F-4D97-AF65-F5344CB8AC3E}">
        <p14:creationId xmlns:p14="http://schemas.microsoft.com/office/powerpoint/2010/main" val="259676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8</a:t>
            </a:fld>
            <a:endParaRPr lang="en-US"/>
          </a:p>
        </p:txBody>
      </p:sp>
    </p:spTree>
    <p:extLst>
      <p:ext uri="{BB962C8B-B14F-4D97-AF65-F5344CB8AC3E}">
        <p14:creationId xmlns:p14="http://schemas.microsoft.com/office/powerpoint/2010/main" val="352112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possible to be hopeful and worried at the same time.</a:t>
            </a:r>
          </a:p>
          <a:p>
            <a:endParaRPr lang="en-US" dirty="0"/>
          </a:p>
          <a:p>
            <a:r>
              <a:rPr lang="en-US" dirty="0" smtClean="0"/>
              <a:t>How does it feel when people tell you to stay positive?  </a:t>
            </a:r>
          </a:p>
          <a:p>
            <a:endParaRPr lang="en-US" dirty="0"/>
          </a:p>
          <a:p>
            <a:r>
              <a:rPr lang="en-US" dirty="0" smtClean="0"/>
              <a:t>What if you can allow yourself to feel whatever you need to feel?</a:t>
            </a:r>
            <a:endParaRPr lang="en-US" dirty="0"/>
          </a:p>
        </p:txBody>
      </p:sp>
      <p:sp>
        <p:nvSpPr>
          <p:cNvPr id="4" name="Slide Number Placeholder 3"/>
          <p:cNvSpPr>
            <a:spLocks noGrp="1"/>
          </p:cNvSpPr>
          <p:nvPr>
            <p:ph type="sldNum" sz="quarter" idx="10"/>
          </p:nvPr>
        </p:nvSpPr>
        <p:spPr/>
        <p:txBody>
          <a:bodyPr/>
          <a:lstStyle/>
          <a:p>
            <a:fld id="{4715538C-F8CD-4A76-A1C1-2BB9142A72CD}" type="slidenum">
              <a:rPr lang="en-US" smtClean="0"/>
              <a:t>9</a:t>
            </a:fld>
            <a:endParaRPr lang="en-US"/>
          </a:p>
        </p:txBody>
      </p:sp>
    </p:spTree>
    <p:extLst>
      <p:ext uri="{BB962C8B-B14F-4D97-AF65-F5344CB8AC3E}">
        <p14:creationId xmlns:p14="http://schemas.microsoft.com/office/powerpoint/2010/main" val="4118697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D6EC1-0E8B-4BE4-A0C3-9AE77597DF90}" type="slidenum">
              <a:rPr lang="en-US" smtClean="0"/>
              <a:t>10</a:t>
            </a:fld>
            <a:endParaRPr lang="en-US"/>
          </a:p>
        </p:txBody>
      </p:sp>
    </p:spTree>
    <p:extLst>
      <p:ext uri="{BB962C8B-B14F-4D97-AF65-F5344CB8AC3E}">
        <p14:creationId xmlns:p14="http://schemas.microsoft.com/office/powerpoint/2010/main" val="260517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10/7/2016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10/7/2016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10/7/2016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mazon.com/Elizabeth-Parr/e/B001K8DIQY/ref=dp_byline_cont_book_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passthrough.fw-notify.net/download/934327/http:/www.kidney.org/transplantation/transAction/pdf/UnderstandingDepression.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Adjustment to transplant:</a:t>
            </a:r>
            <a:endParaRPr lang="en-US" sz="4000" dirty="0"/>
          </a:p>
        </p:txBody>
      </p:sp>
      <p:sp>
        <p:nvSpPr>
          <p:cNvPr id="3" name="Subtitle 2"/>
          <p:cNvSpPr>
            <a:spLocks noGrp="1"/>
          </p:cNvSpPr>
          <p:nvPr>
            <p:ph type="subTitle" idx="1"/>
          </p:nvPr>
        </p:nvSpPr>
        <p:spPr>
          <a:xfrm>
            <a:off x="581194" y="2495445"/>
            <a:ext cx="10993546" cy="801547"/>
          </a:xfrm>
        </p:spPr>
        <p:txBody>
          <a:bodyPr>
            <a:normAutofit/>
          </a:bodyPr>
          <a:lstStyle/>
          <a:p>
            <a:r>
              <a:rPr lang="en-US" sz="3200" dirty="0" smtClean="0"/>
              <a:t>Coping with Depression and Anxiety</a:t>
            </a:r>
            <a:endParaRPr lang="en-US" sz="3200" dirty="0"/>
          </a:p>
        </p:txBody>
      </p:sp>
      <p:sp>
        <p:nvSpPr>
          <p:cNvPr id="4" name="TextBox 3"/>
          <p:cNvSpPr txBox="1"/>
          <p:nvPr/>
        </p:nvSpPr>
        <p:spPr>
          <a:xfrm>
            <a:off x="5808372" y="4172755"/>
            <a:ext cx="5280338" cy="1015663"/>
          </a:xfrm>
          <a:prstGeom prst="rect">
            <a:avLst/>
          </a:prstGeom>
          <a:noFill/>
        </p:spPr>
        <p:txBody>
          <a:bodyPr wrap="square" rtlCol="0">
            <a:spAutoFit/>
          </a:bodyPr>
          <a:lstStyle/>
          <a:p>
            <a:r>
              <a:rPr lang="en-US" sz="2000" dirty="0" smtClean="0">
                <a:solidFill>
                  <a:schemeClr val="accent2">
                    <a:lumMod val="20000"/>
                    <a:lumOff val="80000"/>
                  </a:schemeClr>
                </a:solidFill>
              </a:rPr>
              <a:t>Erin M. Gillard, LCSW-C</a:t>
            </a:r>
          </a:p>
          <a:p>
            <a:r>
              <a:rPr lang="en-US" sz="2000" dirty="0" smtClean="0">
                <a:solidFill>
                  <a:schemeClr val="accent2">
                    <a:lumMod val="20000"/>
                    <a:lumOff val="80000"/>
                  </a:schemeClr>
                </a:solidFill>
              </a:rPr>
              <a:t>Family Services Coordinator</a:t>
            </a:r>
          </a:p>
          <a:p>
            <a:r>
              <a:rPr lang="en-US" sz="2000" dirty="0" smtClean="0">
                <a:solidFill>
                  <a:schemeClr val="accent2">
                    <a:lumMod val="20000"/>
                    <a:lumOff val="80000"/>
                  </a:schemeClr>
                </a:solidFill>
              </a:rPr>
              <a:t>Living Legacy Foundation</a:t>
            </a:r>
          </a:p>
        </p:txBody>
      </p:sp>
    </p:spTree>
    <p:extLst>
      <p:ext uri="{BB962C8B-B14F-4D97-AF65-F5344CB8AC3E}">
        <p14:creationId xmlns:p14="http://schemas.microsoft.com/office/powerpoint/2010/main" val="3825852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 I Good Enough?</a:t>
            </a:r>
            <a:endParaRPr lang="en-US" dirty="0"/>
          </a:p>
        </p:txBody>
      </p:sp>
      <p:sp>
        <p:nvSpPr>
          <p:cNvPr id="3" name="Content Placeholder 2"/>
          <p:cNvSpPr>
            <a:spLocks noGrp="1"/>
          </p:cNvSpPr>
          <p:nvPr>
            <p:ph idx="1"/>
          </p:nvPr>
        </p:nvSpPr>
        <p:spPr>
          <a:xfrm>
            <a:off x="581192" y="1951630"/>
            <a:ext cx="11029615" cy="4558352"/>
          </a:xfrm>
        </p:spPr>
        <p:txBody>
          <a:bodyPr>
            <a:noAutofit/>
          </a:bodyPr>
          <a:lstStyle/>
          <a:p>
            <a:pPr marL="0" indent="0">
              <a:buNone/>
            </a:pPr>
            <a:r>
              <a:rPr lang="en-US" sz="2800" dirty="0" smtClean="0">
                <a:latin typeface="Corky"/>
              </a:rPr>
              <a:t>“I </a:t>
            </a:r>
            <a:r>
              <a:rPr lang="en-US" sz="2800" dirty="0">
                <a:latin typeface="Corky"/>
              </a:rPr>
              <a:t>also felt some pressure, knowing that I was carrying someone else’s </a:t>
            </a:r>
            <a:r>
              <a:rPr lang="en-US" sz="2800" dirty="0" smtClean="0">
                <a:latin typeface="Corky"/>
              </a:rPr>
              <a:t>organ inside </a:t>
            </a:r>
            <a:r>
              <a:rPr lang="en-US" sz="2800" dirty="0">
                <a:latin typeface="Corky"/>
              </a:rPr>
              <a:t>of me. I knew the circumstances of my donor, who was a 15-year </a:t>
            </a:r>
            <a:r>
              <a:rPr lang="en-US" sz="2800" dirty="0" smtClean="0">
                <a:latin typeface="Corky"/>
              </a:rPr>
              <a:t>old boy</a:t>
            </a:r>
            <a:r>
              <a:rPr lang="en-US" sz="2800" dirty="0">
                <a:latin typeface="Corky"/>
              </a:rPr>
              <a:t>, because my mother’s cousin worked with his </a:t>
            </a:r>
            <a:r>
              <a:rPr lang="en-US" sz="2800" dirty="0" smtClean="0">
                <a:latin typeface="Corky"/>
              </a:rPr>
              <a:t>father.  When </a:t>
            </a:r>
            <a:r>
              <a:rPr lang="en-US" sz="2800" dirty="0">
                <a:latin typeface="Corky"/>
              </a:rPr>
              <a:t>I received his heart, I felt pressure to try to live this boy’s life for </a:t>
            </a:r>
            <a:r>
              <a:rPr lang="en-US" sz="2800" dirty="0" smtClean="0">
                <a:latin typeface="Corky"/>
              </a:rPr>
              <a:t>him.  I </a:t>
            </a:r>
            <a:r>
              <a:rPr lang="en-US" sz="2800" dirty="0">
                <a:latin typeface="Corky"/>
              </a:rPr>
              <a:t>wanted to do something really meaningful and impressive to make </a:t>
            </a:r>
            <a:r>
              <a:rPr lang="en-US" sz="2800" dirty="0" smtClean="0">
                <a:latin typeface="Corky"/>
              </a:rPr>
              <a:t>something great </a:t>
            </a:r>
            <a:r>
              <a:rPr lang="en-US" sz="2800" dirty="0">
                <a:latin typeface="Corky"/>
              </a:rPr>
              <a:t>come out of his death and have his gift be worthwhile. But that was </a:t>
            </a:r>
            <a:r>
              <a:rPr lang="en-US" sz="2800" dirty="0" smtClean="0">
                <a:latin typeface="Corky"/>
              </a:rPr>
              <a:t>a very </a:t>
            </a:r>
            <a:r>
              <a:rPr lang="en-US" sz="2800" dirty="0">
                <a:latin typeface="Corky"/>
              </a:rPr>
              <a:t>tall order, impossible to fill. The first year after my transplant, I spent </a:t>
            </a:r>
            <a:r>
              <a:rPr lang="en-US" sz="2800" dirty="0" smtClean="0">
                <a:latin typeface="Corky"/>
              </a:rPr>
              <a:t>a lot </a:t>
            </a:r>
            <a:r>
              <a:rPr lang="en-US" sz="2800" dirty="0">
                <a:latin typeface="Corky"/>
              </a:rPr>
              <a:t>of time trying to figure out how I could win a Nobel Peace Prize</a:t>
            </a:r>
            <a:r>
              <a:rPr lang="en-US" sz="2800" dirty="0" smtClean="0">
                <a:latin typeface="Corky"/>
              </a:rPr>
              <a:t>.”</a:t>
            </a:r>
          </a:p>
          <a:p>
            <a:pPr marL="0" indent="0">
              <a:buNone/>
            </a:pPr>
            <a:r>
              <a:rPr lang="en-US" sz="2800" dirty="0">
                <a:latin typeface="Corky"/>
              </a:rPr>
              <a:t>	</a:t>
            </a:r>
            <a:r>
              <a:rPr lang="en-US" sz="2800" dirty="0" smtClean="0">
                <a:latin typeface="Corky"/>
              </a:rPr>
              <a:t>														-Molly, Heart Recipient</a:t>
            </a:r>
            <a:endParaRPr lang="en-US" sz="2800" dirty="0"/>
          </a:p>
        </p:txBody>
      </p:sp>
    </p:spTree>
    <p:extLst>
      <p:ext uri="{BB962C8B-B14F-4D97-AF65-F5344CB8AC3E}">
        <p14:creationId xmlns:p14="http://schemas.microsoft.com/office/powerpoint/2010/main" val="1196913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and Anxiety</a:t>
            </a:r>
            <a:endParaRPr lang="en-US" dirty="0"/>
          </a:p>
        </p:txBody>
      </p:sp>
      <p:sp>
        <p:nvSpPr>
          <p:cNvPr id="3" name="Content Placeholder 2"/>
          <p:cNvSpPr>
            <a:spLocks noGrp="1"/>
          </p:cNvSpPr>
          <p:nvPr>
            <p:ph sz="half" idx="1"/>
          </p:nvPr>
        </p:nvSpPr>
        <p:spPr>
          <a:xfrm>
            <a:off x="581193" y="2060621"/>
            <a:ext cx="5422390" cy="4211390"/>
          </a:xfrm>
        </p:spPr>
        <p:txBody>
          <a:bodyPr>
            <a:normAutofit/>
          </a:bodyPr>
          <a:lstStyle/>
          <a:p>
            <a:r>
              <a:rPr lang="en-US" sz="2400" dirty="0" smtClean="0"/>
              <a:t>Transplant recipients are at an increased risk of experiencing clinical depression, particularly in the first year after transplant.</a:t>
            </a:r>
          </a:p>
          <a:p>
            <a:r>
              <a:rPr lang="en-US" sz="2400" dirty="0" smtClean="0"/>
              <a:t>Transplant recipients are also at an increased risk of developing Post Traumatic Stress Disorder.</a:t>
            </a:r>
          </a:p>
          <a:p>
            <a:r>
              <a:rPr lang="en-US" sz="2400" dirty="0" smtClean="0"/>
              <a:t>Transplant recipients experience </a:t>
            </a:r>
            <a:r>
              <a:rPr lang="en-US" sz="2400" dirty="0"/>
              <a:t>h</a:t>
            </a:r>
            <a:r>
              <a:rPr lang="en-US" sz="2400" dirty="0" smtClean="0"/>
              <a:t>eightened levels anxiety.</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02081" y="2231314"/>
            <a:ext cx="5008728" cy="3870004"/>
          </a:xfrm>
        </p:spPr>
      </p:pic>
    </p:spTree>
    <p:extLst>
      <p:ext uri="{BB962C8B-B14F-4D97-AF65-F5344CB8AC3E}">
        <p14:creationId xmlns:p14="http://schemas.microsoft.com/office/powerpoint/2010/main" val="2538039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smtClean="0"/>
              <a:t>“I’d </a:t>
            </a:r>
            <a:r>
              <a:rPr lang="en-US" sz="3200" dirty="0"/>
              <a:t>like to say that having a transplant positions you precariously on a </a:t>
            </a:r>
            <a:r>
              <a:rPr lang="en-US" sz="3200" dirty="0" smtClean="0"/>
              <a:t>cliff, looking </a:t>
            </a:r>
            <a:r>
              <a:rPr lang="en-US" sz="3200" dirty="0"/>
              <a:t>over the edge. If nothing else goes wrong in your life, you can </a:t>
            </a:r>
            <a:r>
              <a:rPr lang="en-US" sz="3200" dirty="0" smtClean="0"/>
              <a:t>turn around </a:t>
            </a:r>
            <a:r>
              <a:rPr lang="en-US" sz="3200" dirty="0"/>
              <a:t>and walk back to safety. But if something does go wrong, it’s very </a:t>
            </a:r>
            <a:r>
              <a:rPr lang="en-US" sz="3200" dirty="0" smtClean="0"/>
              <a:t>easy to </a:t>
            </a:r>
            <a:r>
              <a:rPr lang="en-US" sz="3200" dirty="0"/>
              <a:t>fall off. </a:t>
            </a:r>
            <a:r>
              <a:rPr lang="en-US" sz="3200" dirty="0" smtClean="0"/>
              <a:t>  Whether </a:t>
            </a:r>
            <a:r>
              <a:rPr lang="en-US" sz="3200" dirty="0"/>
              <a:t>or not you do depends on how you respond to what happens</a:t>
            </a:r>
            <a:r>
              <a:rPr lang="en-US" sz="3200" dirty="0" smtClean="0"/>
              <a:t>.”</a:t>
            </a:r>
          </a:p>
          <a:p>
            <a:pPr marL="0" indent="0">
              <a:buNone/>
            </a:pPr>
            <a:r>
              <a:rPr lang="en-US" sz="3200" dirty="0"/>
              <a:t>	</a:t>
            </a:r>
            <a:r>
              <a:rPr lang="en-US" sz="3200" dirty="0" smtClean="0"/>
              <a:t>											- David, Kidney Recipient</a:t>
            </a:r>
            <a:endParaRPr lang="en-US" sz="3200" dirty="0"/>
          </a:p>
        </p:txBody>
      </p:sp>
    </p:spTree>
    <p:extLst>
      <p:ext uri="{BB962C8B-B14F-4D97-AF65-F5344CB8AC3E}">
        <p14:creationId xmlns:p14="http://schemas.microsoft.com/office/powerpoint/2010/main" val="910321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Depression</a:t>
            </a:r>
            <a:endParaRPr lang="en-US" dirty="0"/>
          </a:p>
        </p:txBody>
      </p:sp>
      <p:sp>
        <p:nvSpPr>
          <p:cNvPr id="3" name="Content Placeholder 2"/>
          <p:cNvSpPr>
            <a:spLocks noGrp="1"/>
          </p:cNvSpPr>
          <p:nvPr>
            <p:ph idx="1"/>
          </p:nvPr>
        </p:nvSpPr>
        <p:spPr>
          <a:xfrm>
            <a:off x="581192" y="2180496"/>
            <a:ext cx="11029615" cy="4097474"/>
          </a:xfrm>
        </p:spPr>
        <p:txBody>
          <a:bodyPr>
            <a:noAutofit/>
          </a:bodyPr>
          <a:lstStyle/>
          <a:p>
            <a:r>
              <a:rPr lang="en-US" sz="2400" dirty="0"/>
              <a:t>Feeling depressed for most of the day, almost every day</a:t>
            </a:r>
            <a:r>
              <a:rPr lang="en-US" sz="2400" dirty="0" smtClean="0"/>
              <a:t>.</a:t>
            </a:r>
          </a:p>
          <a:p>
            <a:r>
              <a:rPr lang="en-US" sz="2400" dirty="0" smtClean="0"/>
              <a:t>Lack </a:t>
            </a:r>
            <a:r>
              <a:rPr lang="en-US" sz="2400" dirty="0"/>
              <a:t>of enjoyment of activities you once enjoyed, such as going </a:t>
            </a:r>
            <a:r>
              <a:rPr lang="en-US" sz="2400" dirty="0" smtClean="0"/>
              <a:t>to work </a:t>
            </a:r>
            <a:r>
              <a:rPr lang="en-US" sz="2400" dirty="0"/>
              <a:t>or visiting friends.</a:t>
            </a:r>
          </a:p>
          <a:p>
            <a:r>
              <a:rPr lang="en-US" sz="2400" dirty="0" smtClean="0"/>
              <a:t>Weight </a:t>
            </a:r>
            <a:r>
              <a:rPr lang="en-US" sz="2400" dirty="0"/>
              <a:t>changes (gaining or losing).</a:t>
            </a:r>
          </a:p>
          <a:p>
            <a:r>
              <a:rPr lang="en-US" sz="2400" dirty="0" smtClean="0"/>
              <a:t>Sleep </a:t>
            </a:r>
            <a:r>
              <a:rPr lang="en-US" sz="2400" dirty="0"/>
              <a:t>problems (too much or too little).</a:t>
            </a:r>
          </a:p>
          <a:p>
            <a:r>
              <a:rPr lang="en-US" sz="2400" dirty="0" smtClean="0"/>
              <a:t>Feeling </a:t>
            </a:r>
            <a:r>
              <a:rPr lang="en-US" sz="2400" dirty="0"/>
              <a:t>restless.</a:t>
            </a:r>
          </a:p>
          <a:p>
            <a:r>
              <a:rPr lang="en-US" sz="2400" dirty="0" smtClean="0"/>
              <a:t>Lacking </a:t>
            </a:r>
            <a:r>
              <a:rPr lang="en-US" sz="2400" dirty="0"/>
              <a:t>energy, feeling easily fatigued.</a:t>
            </a:r>
          </a:p>
          <a:p>
            <a:r>
              <a:rPr lang="en-US" sz="2400" dirty="0" smtClean="0"/>
              <a:t>Feeling </a:t>
            </a:r>
            <a:r>
              <a:rPr lang="en-US" sz="2400" dirty="0"/>
              <a:t>worthless or guilty.</a:t>
            </a:r>
          </a:p>
          <a:p>
            <a:r>
              <a:rPr lang="en-US" sz="2400" dirty="0" smtClean="0"/>
              <a:t>Trouble </a:t>
            </a:r>
            <a:r>
              <a:rPr lang="en-US" sz="2400" dirty="0"/>
              <a:t>concentrating.</a:t>
            </a:r>
          </a:p>
          <a:p>
            <a:r>
              <a:rPr lang="en-US" sz="2400" dirty="0" smtClean="0"/>
              <a:t>Frequent </a:t>
            </a:r>
            <a:r>
              <a:rPr lang="en-US" sz="2400" dirty="0"/>
              <a:t>thoughts of suicide</a:t>
            </a:r>
          </a:p>
        </p:txBody>
      </p:sp>
    </p:spTree>
    <p:extLst>
      <p:ext uri="{BB962C8B-B14F-4D97-AF65-F5344CB8AC3E}">
        <p14:creationId xmlns:p14="http://schemas.microsoft.com/office/powerpoint/2010/main" val="174355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Anxiety</a:t>
            </a:r>
            <a:endParaRPr lang="en-US" dirty="0"/>
          </a:p>
        </p:txBody>
      </p:sp>
      <p:sp>
        <p:nvSpPr>
          <p:cNvPr id="3" name="Content Placeholder 2"/>
          <p:cNvSpPr>
            <a:spLocks noGrp="1"/>
          </p:cNvSpPr>
          <p:nvPr>
            <p:ph sz="half" idx="1"/>
          </p:nvPr>
        </p:nvSpPr>
        <p:spPr>
          <a:xfrm>
            <a:off x="581193" y="1856097"/>
            <a:ext cx="5422390" cy="4817658"/>
          </a:xfrm>
        </p:spPr>
        <p:txBody>
          <a:bodyPr>
            <a:normAutofit fontScale="92500" lnSpcReduction="20000"/>
          </a:bodyPr>
          <a:lstStyle/>
          <a:p>
            <a:r>
              <a:rPr lang="en-US" sz="2600" dirty="0"/>
              <a:t>Feelings of panic, fear, and uneasiness</a:t>
            </a:r>
          </a:p>
          <a:p>
            <a:r>
              <a:rPr lang="en-US" sz="2600" dirty="0"/>
              <a:t>Uncontrollable, obsessive thoughts</a:t>
            </a:r>
          </a:p>
          <a:p>
            <a:r>
              <a:rPr lang="en-US" sz="2600" dirty="0"/>
              <a:t>Repeated thoughts or flashbacks of traumatic experiences</a:t>
            </a:r>
          </a:p>
          <a:p>
            <a:r>
              <a:rPr lang="en-US" sz="2600" dirty="0"/>
              <a:t>Nightmares</a:t>
            </a:r>
          </a:p>
          <a:p>
            <a:r>
              <a:rPr lang="en-US" sz="2600" dirty="0"/>
              <a:t>Ritualistic behaviors, such as repeated hand washing</a:t>
            </a:r>
          </a:p>
          <a:p>
            <a:r>
              <a:rPr lang="en-US" sz="2600" dirty="0"/>
              <a:t>Problems sleeping</a:t>
            </a:r>
          </a:p>
          <a:p>
            <a:r>
              <a:rPr lang="en-US" sz="2600" dirty="0"/>
              <a:t>Cold or sweaty hands and/or feet</a:t>
            </a:r>
          </a:p>
          <a:p>
            <a:r>
              <a:rPr lang="en-US" sz="2600" dirty="0"/>
              <a:t>Shortness of breath</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sz="2600" dirty="0"/>
              <a:t>Palpitations</a:t>
            </a:r>
          </a:p>
          <a:p>
            <a:r>
              <a:rPr lang="en-US" sz="2600" dirty="0"/>
              <a:t>An inability to be still and calm</a:t>
            </a:r>
          </a:p>
          <a:p>
            <a:r>
              <a:rPr lang="en-US" sz="2600" dirty="0"/>
              <a:t>Dry mouth</a:t>
            </a:r>
          </a:p>
          <a:p>
            <a:r>
              <a:rPr lang="en-US" sz="2600" dirty="0"/>
              <a:t>Numbness or tingling in the hands or feet</a:t>
            </a:r>
          </a:p>
          <a:p>
            <a:r>
              <a:rPr lang="en-US" sz="2600" dirty="0"/>
              <a:t>Nausea</a:t>
            </a:r>
          </a:p>
          <a:p>
            <a:r>
              <a:rPr lang="en-US" sz="2600" dirty="0"/>
              <a:t>Muscle tension</a:t>
            </a:r>
          </a:p>
          <a:p>
            <a:r>
              <a:rPr lang="en-US" sz="2600" dirty="0"/>
              <a:t>Dizziness</a:t>
            </a:r>
          </a:p>
          <a:p>
            <a:endParaRPr lang="en-US" dirty="0"/>
          </a:p>
        </p:txBody>
      </p:sp>
    </p:spTree>
    <p:extLst>
      <p:ext uri="{BB962C8B-B14F-4D97-AF65-F5344CB8AC3E}">
        <p14:creationId xmlns:p14="http://schemas.microsoft.com/office/powerpoint/2010/main" val="2048717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PTSD</a:t>
            </a:r>
            <a:endParaRPr lang="en-US" dirty="0"/>
          </a:p>
        </p:txBody>
      </p:sp>
      <p:sp>
        <p:nvSpPr>
          <p:cNvPr id="3" name="Content Placeholder 2"/>
          <p:cNvSpPr>
            <a:spLocks noGrp="1"/>
          </p:cNvSpPr>
          <p:nvPr>
            <p:ph idx="1"/>
          </p:nvPr>
        </p:nvSpPr>
        <p:spPr>
          <a:xfrm>
            <a:off x="581192" y="1951630"/>
            <a:ext cx="11029615" cy="4667534"/>
          </a:xfrm>
        </p:spPr>
        <p:txBody>
          <a:bodyPr/>
          <a:lstStyle/>
          <a:p>
            <a:pPr marL="0" indent="0">
              <a:buNone/>
            </a:pPr>
            <a:r>
              <a:rPr lang="en-US" sz="2400" dirty="0"/>
              <a:t>Symptoms of PTSD often are grouped into three main categories, including:</a:t>
            </a:r>
          </a:p>
          <a:p>
            <a:r>
              <a:rPr lang="en-US" sz="2000" b="1" dirty="0"/>
              <a:t>Reliving:</a:t>
            </a:r>
            <a:r>
              <a:rPr lang="en-US" sz="2000" dirty="0"/>
              <a:t> People with PTSD repeatedly relive the ordeal through thoughts and memories of the trauma. These may include flashbacks, hallucinations, and </a:t>
            </a:r>
            <a:r>
              <a:rPr lang="en-US" sz="2000" dirty="0" smtClean="0"/>
              <a:t>nightmares. They </a:t>
            </a:r>
            <a:r>
              <a:rPr lang="en-US" sz="2000" dirty="0"/>
              <a:t>also may feel great distress when certain things remind them of the trauma, such as the anniversary date of the event.</a:t>
            </a:r>
          </a:p>
          <a:p>
            <a:r>
              <a:rPr lang="en-US" sz="2000" b="1" dirty="0"/>
              <a:t>Avoiding:</a:t>
            </a:r>
            <a:r>
              <a:rPr lang="en-US" sz="2000" dirty="0"/>
              <a:t> The person may avoid people, places, thoughts, or situations that may remind him or her of the trauma. This can lead to feelings of detachment and isolation from family and friends, as well as a loss of interest in activities that the person once enjoyed.</a:t>
            </a:r>
          </a:p>
          <a:p>
            <a:r>
              <a:rPr lang="en-US" sz="2000" b="1" dirty="0"/>
              <a:t>Increased arousal:</a:t>
            </a:r>
            <a:r>
              <a:rPr lang="en-US" sz="2000" dirty="0"/>
              <a:t> These include excessive emotions; problems relating to others, including feeling or showing affection; difficulty falling or staying asleep; irritability; outbursts of anger; difficulty concentrating; and being "jumpy" or easily startled. The person may also suffer physical symptoms, such as increased blood pressure and heart rate, rapid breathing, muscle tension, </a:t>
            </a:r>
            <a:r>
              <a:rPr lang="en-US" sz="2000" dirty="0" smtClean="0"/>
              <a:t>nausea, </a:t>
            </a:r>
            <a:r>
              <a:rPr lang="en-US" sz="2000" dirty="0"/>
              <a:t>and </a:t>
            </a:r>
            <a:r>
              <a:rPr lang="en-US" sz="2000" dirty="0" smtClean="0"/>
              <a:t>diarrhea. </a:t>
            </a:r>
            <a:endParaRPr lang="en-US" sz="2000" dirty="0"/>
          </a:p>
          <a:p>
            <a:endParaRPr lang="en-US" dirty="0"/>
          </a:p>
        </p:txBody>
      </p:sp>
    </p:spTree>
    <p:extLst>
      <p:ext uri="{BB962C8B-B14F-4D97-AF65-F5344CB8AC3E}">
        <p14:creationId xmlns:p14="http://schemas.microsoft.com/office/powerpoint/2010/main" val="594212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Effects on Mood</a:t>
            </a:r>
            <a:endParaRPr lang="en-US" dirty="0"/>
          </a:p>
        </p:txBody>
      </p:sp>
      <p:sp>
        <p:nvSpPr>
          <p:cNvPr id="3" name="Content Placeholder 2"/>
          <p:cNvSpPr>
            <a:spLocks noGrp="1"/>
          </p:cNvSpPr>
          <p:nvPr>
            <p:ph sz="half" idx="1"/>
          </p:nvPr>
        </p:nvSpPr>
        <p:spPr>
          <a:xfrm>
            <a:off x="799558" y="2292824"/>
            <a:ext cx="5422390" cy="4681182"/>
          </a:xfrm>
        </p:spPr>
        <p:txBody>
          <a:bodyPr>
            <a:normAutofit lnSpcReduction="10000"/>
          </a:bodyPr>
          <a:lstStyle/>
          <a:p>
            <a:r>
              <a:rPr lang="en-US" sz="2600" dirty="0" smtClean="0"/>
              <a:t>Euphoria</a:t>
            </a:r>
          </a:p>
          <a:p>
            <a:r>
              <a:rPr lang="en-US" sz="2600" dirty="0" smtClean="0"/>
              <a:t>Difficulty Sleeping</a:t>
            </a:r>
          </a:p>
          <a:p>
            <a:r>
              <a:rPr lang="en-US" sz="2600" dirty="0" smtClean="0"/>
              <a:t>Anxiety</a:t>
            </a:r>
          </a:p>
          <a:p>
            <a:r>
              <a:rPr lang="en-US" sz="2600" dirty="0" smtClean="0"/>
              <a:t>Agitation</a:t>
            </a:r>
          </a:p>
          <a:p>
            <a:r>
              <a:rPr lang="en-US" sz="2600" dirty="0" smtClean="0"/>
              <a:t>Difficulty Concentrating</a:t>
            </a:r>
          </a:p>
          <a:p>
            <a:r>
              <a:rPr lang="en-US" sz="2600" dirty="0" smtClean="0"/>
              <a:t>Mood Swings</a:t>
            </a:r>
          </a:p>
          <a:p>
            <a:r>
              <a:rPr lang="en-US" sz="2600" dirty="0" smtClean="0"/>
              <a:t>Personality Changes</a:t>
            </a:r>
          </a:p>
          <a:p>
            <a:r>
              <a:rPr lang="en-US" sz="2600" dirty="0" smtClean="0"/>
              <a:t>Depression</a:t>
            </a:r>
          </a:p>
          <a:p>
            <a:r>
              <a:rPr lang="en-US" sz="2600" dirty="0" smtClean="0"/>
              <a:t>Difficulty with memory</a:t>
            </a:r>
          </a:p>
          <a:p>
            <a:endParaRPr lang="en-US"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22879" y="2074460"/>
            <a:ext cx="4332998" cy="3316406"/>
          </a:xfrm>
        </p:spPr>
      </p:pic>
    </p:spTree>
    <p:extLst>
      <p:ext uri="{BB962C8B-B14F-4D97-AF65-F5344CB8AC3E}">
        <p14:creationId xmlns:p14="http://schemas.microsoft.com/office/powerpoint/2010/main" val="3972912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 now?</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7877"/>
          <a:stretch/>
        </p:blipFill>
        <p:spPr>
          <a:xfrm>
            <a:off x="2552131" y="2210938"/>
            <a:ext cx="6591869" cy="4189862"/>
          </a:xfrm>
        </p:spPr>
      </p:pic>
    </p:spTree>
    <p:extLst>
      <p:ext uri="{BB962C8B-B14F-4D97-AF65-F5344CB8AC3E}">
        <p14:creationId xmlns:p14="http://schemas.microsoft.com/office/powerpoint/2010/main" val="1710232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Acknowledging Emotions</a:t>
            </a:r>
            <a:endParaRPr lang="en-US" dirty="0"/>
          </a:p>
        </p:txBody>
      </p:sp>
      <p:sp>
        <p:nvSpPr>
          <p:cNvPr id="3" name="Content Placeholder 2"/>
          <p:cNvSpPr>
            <a:spLocks noGrp="1"/>
          </p:cNvSpPr>
          <p:nvPr>
            <p:ph idx="1"/>
          </p:nvPr>
        </p:nvSpPr>
        <p:spPr>
          <a:xfrm>
            <a:off x="581192" y="2180496"/>
            <a:ext cx="11029615" cy="4261247"/>
          </a:xfrm>
        </p:spPr>
        <p:txBody>
          <a:bodyPr>
            <a:normAutofit lnSpcReduction="10000"/>
          </a:bodyPr>
          <a:lstStyle/>
          <a:p>
            <a:pPr algn="ctr"/>
            <a:r>
              <a:rPr lang="en-US" sz="3600" b="1" dirty="0"/>
              <a:t>N</a:t>
            </a:r>
            <a:r>
              <a:rPr lang="en-US" sz="3600" dirty="0"/>
              <a:t> – notice</a:t>
            </a:r>
          </a:p>
          <a:p>
            <a:pPr algn="ctr"/>
            <a:r>
              <a:rPr lang="en-US" sz="3600" b="1" dirty="0"/>
              <a:t>A</a:t>
            </a:r>
            <a:r>
              <a:rPr lang="en-US" sz="3600" dirty="0"/>
              <a:t> – acknowledge it by name</a:t>
            </a:r>
          </a:p>
          <a:p>
            <a:pPr algn="ctr"/>
            <a:r>
              <a:rPr lang="en-US" sz="3600" b="1" dirty="0"/>
              <a:t>M</a:t>
            </a:r>
            <a:r>
              <a:rPr lang="en-US" sz="3600" dirty="0"/>
              <a:t> – make room</a:t>
            </a:r>
          </a:p>
          <a:p>
            <a:pPr algn="ctr"/>
            <a:r>
              <a:rPr lang="en-US" sz="3600" b="1" dirty="0"/>
              <a:t>E</a:t>
            </a:r>
            <a:r>
              <a:rPr lang="en-US" sz="3600" dirty="0"/>
              <a:t> – expand awareness</a:t>
            </a:r>
          </a:p>
          <a:p>
            <a:endParaRPr lang="en-US" dirty="0" smtClean="0"/>
          </a:p>
          <a:p>
            <a:pPr marL="0" indent="0" algn="ctr">
              <a:buNone/>
            </a:pPr>
            <a:r>
              <a:rPr lang="en-US" sz="2400" dirty="0" smtClean="0"/>
              <a:t>This is technique is not about “feeling better,” but rather just allowing yourself to experience whatever emotion arises without </a:t>
            </a:r>
            <a:r>
              <a:rPr lang="en-US" sz="2400" smtClean="0"/>
              <a:t>critcizing</a:t>
            </a:r>
            <a:r>
              <a:rPr lang="en-US" sz="2400" dirty="0" smtClean="0"/>
              <a:t>/judging yourself, or trying to hold it back.</a:t>
            </a:r>
            <a:endParaRPr lang="en-US" sz="2400" dirty="0"/>
          </a:p>
        </p:txBody>
      </p:sp>
    </p:spTree>
    <p:extLst>
      <p:ext uri="{BB962C8B-B14F-4D97-AF65-F5344CB8AC3E}">
        <p14:creationId xmlns:p14="http://schemas.microsoft.com/office/powerpoint/2010/main" val="296572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Sitting with thoughts and emotion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2084832"/>
            <a:ext cx="10103218" cy="4223893"/>
          </a:xfrm>
        </p:spPr>
      </p:pic>
    </p:spTree>
    <p:extLst>
      <p:ext uri="{BB962C8B-B14F-4D97-AF65-F5344CB8AC3E}">
        <p14:creationId xmlns:p14="http://schemas.microsoft.com/office/powerpoint/2010/main" val="293956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OBJECTIVES</a:t>
            </a:r>
            <a:endParaRPr lang="en-US" sz="3600" dirty="0"/>
          </a:p>
        </p:txBody>
      </p:sp>
      <p:sp>
        <p:nvSpPr>
          <p:cNvPr id="3" name="Content Placeholder 2"/>
          <p:cNvSpPr>
            <a:spLocks noGrp="1"/>
          </p:cNvSpPr>
          <p:nvPr>
            <p:ph idx="1"/>
          </p:nvPr>
        </p:nvSpPr>
        <p:spPr>
          <a:xfrm>
            <a:off x="581192" y="2034862"/>
            <a:ext cx="11029615" cy="4353059"/>
          </a:xfrm>
        </p:spPr>
        <p:txBody>
          <a:bodyPr>
            <a:normAutofit/>
          </a:bodyPr>
          <a:lstStyle/>
          <a:p>
            <a:r>
              <a:rPr lang="en-US" sz="3200" dirty="0" smtClean="0"/>
              <a:t>Discuss the wide range of feelings </a:t>
            </a:r>
            <a:r>
              <a:rPr lang="en-US" sz="3200" smtClean="0"/>
              <a:t>related to transplant</a:t>
            </a:r>
            <a:r>
              <a:rPr lang="en-US" sz="3200" dirty="0" smtClean="0"/>
              <a:t>.</a:t>
            </a:r>
          </a:p>
          <a:p>
            <a:r>
              <a:rPr lang="en-US" sz="3200" dirty="0" smtClean="0"/>
              <a:t>Examine how expectations can impact coping.</a:t>
            </a:r>
          </a:p>
          <a:p>
            <a:r>
              <a:rPr lang="en-US" sz="3200" dirty="0" smtClean="0"/>
              <a:t>Consider how finding a new “normal” and shifting roles can impact self image and feelings about identity.</a:t>
            </a:r>
          </a:p>
          <a:p>
            <a:r>
              <a:rPr lang="en-US" sz="3200" dirty="0" smtClean="0"/>
              <a:t>Explore ways to cope with the emotional impact of illness/transplant.</a:t>
            </a:r>
          </a:p>
          <a:p>
            <a:endParaRPr lang="en-US" dirty="0" smtClean="0"/>
          </a:p>
        </p:txBody>
      </p:sp>
    </p:spTree>
    <p:extLst>
      <p:ext uri="{BB962C8B-B14F-4D97-AF65-F5344CB8AC3E}">
        <p14:creationId xmlns:p14="http://schemas.microsoft.com/office/powerpoint/2010/main" val="296769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6272" t="5127" r="7491" b="2678"/>
          <a:stretch/>
        </p:blipFill>
        <p:spPr>
          <a:xfrm>
            <a:off x="2485624" y="1715956"/>
            <a:ext cx="7031864" cy="4998743"/>
          </a:xfrm>
        </p:spPr>
      </p:pic>
      <p:sp>
        <p:nvSpPr>
          <p:cNvPr id="2" name="Title 1"/>
          <p:cNvSpPr>
            <a:spLocks noGrp="1"/>
          </p:cNvSpPr>
          <p:nvPr>
            <p:ph type="title"/>
          </p:nvPr>
        </p:nvSpPr>
        <p:spPr/>
        <p:txBody>
          <a:bodyPr/>
          <a:lstStyle/>
          <a:p>
            <a:r>
              <a:rPr lang="en-US" dirty="0" smtClean="0"/>
              <a:t>Noticing Thought Patterns</a:t>
            </a:r>
            <a:endParaRPr lang="en-US" dirty="0"/>
          </a:p>
        </p:txBody>
      </p:sp>
    </p:spTree>
    <p:extLst>
      <p:ext uri="{BB962C8B-B14F-4D97-AF65-F5344CB8AC3E}">
        <p14:creationId xmlns:p14="http://schemas.microsoft.com/office/powerpoint/2010/main" val="2699262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gentle with yourself.</a:t>
            </a:r>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4977" y="2286000"/>
            <a:ext cx="4434137" cy="4022725"/>
          </a:xfrm>
        </p:spPr>
      </p:pic>
      <p:sp>
        <p:nvSpPr>
          <p:cNvPr id="5" name="Content Placeholder 4"/>
          <p:cNvSpPr>
            <a:spLocks noGrp="1"/>
          </p:cNvSpPr>
          <p:nvPr>
            <p:ph sz="half" idx="2"/>
          </p:nvPr>
        </p:nvSpPr>
        <p:spPr>
          <a:xfrm>
            <a:off x="6059659" y="1871003"/>
            <a:ext cx="5081954" cy="4642338"/>
          </a:xfrm>
        </p:spPr>
        <p:txBody>
          <a:bodyPr>
            <a:normAutofit/>
          </a:bodyPr>
          <a:lstStyle/>
          <a:p>
            <a:r>
              <a:rPr lang="en-US" altLang="en-US" b="1" dirty="0"/>
              <a:t>Self-Esteem</a:t>
            </a:r>
            <a:r>
              <a:rPr lang="en-US" altLang="en-US" dirty="0"/>
              <a:t> is a judgment about oneself usually contingent on something outside of us, and this judgment has the potential to be harmful, both if it is high and if it is low.  We are in danger of not feeling good enough, or of putting down others when the focus is feeling some how “better” than those around us so we can feel good about ourselves.</a:t>
            </a:r>
          </a:p>
          <a:p>
            <a:r>
              <a:rPr lang="en-US" altLang="en-US" b="1" dirty="0"/>
              <a:t>Self-compassion</a:t>
            </a:r>
            <a:r>
              <a:rPr lang="en-US" altLang="en-US" dirty="0"/>
              <a:t> is the act of accepting yourself, just as you are, flaws and all, with no judgment.  </a:t>
            </a:r>
          </a:p>
          <a:p>
            <a:pPr lvl="4"/>
            <a:r>
              <a:rPr lang="en-US" altLang="en-US" sz="1800" dirty="0"/>
              <a:t>-Kristin Neff- Ted Talk, The Space Between Self-Esteem and Self-Compassion</a:t>
            </a:r>
          </a:p>
          <a:p>
            <a:endParaRPr lang="en-US" dirty="0"/>
          </a:p>
        </p:txBody>
      </p:sp>
    </p:spTree>
    <p:extLst>
      <p:ext uri="{BB962C8B-B14F-4D97-AF65-F5344CB8AC3E}">
        <p14:creationId xmlns:p14="http://schemas.microsoft.com/office/powerpoint/2010/main" val="1690282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Practicing self Compassion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2104" y="2227263"/>
            <a:ext cx="4672583" cy="4191825"/>
          </a:xfrm>
        </p:spPr>
      </p:pic>
      <p:sp>
        <p:nvSpPr>
          <p:cNvPr id="4" name="Content Placeholder 3"/>
          <p:cNvSpPr>
            <a:spLocks noGrp="1"/>
          </p:cNvSpPr>
          <p:nvPr>
            <p:ph sz="half" idx="2"/>
          </p:nvPr>
        </p:nvSpPr>
        <p:spPr>
          <a:xfrm>
            <a:off x="6188417" y="2228003"/>
            <a:ext cx="5422392" cy="4191085"/>
          </a:xfrm>
        </p:spPr>
        <p:txBody>
          <a:bodyPr>
            <a:normAutofit fontScale="92500" lnSpcReduction="20000"/>
          </a:bodyPr>
          <a:lstStyle/>
          <a:p>
            <a:r>
              <a:rPr lang="en-US" sz="4000" dirty="0" smtClean="0"/>
              <a:t>Self Compassion Exercise:</a:t>
            </a:r>
          </a:p>
          <a:p>
            <a:pPr lvl="1"/>
            <a:r>
              <a:rPr lang="en-US" sz="3600" dirty="0" smtClean="0"/>
              <a:t>Place Hands over Heart</a:t>
            </a:r>
          </a:p>
          <a:p>
            <a:pPr lvl="3"/>
            <a:r>
              <a:rPr lang="en-US" sz="2800" dirty="0" smtClean="0"/>
              <a:t>This is a moment of suffering.</a:t>
            </a:r>
          </a:p>
          <a:p>
            <a:pPr lvl="3"/>
            <a:r>
              <a:rPr lang="en-US" sz="2800" dirty="0" smtClean="0"/>
              <a:t>Suffering is a part of life, and others feel this way.  I’m not alone.</a:t>
            </a:r>
          </a:p>
          <a:p>
            <a:pPr lvl="3"/>
            <a:r>
              <a:rPr lang="en-US" sz="2800" dirty="0" smtClean="0"/>
              <a:t>May I be kind to myself.</a:t>
            </a:r>
          </a:p>
          <a:p>
            <a:pPr marL="630000" lvl="2" indent="0">
              <a:buNone/>
            </a:pPr>
            <a:r>
              <a:rPr lang="en-US" dirty="0"/>
              <a:t>	</a:t>
            </a:r>
          </a:p>
        </p:txBody>
      </p:sp>
    </p:spTree>
    <p:extLst>
      <p:ext uri="{BB962C8B-B14F-4D97-AF65-F5344CB8AC3E}">
        <p14:creationId xmlns:p14="http://schemas.microsoft.com/office/powerpoint/2010/main" val="1889515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Relationships</a:t>
            </a:r>
            <a:endParaRPr lang="en-US" dirty="0"/>
          </a:p>
        </p:txBody>
      </p:sp>
      <p:sp>
        <p:nvSpPr>
          <p:cNvPr id="3" name="Content Placeholder 2"/>
          <p:cNvSpPr>
            <a:spLocks noGrp="1"/>
          </p:cNvSpPr>
          <p:nvPr>
            <p:ph sz="half" idx="1"/>
          </p:nvPr>
        </p:nvSpPr>
        <p:spPr>
          <a:xfrm>
            <a:off x="5663820" y="2115403"/>
            <a:ext cx="6318913" cy="4742597"/>
          </a:xfrm>
        </p:spPr>
        <p:txBody>
          <a:bodyPr>
            <a:normAutofit lnSpcReduction="10000"/>
          </a:bodyPr>
          <a:lstStyle/>
          <a:p>
            <a:pPr>
              <a:buFont typeface="Wingdings" panose="05000000000000000000" pitchFamily="2" charset="2"/>
              <a:buChar char="v"/>
            </a:pPr>
            <a:r>
              <a:rPr lang="en-US" sz="3200" dirty="0" smtClean="0"/>
              <a:t>Pay attention to your social relationships. </a:t>
            </a:r>
          </a:p>
          <a:p>
            <a:pPr>
              <a:buFont typeface="Wingdings" panose="05000000000000000000" pitchFamily="2" charset="2"/>
              <a:buChar char="v"/>
            </a:pPr>
            <a:r>
              <a:rPr lang="en-US" sz="3200" dirty="0" smtClean="0"/>
              <a:t>Identify supportive relationships. </a:t>
            </a:r>
            <a:endParaRPr lang="en-US" sz="3200" dirty="0"/>
          </a:p>
          <a:p>
            <a:pPr>
              <a:buFont typeface="Wingdings" panose="05000000000000000000" pitchFamily="2" charset="2"/>
              <a:buChar char="v"/>
            </a:pPr>
            <a:r>
              <a:rPr lang="en-US" sz="3200" dirty="0" smtClean="0"/>
              <a:t>Notice where you find energy.</a:t>
            </a:r>
          </a:p>
          <a:p>
            <a:pPr>
              <a:buFont typeface="Wingdings" panose="05000000000000000000" pitchFamily="2" charset="2"/>
              <a:buChar char="v"/>
            </a:pPr>
            <a:r>
              <a:rPr lang="en-US" sz="3200" dirty="0" smtClean="0"/>
              <a:t>Notice where you feel like you give more energy than you receive.</a:t>
            </a:r>
          </a:p>
          <a:p>
            <a:pPr>
              <a:buFont typeface="Wingdings" panose="05000000000000000000" pitchFamily="2" charset="2"/>
              <a:buChar char="v"/>
            </a:pPr>
            <a:r>
              <a:rPr lang="en-US" sz="3200" dirty="0" smtClean="0"/>
              <a:t>Give yourself permission to say no.</a:t>
            </a:r>
          </a:p>
          <a:p>
            <a:pPr>
              <a:buFont typeface="Wingdings" panose="05000000000000000000" pitchFamily="2" charset="2"/>
              <a:buChar char="v"/>
            </a:pPr>
            <a:r>
              <a:rPr lang="en-US" sz="3200" dirty="0" smtClean="0"/>
              <a:t>Self-care is not selfish.</a:t>
            </a:r>
          </a:p>
          <a:p>
            <a:pPr>
              <a:buFont typeface="Wingdings" panose="05000000000000000000" pitchFamily="2" charset="2"/>
              <a:buChar char="v"/>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28686" y="2405063"/>
            <a:ext cx="4540228" cy="3633787"/>
          </a:xfrm>
        </p:spPr>
      </p:pic>
    </p:spTree>
    <p:extLst>
      <p:ext uri="{BB962C8B-B14F-4D97-AF65-F5344CB8AC3E}">
        <p14:creationId xmlns:p14="http://schemas.microsoft.com/office/powerpoint/2010/main" val="2613080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Five Gifts- Jill Sklar</a:t>
            </a:r>
            <a:endParaRPr lang="en-US" dirty="0"/>
          </a:p>
        </p:txBody>
      </p:sp>
      <p:sp>
        <p:nvSpPr>
          <p:cNvPr id="3" name="Content Placeholder 2"/>
          <p:cNvSpPr>
            <a:spLocks noGrp="1"/>
          </p:cNvSpPr>
          <p:nvPr>
            <p:ph idx="1"/>
          </p:nvPr>
        </p:nvSpPr>
        <p:spPr>
          <a:xfrm>
            <a:off x="1295402" y="2485623"/>
            <a:ext cx="9601196" cy="3876540"/>
          </a:xfrm>
        </p:spPr>
        <p:txBody>
          <a:bodyPr>
            <a:normAutofit/>
          </a:bodyPr>
          <a:lstStyle/>
          <a:p>
            <a:pPr marL="457200" lvl="1" indent="0">
              <a:buNone/>
            </a:pPr>
            <a:r>
              <a:rPr lang="en-US" sz="2400" b="1" dirty="0" smtClean="0"/>
              <a:t>Relationships: </a:t>
            </a:r>
            <a:r>
              <a:rPr lang="en-US" sz="2400" dirty="0" smtClean="0"/>
              <a:t>Old friendships, new friendships, relationship to higher being, relationship to self</a:t>
            </a:r>
          </a:p>
          <a:p>
            <a:pPr marL="457200" lvl="1" indent="0">
              <a:buNone/>
            </a:pPr>
            <a:r>
              <a:rPr lang="en-US" sz="2400" b="1" dirty="0" smtClean="0"/>
              <a:t>Time and Being: </a:t>
            </a:r>
            <a:r>
              <a:rPr lang="en-US" sz="2400" dirty="0" smtClean="0"/>
              <a:t>Concept of Time and Body Changes, more vigilant to both</a:t>
            </a:r>
          </a:p>
          <a:p>
            <a:pPr marL="457200" lvl="1" indent="0">
              <a:buNone/>
            </a:pPr>
            <a:r>
              <a:rPr lang="en-US" sz="2400" b="1" dirty="0" smtClean="0"/>
              <a:t>Altruism: </a:t>
            </a:r>
            <a:r>
              <a:rPr lang="en-US" sz="2400" dirty="0" smtClean="0"/>
              <a:t>Increased Empathy and Support for Others</a:t>
            </a:r>
          </a:p>
          <a:p>
            <a:pPr marL="457200" lvl="1" indent="0">
              <a:buNone/>
            </a:pPr>
            <a:r>
              <a:rPr lang="en-US" sz="2400" b="1" dirty="0" smtClean="0"/>
              <a:t>Living life in Balance: </a:t>
            </a:r>
            <a:r>
              <a:rPr lang="en-US" sz="2400" dirty="0" smtClean="0"/>
              <a:t>Less anger, less fears of past, more joy and more humor</a:t>
            </a:r>
          </a:p>
          <a:p>
            <a:pPr marL="457200" lvl="1" indent="0">
              <a:buNone/>
            </a:pPr>
            <a:r>
              <a:rPr lang="en-US" sz="2400" b="1" dirty="0" smtClean="0"/>
              <a:t>Goals: </a:t>
            </a:r>
            <a:r>
              <a:rPr lang="en-US" sz="2400" dirty="0" smtClean="0"/>
              <a:t>Resetting the Future</a:t>
            </a:r>
          </a:p>
          <a:p>
            <a:pPr marL="457200" lvl="1"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3965289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 Yourself</a:t>
            </a:r>
            <a:endParaRPr lang="en-US" dirty="0"/>
          </a:p>
        </p:txBody>
      </p:sp>
      <p:sp>
        <p:nvSpPr>
          <p:cNvPr id="3" name="Content Placeholder 2"/>
          <p:cNvSpPr>
            <a:spLocks noGrp="1"/>
          </p:cNvSpPr>
          <p:nvPr>
            <p:ph idx="1"/>
          </p:nvPr>
        </p:nvSpPr>
        <p:spPr>
          <a:xfrm>
            <a:off x="581192" y="1856096"/>
            <a:ext cx="11029615" cy="4735773"/>
          </a:xfrm>
        </p:spPr>
        <p:txBody>
          <a:bodyPr>
            <a:normAutofit fontScale="92500" lnSpcReduction="10000"/>
          </a:bodyPr>
          <a:lstStyle/>
          <a:p>
            <a:pPr>
              <a:buFont typeface="Wingdings" panose="05000000000000000000" pitchFamily="2" charset="2"/>
              <a:buChar char="v"/>
            </a:pPr>
            <a:r>
              <a:rPr lang="en-US" sz="3600" dirty="0" smtClean="0"/>
              <a:t>Find outlets to express feelings:</a:t>
            </a:r>
          </a:p>
          <a:p>
            <a:pPr lvl="1">
              <a:buFont typeface="Wingdings" panose="05000000000000000000" pitchFamily="2" charset="2"/>
              <a:buChar char="v"/>
            </a:pPr>
            <a:r>
              <a:rPr lang="en-US" sz="3400" dirty="0" smtClean="0"/>
              <a:t>Conversations with spouse/partner</a:t>
            </a:r>
          </a:p>
          <a:p>
            <a:pPr lvl="1">
              <a:buFont typeface="Wingdings" panose="05000000000000000000" pitchFamily="2" charset="2"/>
              <a:buChar char="v"/>
            </a:pPr>
            <a:r>
              <a:rPr lang="en-US" sz="3400" dirty="0" smtClean="0"/>
              <a:t>Conversations with friends</a:t>
            </a:r>
          </a:p>
          <a:p>
            <a:pPr lvl="1">
              <a:buFont typeface="Wingdings" panose="05000000000000000000" pitchFamily="2" charset="2"/>
              <a:buChar char="v"/>
            </a:pPr>
            <a:r>
              <a:rPr lang="en-US" sz="3400" dirty="0" smtClean="0"/>
              <a:t>Journaling</a:t>
            </a:r>
          </a:p>
          <a:p>
            <a:pPr lvl="1">
              <a:buFont typeface="Wingdings" panose="05000000000000000000" pitchFamily="2" charset="2"/>
              <a:buChar char="v"/>
            </a:pPr>
            <a:r>
              <a:rPr lang="en-US" sz="3400" dirty="0" smtClean="0"/>
              <a:t>Support groups (online, in person)</a:t>
            </a:r>
          </a:p>
          <a:p>
            <a:pPr lvl="1">
              <a:buFont typeface="Wingdings" panose="05000000000000000000" pitchFamily="2" charset="2"/>
              <a:buChar char="v"/>
            </a:pPr>
            <a:r>
              <a:rPr lang="en-US" sz="3400" dirty="0" smtClean="0"/>
              <a:t>Blogs</a:t>
            </a:r>
          </a:p>
          <a:p>
            <a:pPr lvl="1">
              <a:buFont typeface="Wingdings" panose="05000000000000000000" pitchFamily="2" charset="2"/>
              <a:buChar char="v"/>
            </a:pPr>
            <a:r>
              <a:rPr lang="en-US" sz="3400" dirty="0" smtClean="0"/>
              <a:t>Art (Painting, drawing, clay)</a:t>
            </a:r>
          </a:p>
          <a:p>
            <a:pPr lvl="1">
              <a:buFont typeface="Wingdings" panose="05000000000000000000" pitchFamily="2" charset="2"/>
              <a:buChar char="v"/>
            </a:pPr>
            <a:r>
              <a:rPr lang="en-US" sz="3400" dirty="0" smtClean="0"/>
              <a:t>Physical outlets (Walking, Gentle Yoga, Dance)</a:t>
            </a:r>
          </a:p>
        </p:txBody>
      </p:sp>
    </p:spTree>
    <p:extLst>
      <p:ext uri="{BB962C8B-B14F-4D97-AF65-F5344CB8AC3E}">
        <p14:creationId xmlns:p14="http://schemas.microsoft.com/office/powerpoint/2010/main" val="2445665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have choices…</a:t>
            </a:r>
            <a:endParaRPr lang="en-US" dirty="0"/>
          </a:p>
        </p:txBody>
      </p:sp>
      <p:sp>
        <p:nvSpPr>
          <p:cNvPr id="3" name="Content Placeholder 2"/>
          <p:cNvSpPr>
            <a:spLocks noGrp="1"/>
          </p:cNvSpPr>
          <p:nvPr>
            <p:ph idx="1"/>
          </p:nvPr>
        </p:nvSpPr>
        <p:spPr>
          <a:xfrm>
            <a:off x="581192" y="2180496"/>
            <a:ext cx="11029615" cy="4320888"/>
          </a:xfrm>
        </p:spPr>
        <p:txBody>
          <a:bodyPr>
            <a:noAutofit/>
          </a:bodyPr>
          <a:lstStyle/>
          <a:p>
            <a:pPr marL="0" indent="0" algn="ctr">
              <a:buNone/>
            </a:pPr>
            <a:r>
              <a:rPr lang="en-US" sz="2400" dirty="0" smtClean="0"/>
              <a:t>“But </a:t>
            </a:r>
            <a:r>
              <a:rPr lang="en-US" sz="2400" dirty="0"/>
              <a:t>you do know how to live in an uncertain world – you’ve done it all your life. You have not built your life around certainty; you have built it around values, priorities, and purpose. You look both ways before crossing the street. You button up your overcoat when the weather is cold. You give advice, hoping others will learn from your mistakes. Every day is a series of choices, a series of questions that you answer by going to work, by taking out the garbage, by hugging or kissing or fighting or walking away.</a:t>
            </a:r>
          </a:p>
          <a:p>
            <a:pPr marL="0" indent="0" algn="ctr">
              <a:buNone/>
            </a:pPr>
            <a:r>
              <a:rPr lang="en-US" sz="2400" dirty="0"/>
              <a:t>You cannot know for certain the answer to these questions, but you can live without those answers. </a:t>
            </a:r>
          </a:p>
          <a:p>
            <a:pPr marL="0" indent="0" algn="ctr">
              <a:buNone/>
            </a:pPr>
            <a:r>
              <a:rPr lang="en-US" sz="2400" dirty="0"/>
              <a:t>Coping with fear does not mean never being afraid. It means acting with integrity even when you are afraid. It means that your fear does not make the decision for you. </a:t>
            </a:r>
            <a:r>
              <a:rPr lang="en-US" sz="2400" i="1" dirty="0"/>
              <a:t>You</a:t>
            </a:r>
            <a:r>
              <a:rPr lang="en-US" sz="2400" dirty="0"/>
              <a:t> choose</a:t>
            </a:r>
            <a:r>
              <a:rPr lang="en-US" sz="2400" dirty="0" smtClean="0"/>
              <a:t>.” – John Wynn, MD</a:t>
            </a:r>
            <a:endParaRPr lang="en-US" sz="2400" dirty="0"/>
          </a:p>
          <a:p>
            <a:endParaRPr lang="en-US" dirty="0"/>
          </a:p>
        </p:txBody>
      </p:sp>
    </p:spTree>
    <p:extLst>
      <p:ext uri="{BB962C8B-B14F-4D97-AF65-F5344CB8AC3E}">
        <p14:creationId xmlns:p14="http://schemas.microsoft.com/office/powerpoint/2010/main" val="965604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674860"/>
            <a:ext cx="11029616" cy="1013800"/>
          </a:xfrm>
        </p:spPr>
        <p:txBody>
          <a:bodyPr/>
          <a:lstStyle/>
          <a:p>
            <a:r>
              <a:rPr lang="en-US" dirty="0" smtClean="0"/>
              <a:t>Resources</a:t>
            </a:r>
            <a:endParaRPr lang="en-US" dirty="0"/>
          </a:p>
        </p:txBody>
      </p:sp>
      <p:sp>
        <p:nvSpPr>
          <p:cNvPr id="3" name="Content Placeholder 2"/>
          <p:cNvSpPr>
            <a:spLocks noGrp="1"/>
          </p:cNvSpPr>
          <p:nvPr>
            <p:ph idx="1"/>
          </p:nvPr>
        </p:nvSpPr>
        <p:spPr>
          <a:xfrm>
            <a:off x="770541" y="2483893"/>
            <a:ext cx="10650916" cy="4476466"/>
          </a:xfrm>
        </p:spPr>
        <p:txBody>
          <a:bodyPr>
            <a:normAutofit fontScale="85000" lnSpcReduction="20000"/>
          </a:bodyPr>
          <a:lstStyle/>
          <a:p>
            <a:pPr marL="0" lvl="0" indent="0">
              <a:buClr>
                <a:srgbClr val="8CB64A"/>
              </a:buClr>
              <a:buNone/>
            </a:pPr>
            <a:r>
              <a:rPr lang="en-US" sz="2800" b="1" dirty="0">
                <a:solidFill>
                  <a:srgbClr val="3D3D3D"/>
                </a:solidFill>
              </a:rPr>
              <a:t>Coping with an Organ Transplant: A Practical Guide</a:t>
            </a:r>
          </a:p>
          <a:p>
            <a:pPr marL="0" lvl="0" indent="0">
              <a:buClr>
                <a:srgbClr val="8CB64A"/>
              </a:buClr>
              <a:buNone/>
            </a:pPr>
            <a:r>
              <a:rPr lang="en-US" sz="2600" b="1" dirty="0">
                <a:solidFill>
                  <a:srgbClr val="3D3D3D"/>
                </a:solidFill>
              </a:rPr>
              <a:t>		</a:t>
            </a:r>
            <a:r>
              <a:rPr lang="en-US" sz="2600" dirty="0">
                <a:solidFill>
                  <a:srgbClr val="3D3D3D"/>
                </a:solidFill>
              </a:rPr>
              <a:t>by </a:t>
            </a:r>
            <a:r>
              <a:rPr lang="en-US" sz="2600" dirty="0">
                <a:solidFill>
                  <a:srgbClr val="3D3D3D"/>
                </a:solidFill>
                <a:hlinkClick r:id="rId3" action="ppaction://hlinkfile"/>
              </a:rPr>
              <a:t>Elizabeth </a:t>
            </a:r>
            <a:r>
              <a:rPr lang="en-US" sz="2600" dirty="0" smtClean="0">
                <a:solidFill>
                  <a:srgbClr val="3D3D3D"/>
                </a:solidFill>
                <a:hlinkClick r:id="rId3" action="ppaction://hlinkfile"/>
              </a:rPr>
              <a:t>Parr</a:t>
            </a:r>
            <a:endParaRPr lang="en-US" sz="2600" dirty="0" smtClean="0">
              <a:solidFill>
                <a:srgbClr val="3D3D3D"/>
              </a:solidFill>
            </a:endParaRPr>
          </a:p>
          <a:p>
            <a:pPr marL="0" lvl="0" indent="0">
              <a:buClr>
                <a:srgbClr val="8CB64A"/>
              </a:buClr>
              <a:buNone/>
            </a:pPr>
            <a:endParaRPr lang="en-US" sz="2600" b="1" dirty="0">
              <a:solidFill>
                <a:srgbClr val="3D3D3D"/>
              </a:solidFill>
            </a:endParaRPr>
          </a:p>
          <a:p>
            <a:pPr marL="0" indent="0">
              <a:buNone/>
            </a:pPr>
            <a:r>
              <a:rPr lang="en-US" sz="2800" b="1" dirty="0" smtClean="0"/>
              <a:t>Issues for Today’s Transplant Recipients, The National Kidney Foundation</a:t>
            </a:r>
            <a:endParaRPr lang="en-US" sz="2800" b="1" dirty="0"/>
          </a:p>
          <a:p>
            <a:pPr marL="0" indent="0">
              <a:buNone/>
            </a:pPr>
            <a:r>
              <a:rPr lang="en-US" sz="2400" dirty="0" smtClean="0">
                <a:hlinkClick r:id="rId4"/>
              </a:rPr>
              <a:t>http</a:t>
            </a:r>
            <a:r>
              <a:rPr lang="en-US" sz="2400" dirty="0">
                <a:hlinkClick r:id="rId4"/>
              </a:rPr>
              <a:t>://passthrough.fw-notify.net/download/934327/http://</a:t>
            </a:r>
            <a:r>
              <a:rPr lang="en-US" sz="2400" dirty="0" smtClean="0">
                <a:hlinkClick r:id="rId4"/>
              </a:rPr>
              <a:t>www.kidney.org/transplantation/transAction/pdf/UnderstandingDepression.pdf</a:t>
            </a:r>
            <a:endParaRPr lang="en-US" sz="2400" dirty="0" smtClean="0"/>
          </a:p>
          <a:p>
            <a:pPr marL="0" indent="0">
              <a:buNone/>
            </a:pPr>
            <a:endParaRPr lang="en-US" sz="2800" dirty="0" smtClean="0"/>
          </a:p>
          <a:p>
            <a:pPr marL="0" indent="0">
              <a:buNone/>
            </a:pPr>
            <a:r>
              <a:rPr lang="en-US" sz="2800" b="1" dirty="0" smtClean="0"/>
              <a:t>Coping after a Lung Transplant</a:t>
            </a:r>
          </a:p>
          <a:p>
            <a:pPr marL="0" indent="0">
              <a:buNone/>
            </a:pPr>
            <a:r>
              <a:rPr lang="en-US" sz="2800" dirty="0"/>
              <a:t>	http://my.clevelandclinic.org/services/lung_transplantation/hic_how_to_cope_after__</a:t>
            </a:r>
            <a:r>
              <a:rPr lang="en-US" sz="2800" dirty="0" smtClean="0"/>
              <a:t>lung_transplant.aspx</a:t>
            </a:r>
            <a:endParaRPr lang="en-US" sz="2800" dirty="0"/>
          </a:p>
          <a:p>
            <a:pPr marL="0" indent="0">
              <a:buNone/>
            </a:pPr>
            <a:endParaRPr lang="en-US" dirty="0" smtClean="0"/>
          </a:p>
          <a:p>
            <a:endParaRPr lang="en-US" dirty="0"/>
          </a:p>
        </p:txBody>
      </p:sp>
    </p:spTree>
    <p:extLst>
      <p:ext uri="{BB962C8B-B14F-4D97-AF65-F5344CB8AC3E}">
        <p14:creationId xmlns:p14="http://schemas.microsoft.com/office/powerpoint/2010/main" val="3338171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Text Placeholder 2"/>
          <p:cNvSpPr>
            <a:spLocks noGrp="1"/>
          </p:cNvSpPr>
          <p:nvPr>
            <p:ph type="body" idx="1"/>
          </p:nvPr>
        </p:nvSpPr>
        <p:spPr/>
        <p:txBody>
          <a:bodyPr/>
          <a:lstStyle/>
          <a:p>
            <a:r>
              <a:rPr lang="en-US" dirty="0" smtClean="0"/>
              <a:t>Thank you for attending!!!</a:t>
            </a:r>
            <a:endParaRPr lang="en-US" dirty="0"/>
          </a:p>
        </p:txBody>
      </p:sp>
    </p:spTree>
    <p:extLst>
      <p:ext uri="{BB962C8B-B14F-4D97-AF65-F5344CB8AC3E}">
        <p14:creationId xmlns:p14="http://schemas.microsoft.com/office/powerpoint/2010/main" val="3643859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Phases of Transplant</a:t>
            </a:r>
            <a:endParaRPr lang="en-US" dirty="0"/>
          </a:p>
        </p:txBody>
      </p:sp>
      <p:sp>
        <p:nvSpPr>
          <p:cNvPr id="3" name="Content Placeholder 2"/>
          <p:cNvSpPr>
            <a:spLocks noGrp="1"/>
          </p:cNvSpPr>
          <p:nvPr>
            <p:ph idx="1"/>
          </p:nvPr>
        </p:nvSpPr>
        <p:spPr/>
        <p:txBody>
          <a:bodyPr>
            <a:normAutofit/>
          </a:bodyPr>
          <a:lstStyle/>
          <a:p>
            <a:r>
              <a:rPr lang="en-US" sz="2800" dirty="0" smtClean="0"/>
              <a:t>Evaluation</a:t>
            </a:r>
          </a:p>
          <a:p>
            <a:r>
              <a:rPr lang="en-US" sz="2800" dirty="0" smtClean="0"/>
              <a:t>Wait List Management</a:t>
            </a:r>
          </a:p>
          <a:p>
            <a:r>
              <a:rPr lang="en-US" sz="2800" dirty="0" smtClean="0"/>
              <a:t>Transplant Event</a:t>
            </a:r>
          </a:p>
          <a:p>
            <a:r>
              <a:rPr lang="en-US" sz="2800" dirty="0" smtClean="0"/>
              <a:t>Discharge Planning</a:t>
            </a:r>
          </a:p>
          <a:p>
            <a:r>
              <a:rPr lang="en-US" sz="2800" dirty="0" smtClean="0"/>
              <a:t>Post Transplant</a:t>
            </a:r>
          </a:p>
          <a:p>
            <a:pPr lvl="2"/>
            <a:r>
              <a:rPr lang="en-US" sz="2000" dirty="0" smtClean="0"/>
              <a:t>Psychosocial risk in all stages, including depression, anxiety, Post Traumatic Stress Disorder, the experience of guilt and feelings of anxiety about dependence on others</a:t>
            </a:r>
            <a:endParaRPr lang="en-US" sz="2000" dirty="0"/>
          </a:p>
        </p:txBody>
      </p:sp>
    </p:spTree>
    <p:extLst>
      <p:ext uri="{BB962C8B-B14F-4D97-AF65-F5344CB8AC3E}">
        <p14:creationId xmlns:p14="http://schemas.microsoft.com/office/powerpoint/2010/main" val="290207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30250"/>
            <a:ext cx="11029950" cy="987425"/>
          </a:xfrm>
        </p:spPr>
        <p:txBody>
          <a:bodyPr/>
          <a:lstStyle/>
          <a:p>
            <a:r>
              <a:rPr lang="en-US" dirty="0" smtClean="0"/>
              <a:t>Maslow’s Hierarchy of Needs</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122" y="730250"/>
            <a:ext cx="8875755" cy="6127750"/>
          </a:xfrm>
          <a:prstGeom prst="rect">
            <a:avLst/>
          </a:prstGeom>
        </p:spPr>
      </p:pic>
    </p:spTree>
    <p:extLst>
      <p:ext uri="{BB962C8B-B14F-4D97-AF65-F5344CB8AC3E}">
        <p14:creationId xmlns:p14="http://schemas.microsoft.com/office/powerpoint/2010/main" val="3347121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772" y="795528"/>
            <a:ext cx="9601196" cy="1005840"/>
          </a:xfrm>
        </p:spPr>
        <p:txBody>
          <a:bodyPr>
            <a:normAutofit fontScale="90000"/>
          </a:bodyPr>
          <a:lstStyle/>
          <a:p>
            <a:r>
              <a:rPr lang="en-US" dirty="0" smtClean="0"/>
              <a:t/>
            </a:r>
            <a:br>
              <a:rPr lang="en-US" dirty="0" smtClean="0"/>
            </a:br>
            <a:r>
              <a:rPr lang="en-US" dirty="0" smtClean="0"/>
              <a:t>“</a:t>
            </a:r>
            <a:r>
              <a:rPr lang="en-US" sz="2700" dirty="0" smtClean="0"/>
              <a:t>You </a:t>
            </a:r>
            <a:r>
              <a:rPr lang="en-US" sz="2700" dirty="0"/>
              <a:t>are down to the floor of who you are in the presence of </a:t>
            </a:r>
            <a:r>
              <a:rPr lang="en-US" sz="2700" dirty="0" smtClean="0"/>
              <a:t>illness.”</a:t>
            </a:r>
            <a:br>
              <a:rPr lang="en-US" sz="2700" dirty="0" smtClean="0"/>
            </a:br>
            <a:r>
              <a:rPr lang="en-US" sz="2700" dirty="0" smtClean="0"/>
              <a:t>- Rita Charon</a:t>
            </a:r>
            <a:endParaRPr lang="en-US" sz="2700" dirty="0"/>
          </a:p>
        </p:txBody>
      </p:sp>
      <p:graphicFrame>
        <p:nvGraphicFramePr>
          <p:cNvPr id="4" name="Content Placeholder 3"/>
          <p:cNvGraphicFramePr>
            <a:graphicFrameLocks noGrp="1"/>
          </p:cNvGraphicFramePr>
          <p:nvPr>
            <p:ph idx="1"/>
            <p:extLst/>
          </p:nvPr>
        </p:nvGraphicFramePr>
        <p:xfrm>
          <a:off x="270457" y="1867437"/>
          <a:ext cx="11668259" cy="499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335628" y="2588654"/>
            <a:ext cx="1468672" cy="369332"/>
          </a:xfrm>
          <a:prstGeom prst="rect">
            <a:avLst/>
          </a:prstGeom>
          <a:noFill/>
        </p:spPr>
        <p:txBody>
          <a:bodyPr wrap="none" rtlCol="0">
            <a:spAutoFit/>
          </a:bodyPr>
          <a:lstStyle/>
          <a:p>
            <a:r>
              <a:rPr lang="en-US" dirty="0" smtClean="0"/>
              <a:t>Independence</a:t>
            </a:r>
            <a:endParaRPr lang="en-US" dirty="0"/>
          </a:p>
        </p:txBody>
      </p:sp>
    </p:spTree>
    <p:extLst>
      <p:ext uri="{BB962C8B-B14F-4D97-AF65-F5344CB8AC3E}">
        <p14:creationId xmlns:p14="http://schemas.microsoft.com/office/powerpoint/2010/main" val="209504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Dance of Expectations And reality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5014" y="2181224"/>
            <a:ext cx="7547020" cy="3897603"/>
          </a:xfrm>
        </p:spPr>
      </p:pic>
    </p:spTree>
    <p:extLst>
      <p:ext uri="{BB962C8B-B14F-4D97-AF65-F5344CB8AC3E}">
        <p14:creationId xmlns:p14="http://schemas.microsoft.com/office/powerpoint/2010/main" val="277006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Emotions That Come With Transplant</a:t>
            </a:r>
            <a:endParaRPr lang="en-US" dirty="0"/>
          </a:p>
        </p:txBody>
      </p:sp>
      <p:sp>
        <p:nvSpPr>
          <p:cNvPr id="4" name="Content Placeholder 3"/>
          <p:cNvSpPr>
            <a:spLocks noGrp="1"/>
          </p:cNvSpPr>
          <p:nvPr>
            <p:ph sz="half" idx="1"/>
          </p:nvPr>
        </p:nvSpPr>
        <p:spPr>
          <a:xfrm>
            <a:off x="2959335" y="1955046"/>
            <a:ext cx="3199237" cy="4632751"/>
          </a:xfrm>
        </p:spPr>
        <p:txBody>
          <a:bodyPr>
            <a:noAutofit/>
          </a:bodyPr>
          <a:lstStyle/>
          <a:p>
            <a:pPr algn="ctr">
              <a:buFont typeface="Wingdings" panose="05000000000000000000" pitchFamily="2" charset="2"/>
              <a:buChar char="v"/>
            </a:pPr>
            <a:r>
              <a:rPr lang="en-US" sz="3200" dirty="0">
                <a:latin typeface="Tw Cen MT" panose="020B0602020104020603" pitchFamily="34" charset="0"/>
              </a:rPr>
              <a:t>Sadness</a:t>
            </a:r>
          </a:p>
          <a:p>
            <a:pPr algn="ctr">
              <a:buFont typeface="Wingdings" panose="05000000000000000000" pitchFamily="2" charset="2"/>
              <a:buChar char="v"/>
            </a:pPr>
            <a:r>
              <a:rPr lang="en-US" sz="3200" dirty="0" smtClean="0">
                <a:latin typeface="Tw Cen MT" panose="020B0602020104020603" pitchFamily="34" charset="0"/>
              </a:rPr>
              <a:t>Guilt</a:t>
            </a:r>
            <a:endParaRPr lang="en-US" sz="3200" dirty="0">
              <a:latin typeface="Tw Cen MT" panose="020B0602020104020603" pitchFamily="34" charset="0"/>
            </a:endParaRPr>
          </a:p>
          <a:p>
            <a:pPr algn="ctr">
              <a:buFont typeface="Wingdings" panose="05000000000000000000" pitchFamily="2" charset="2"/>
              <a:buChar char="v"/>
            </a:pPr>
            <a:r>
              <a:rPr lang="en-US" sz="3200" dirty="0" smtClean="0">
                <a:latin typeface="Tw Cen MT" panose="020B0602020104020603" pitchFamily="34" charset="0"/>
              </a:rPr>
              <a:t>Anger</a:t>
            </a:r>
          </a:p>
          <a:p>
            <a:pPr algn="ctr">
              <a:buFont typeface="Wingdings" panose="05000000000000000000" pitchFamily="2" charset="2"/>
              <a:buChar char="v"/>
            </a:pPr>
            <a:r>
              <a:rPr lang="en-US" sz="3200" dirty="0" smtClean="0">
                <a:latin typeface="Tw Cen MT" panose="020B0602020104020603" pitchFamily="34" charset="0"/>
              </a:rPr>
              <a:t>Anxiety </a:t>
            </a:r>
            <a:endParaRPr lang="en-US" sz="3200" dirty="0">
              <a:latin typeface="Tw Cen MT" panose="020B0602020104020603" pitchFamily="34" charset="0"/>
            </a:endParaRPr>
          </a:p>
          <a:p>
            <a:pPr algn="ctr">
              <a:buFont typeface="Wingdings" panose="05000000000000000000" pitchFamily="2" charset="2"/>
              <a:buChar char="v"/>
            </a:pPr>
            <a:r>
              <a:rPr lang="en-US" sz="3200" dirty="0" smtClean="0">
                <a:latin typeface="Tw Cen MT" panose="020B0602020104020603" pitchFamily="34" charset="0"/>
              </a:rPr>
              <a:t>Loneliness</a:t>
            </a:r>
          </a:p>
        </p:txBody>
      </p:sp>
      <p:sp>
        <p:nvSpPr>
          <p:cNvPr id="5" name="Content Placeholder 4"/>
          <p:cNvSpPr>
            <a:spLocks noGrp="1"/>
          </p:cNvSpPr>
          <p:nvPr>
            <p:ph sz="half" idx="2"/>
          </p:nvPr>
        </p:nvSpPr>
        <p:spPr>
          <a:xfrm>
            <a:off x="5991367" y="2436995"/>
            <a:ext cx="3162844" cy="4435087"/>
          </a:xfrm>
        </p:spPr>
        <p:txBody>
          <a:bodyPr>
            <a:normAutofit lnSpcReduction="10000"/>
          </a:bodyPr>
          <a:lstStyle/>
          <a:p>
            <a:pPr algn="ctr">
              <a:buFont typeface="Wingdings" panose="05000000000000000000" pitchFamily="2" charset="2"/>
              <a:buChar char="v"/>
            </a:pPr>
            <a:r>
              <a:rPr lang="en-US" sz="3200" dirty="0" smtClean="0">
                <a:latin typeface="Tw Cen MT" panose="020B0602020104020603" pitchFamily="34" charset="0"/>
              </a:rPr>
              <a:t>Numbness</a:t>
            </a:r>
            <a:endParaRPr lang="en-US" sz="3200" dirty="0">
              <a:latin typeface="Tw Cen MT" panose="020B0602020104020603" pitchFamily="34" charset="0"/>
            </a:endParaRPr>
          </a:p>
          <a:p>
            <a:pPr algn="ctr">
              <a:buFont typeface="Wingdings" panose="05000000000000000000" pitchFamily="2" charset="2"/>
              <a:buChar char="v"/>
            </a:pPr>
            <a:r>
              <a:rPr lang="en-US" sz="3200" dirty="0" smtClean="0">
                <a:latin typeface="Tw Cen MT" panose="020B0602020104020603" pitchFamily="34" charset="0"/>
              </a:rPr>
              <a:t>Relief</a:t>
            </a:r>
          </a:p>
          <a:p>
            <a:pPr lvl="0" algn="ctr">
              <a:buClr>
                <a:srgbClr val="8CB64A"/>
              </a:buClr>
              <a:buFont typeface="Wingdings" panose="05000000000000000000" pitchFamily="2" charset="2"/>
              <a:buChar char="v"/>
            </a:pPr>
            <a:r>
              <a:rPr lang="en-US" sz="3200" dirty="0">
                <a:solidFill>
                  <a:srgbClr val="3D3D3D"/>
                </a:solidFill>
                <a:latin typeface="Tw Cen MT" panose="020B0602020104020603" pitchFamily="34" charset="0"/>
              </a:rPr>
              <a:t>Helplessness</a:t>
            </a:r>
          </a:p>
          <a:p>
            <a:pPr lvl="0" algn="ctr">
              <a:buClr>
                <a:srgbClr val="8CB64A"/>
              </a:buClr>
              <a:buFont typeface="Wingdings" panose="05000000000000000000" pitchFamily="2" charset="2"/>
              <a:buChar char="v"/>
            </a:pPr>
            <a:r>
              <a:rPr lang="en-US" sz="3200" dirty="0" smtClean="0">
                <a:solidFill>
                  <a:srgbClr val="3D3D3D"/>
                </a:solidFill>
                <a:latin typeface="Tw Cen MT" panose="020B0602020104020603" pitchFamily="34" charset="0"/>
              </a:rPr>
              <a:t>Shame</a:t>
            </a:r>
          </a:p>
          <a:p>
            <a:pPr lvl="0" algn="ctr">
              <a:buClr>
                <a:srgbClr val="8CB64A"/>
              </a:buClr>
              <a:buFont typeface="Wingdings" panose="05000000000000000000" pitchFamily="2" charset="2"/>
              <a:buChar char="v"/>
            </a:pPr>
            <a:r>
              <a:rPr lang="en-US" sz="3200" dirty="0" smtClean="0">
                <a:solidFill>
                  <a:srgbClr val="3D3D3D"/>
                </a:solidFill>
                <a:latin typeface="Tw Cen MT" panose="020B0602020104020603" pitchFamily="34" charset="0"/>
              </a:rPr>
              <a:t>Fear</a:t>
            </a:r>
          </a:p>
          <a:p>
            <a:pPr lvl="0" algn="ctr">
              <a:buClr>
                <a:srgbClr val="8CB64A"/>
              </a:buClr>
              <a:buFont typeface="Wingdings" panose="05000000000000000000" pitchFamily="2" charset="2"/>
              <a:buChar char="v"/>
            </a:pPr>
            <a:r>
              <a:rPr lang="en-US" sz="3200" dirty="0" smtClean="0">
                <a:solidFill>
                  <a:srgbClr val="3D3D3D"/>
                </a:solidFill>
                <a:latin typeface="Tw Cen MT" panose="020B0602020104020603" pitchFamily="34" charset="0"/>
              </a:rPr>
              <a:t>Responsibility</a:t>
            </a:r>
          </a:p>
          <a:p>
            <a:pPr lvl="0" algn="ctr">
              <a:buClr>
                <a:srgbClr val="8CB64A"/>
              </a:buClr>
              <a:buFont typeface="Wingdings" panose="05000000000000000000" pitchFamily="2" charset="2"/>
              <a:buChar char="v"/>
            </a:pPr>
            <a:r>
              <a:rPr lang="en-US" sz="3200" dirty="0" smtClean="0">
                <a:solidFill>
                  <a:srgbClr val="3D3D3D"/>
                </a:solidFill>
                <a:latin typeface="Tw Cen MT" panose="020B0602020104020603" pitchFamily="34" charset="0"/>
              </a:rPr>
              <a:t>Vulnerability</a:t>
            </a:r>
            <a:endParaRPr lang="en-US" sz="3200" dirty="0">
              <a:latin typeface="Tw Cen MT" panose="020B0602020104020603" pitchFamily="34" charset="0"/>
            </a:endParaRPr>
          </a:p>
          <a:p>
            <a:endParaRPr lang="en-US" dirty="0"/>
          </a:p>
        </p:txBody>
      </p:sp>
      <p:sp>
        <p:nvSpPr>
          <p:cNvPr id="7" name="TextBox 6"/>
          <p:cNvSpPr txBox="1"/>
          <p:nvPr/>
        </p:nvSpPr>
        <p:spPr>
          <a:xfrm flipH="1">
            <a:off x="4722125" y="2320119"/>
            <a:ext cx="54591" cy="646331"/>
          </a:xfrm>
          <a:prstGeom prst="rect">
            <a:avLst/>
          </a:prstGeom>
          <a:noFill/>
        </p:spPr>
        <p:txBody>
          <a:bodyPr wrap="square" rtlCol="0">
            <a:spAutoFit/>
          </a:bodyPr>
          <a:lstStyle/>
          <a:p>
            <a:endParaRPr lang="en-US" smtClean="0"/>
          </a:p>
          <a:p>
            <a:endParaRPr lang="en-US" dirty="0"/>
          </a:p>
        </p:txBody>
      </p:sp>
      <p:sp>
        <p:nvSpPr>
          <p:cNvPr id="9" name="TextBox 8"/>
          <p:cNvSpPr txBox="1"/>
          <p:nvPr/>
        </p:nvSpPr>
        <p:spPr>
          <a:xfrm>
            <a:off x="-56565" y="2369190"/>
            <a:ext cx="3684895" cy="3256276"/>
          </a:xfrm>
          <a:prstGeom prst="rect">
            <a:avLst/>
          </a:prstGeom>
          <a:noFill/>
        </p:spPr>
        <p:txBody>
          <a:bodyPr wrap="square" rtlCol="0">
            <a:spAutoFit/>
          </a:bodyPr>
          <a:lstStyle/>
          <a:p>
            <a:pPr marL="306000" lvl="0" indent="-306000" algn="ctr">
              <a:spcBef>
                <a:spcPct val="20000"/>
              </a:spcBef>
              <a:spcAft>
                <a:spcPts val="600"/>
              </a:spcAft>
              <a:buClr>
                <a:srgbClr val="8CB64A"/>
              </a:buClr>
              <a:buSzPct val="92000"/>
              <a:buFont typeface="Wingdings" panose="05000000000000000000" pitchFamily="2" charset="2"/>
              <a:buChar char="v"/>
            </a:pPr>
            <a:r>
              <a:rPr lang="en-US" sz="3200" dirty="0" smtClean="0">
                <a:solidFill>
                  <a:srgbClr val="3D3D3D"/>
                </a:solidFill>
                <a:latin typeface="Tw Cen MT" panose="020B0602020104020603" pitchFamily="34" charset="0"/>
              </a:rPr>
              <a:t>Joy</a:t>
            </a:r>
          </a:p>
          <a:p>
            <a:pPr marL="306000" lvl="0" indent="-306000" algn="ctr">
              <a:spcBef>
                <a:spcPct val="20000"/>
              </a:spcBef>
              <a:spcAft>
                <a:spcPts val="600"/>
              </a:spcAft>
              <a:buClr>
                <a:srgbClr val="8CB64A"/>
              </a:buClr>
              <a:buSzPct val="92000"/>
              <a:buFont typeface="Wingdings" panose="05000000000000000000" pitchFamily="2" charset="2"/>
              <a:buChar char="v"/>
            </a:pPr>
            <a:r>
              <a:rPr lang="en-US" sz="3200" dirty="0" smtClean="0">
                <a:solidFill>
                  <a:srgbClr val="3D3D3D"/>
                </a:solidFill>
                <a:latin typeface="Tw Cen MT" panose="020B0602020104020603" pitchFamily="34" charset="0"/>
              </a:rPr>
              <a:t>Happiness</a:t>
            </a:r>
          </a:p>
          <a:p>
            <a:pPr marL="306000" lvl="0" indent="-306000" algn="ctr">
              <a:spcBef>
                <a:spcPct val="20000"/>
              </a:spcBef>
              <a:spcAft>
                <a:spcPts val="600"/>
              </a:spcAft>
              <a:buClr>
                <a:srgbClr val="8CB64A"/>
              </a:buClr>
              <a:buSzPct val="92000"/>
              <a:buFont typeface="Wingdings" panose="05000000000000000000" pitchFamily="2" charset="2"/>
              <a:buChar char="v"/>
            </a:pPr>
            <a:r>
              <a:rPr lang="en-US" sz="3200" dirty="0" smtClean="0">
                <a:solidFill>
                  <a:srgbClr val="3D3D3D"/>
                </a:solidFill>
                <a:latin typeface="Tw Cen MT" panose="020B0602020104020603" pitchFamily="34" charset="0"/>
              </a:rPr>
              <a:t>Excited</a:t>
            </a:r>
          </a:p>
          <a:p>
            <a:pPr marL="306000" lvl="0" indent="-306000" algn="ctr">
              <a:spcBef>
                <a:spcPct val="20000"/>
              </a:spcBef>
              <a:spcAft>
                <a:spcPts val="600"/>
              </a:spcAft>
              <a:buClr>
                <a:srgbClr val="8CB64A"/>
              </a:buClr>
              <a:buSzPct val="92000"/>
              <a:buFont typeface="Wingdings" panose="05000000000000000000" pitchFamily="2" charset="2"/>
              <a:buChar char="v"/>
            </a:pPr>
            <a:r>
              <a:rPr lang="en-US" sz="3200" dirty="0" smtClean="0">
                <a:solidFill>
                  <a:srgbClr val="3D3D3D"/>
                </a:solidFill>
                <a:latin typeface="Tw Cen MT" panose="020B0602020104020603" pitchFamily="34" charset="0"/>
              </a:rPr>
              <a:t>Hopeful</a:t>
            </a:r>
          </a:p>
          <a:p>
            <a:pPr marL="306000" lvl="0" indent="-306000" algn="ctr">
              <a:spcBef>
                <a:spcPct val="20000"/>
              </a:spcBef>
              <a:spcAft>
                <a:spcPts val="600"/>
              </a:spcAft>
              <a:buClr>
                <a:srgbClr val="8CB64A"/>
              </a:buClr>
              <a:buSzPct val="92000"/>
              <a:buFont typeface="Wingdings" panose="05000000000000000000" pitchFamily="2" charset="2"/>
              <a:buChar char="v"/>
            </a:pPr>
            <a:r>
              <a:rPr lang="en-US" sz="3200" dirty="0" smtClean="0">
                <a:solidFill>
                  <a:srgbClr val="3D3D3D"/>
                </a:solidFill>
                <a:latin typeface="Tw Cen MT" panose="020B0602020104020603" pitchFamily="34" charset="0"/>
              </a:rPr>
              <a:t>Lucky</a:t>
            </a:r>
          </a:p>
        </p:txBody>
      </p:sp>
      <p:sp>
        <p:nvSpPr>
          <p:cNvPr id="10" name="TextBox 9"/>
          <p:cNvSpPr txBox="1"/>
          <p:nvPr/>
        </p:nvSpPr>
        <p:spPr>
          <a:xfrm>
            <a:off x="8526414" y="2643284"/>
            <a:ext cx="3684895" cy="3256276"/>
          </a:xfrm>
          <a:prstGeom prst="rect">
            <a:avLst/>
          </a:prstGeom>
          <a:noFill/>
        </p:spPr>
        <p:txBody>
          <a:bodyPr wrap="square" rtlCol="0">
            <a:spAutoFit/>
          </a:bodyPr>
          <a:lstStyle/>
          <a:p>
            <a:pPr marL="306000" lvl="0" indent="-306000" algn="ctr">
              <a:spcBef>
                <a:spcPct val="20000"/>
              </a:spcBef>
              <a:spcAft>
                <a:spcPts val="600"/>
              </a:spcAft>
              <a:buClr>
                <a:srgbClr val="8CB64A"/>
              </a:buClr>
              <a:buSzPct val="92000"/>
              <a:buFont typeface="Wingdings" panose="05000000000000000000" pitchFamily="2" charset="2"/>
              <a:buChar char="v"/>
            </a:pPr>
            <a:r>
              <a:rPr lang="en-US" sz="3200" dirty="0" smtClean="0">
                <a:solidFill>
                  <a:srgbClr val="3D3D3D"/>
                </a:solidFill>
                <a:latin typeface="Tw Cen MT" panose="020B0602020104020603" pitchFamily="34" charset="0"/>
              </a:rPr>
              <a:t>Optimistic</a:t>
            </a:r>
          </a:p>
          <a:p>
            <a:pPr marL="306000" lvl="0" indent="-306000" algn="ctr">
              <a:spcBef>
                <a:spcPct val="20000"/>
              </a:spcBef>
              <a:spcAft>
                <a:spcPts val="600"/>
              </a:spcAft>
              <a:buClr>
                <a:srgbClr val="8CB64A"/>
              </a:buClr>
              <a:buSzPct val="92000"/>
              <a:buFont typeface="Wingdings" panose="05000000000000000000" pitchFamily="2" charset="2"/>
              <a:buChar char="v"/>
            </a:pPr>
            <a:r>
              <a:rPr lang="en-US" sz="3200" dirty="0" smtClean="0">
                <a:solidFill>
                  <a:srgbClr val="3D3D3D"/>
                </a:solidFill>
                <a:latin typeface="Tw Cen MT" panose="020B0602020104020603" pitchFamily="34" charset="0"/>
              </a:rPr>
              <a:t>Fortunate</a:t>
            </a:r>
          </a:p>
          <a:p>
            <a:pPr marL="306000" lvl="0" indent="-306000" algn="ctr">
              <a:spcBef>
                <a:spcPct val="20000"/>
              </a:spcBef>
              <a:spcAft>
                <a:spcPts val="600"/>
              </a:spcAft>
              <a:buClr>
                <a:srgbClr val="8CB64A"/>
              </a:buClr>
              <a:buSzPct val="92000"/>
              <a:buFont typeface="Wingdings" panose="05000000000000000000" pitchFamily="2" charset="2"/>
              <a:buChar char="v"/>
            </a:pPr>
            <a:r>
              <a:rPr lang="en-US" sz="3200" dirty="0" smtClean="0">
                <a:solidFill>
                  <a:srgbClr val="3D3D3D"/>
                </a:solidFill>
                <a:latin typeface="Tw Cen MT" panose="020B0602020104020603" pitchFamily="34" charset="0"/>
              </a:rPr>
              <a:t>Blessed</a:t>
            </a:r>
          </a:p>
          <a:p>
            <a:pPr marL="306000" lvl="0" indent="-306000" algn="ctr">
              <a:spcBef>
                <a:spcPct val="20000"/>
              </a:spcBef>
              <a:spcAft>
                <a:spcPts val="600"/>
              </a:spcAft>
              <a:buClr>
                <a:srgbClr val="8CB64A"/>
              </a:buClr>
              <a:buSzPct val="92000"/>
              <a:buFont typeface="Wingdings" panose="05000000000000000000" pitchFamily="2" charset="2"/>
              <a:buChar char="v"/>
            </a:pPr>
            <a:r>
              <a:rPr lang="en-US" sz="3200" dirty="0" smtClean="0">
                <a:solidFill>
                  <a:srgbClr val="3D3D3D"/>
                </a:solidFill>
                <a:latin typeface="Tw Cen MT" panose="020B0602020104020603" pitchFamily="34" charset="0"/>
              </a:rPr>
              <a:t>Excited</a:t>
            </a:r>
          </a:p>
          <a:p>
            <a:pPr marL="306000" lvl="0" indent="-306000" algn="ctr">
              <a:spcBef>
                <a:spcPct val="20000"/>
              </a:spcBef>
              <a:spcAft>
                <a:spcPts val="600"/>
              </a:spcAft>
              <a:buClr>
                <a:srgbClr val="8CB64A"/>
              </a:buClr>
              <a:buSzPct val="92000"/>
              <a:buFont typeface="Wingdings" panose="05000000000000000000" pitchFamily="2" charset="2"/>
              <a:buChar char="v"/>
            </a:pPr>
            <a:r>
              <a:rPr lang="en-US" sz="3200" dirty="0" smtClean="0">
                <a:solidFill>
                  <a:srgbClr val="3D3D3D"/>
                </a:solidFill>
                <a:latin typeface="Tw Cen MT" panose="020B0602020104020603" pitchFamily="34" charset="0"/>
              </a:rPr>
              <a:t>Amazed</a:t>
            </a:r>
          </a:p>
        </p:txBody>
      </p:sp>
    </p:spTree>
    <p:extLst>
      <p:ext uri="{BB962C8B-B14F-4D97-AF65-F5344CB8AC3E}">
        <p14:creationId xmlns:p14="http://schemas.microsoft.com/office/powerpoint/2010/main" val="2487481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Grief</a:t>
            </a:r>
            <a:endParaRPr lang="en-US" dirty="0"/>
          </a:p>
        </p:txBody>
      </p:sp>
      <p:sp>
        <p:nvSpPr>
          <p:cNvPr id="5" name="Content Placeholder 4"/>
          <p:cNvSpPr>
            <a:spLocks noGrp="1"/>
          </p:cNvSpPr>
          <p:nvPr>
            <p:ph sz="half" idx="1"/>
          </p:nvPr>
        </p:nvSpPr>
        <p:spPr/>
        <p:txBody>
          <a:bodyPr>
            <a:normAutofit lnSpcReduction="10000"/>
          </a:bodyPr>
          <a:lstStyle/>
          <a:p>
            <a:r>
              <a:rPr lang="en-US" sz="3500" dirty="0"/>
              <a:t>Layers of Loss:</a:t>
            </a:r>
          </a:p>
          <a:p>
            <a:pPr lvl="1"/>
            <a:r>
              <a:rPr lang="en-US" sz="3500" dirty="0"/>
              <a:t>Organ Failure</a:t>
            </a:r>
          </a:p>
          <a:p>
            <a:pPr lvl="1"/>
            <a:r>
              <a:rPr lang="en-US" sz="3500" dirty="0"/>
              <a:t>Life prior to life before illness</a:t>
            </a:r>
          </a:p>
          <a:p>
            <a:pPr lvl="1"/>
            <a:r>
              <a:rPr lang="en-US" sz="3500" dirty="0"/>
              <a:t>Expectations for how life is “supposed” to be</a:t>
            </a:r>
          </a:p>
          <a:p>
            <a:endParaRPr lang="en-US" dirty="0"/>
          </a:p>
        </p:txBody>
      </p:sp>
      <p:sp>
        <p:nvSpPr>
          <p:cNvPr id="6" name="Content Placeholder 5"/>
          <p:cNvSpPr>
            <a:spLocks noGrp="1"/>
          </p:cNvSpPr>
          <p:nvPr>
            <p:ph sz="half" idx="2"/>
          </p:nvPr>
        </p:nvSpPr>
        <p:spPr>
          <a:xfrm>
            <a:off x="6096001" y="2555549"/>
            <a:ext cx="5422392" cy="3633047"/>
          </a:xfrm>
        </p:spPr>
        <p:txBody>
          <a:bodyPr>
            <a:normAutofit lnSpcReduction="10000"/>
          </a:bodyPr>
          <a:lstStyle/>
          <a:p>
            <a:pPr lvl="1">
              <a:buClr>
                <a:srgbClr val="8CB64A"/>
              </a:buClr>
            </a:pPr>
            <a:r>
              <a:rPr lang="en-US" sz="3500" dirty="0" smtClean="0">
                <a:solidFill>
                  <a:srgbClr val="3D3D3D"/>
                </a:solidFill>
              </a:rPr>
              <a:t>Change in roles</a:t>
            </a:r>
          </a:p>
          <a:p>
            <a:pPr lvl="1">
              <a:buClr>
                <a:srgbClr val="8CB64A"/>
              </a:buClr>
            </a:pPr>
            <a:r>
              <a:rPr lang="en-US" sz="3500" dirty="0" smtClean="0">
                <a:solidFill>
                  <a:srgbClr val="3D3D3D"/>
                </a:solidFill>
              </a:rPr>
              <a:t>Loss/Change </a:t>
            </a:r>
            <a:r>
              <a:rPr lang="en-US" sz="3500" dirty="0">
                <a:solidFill>
                  <a:srgbClr val="3D3D3D"/>
                </a:solidFill>
              </a:rPr>
              <a:t>of relationships</a:t>
            </a:r>
          </a:p>
          <a:p>
            <a:pPr lvl="1">
              <a:buClr>
                <a:srgbClr val="8CB64A"/>
              </a:buClr>
            </a:pPr>
            <a:r>
              <a:rPr lang="en-US" sz="3500" dirty="0">
                <a:solidFill>
                  <a:srgbClr val="3D3D3D"/>
                </a:solidFill>
              </a:rPr>
              <a:t>Loss of involvement in activities</a:t>
            </a:r>
          </a:p>
          <a:p>
            <a:pPr lvl="1">
              <a:buClr>
                <a:srgbClr val="8CB64A"/>
              </a:buClr>
            </a:pPr>
            <a:endParaRPr lang="en-US" sz="3500" dirty="0">
              <a:solidFill>
                <a:srgbClr val="3D3D3D"/>
              </a:solidFill>
            </a:endParaRPr>
          </a:p>
        </p:txBody>
      </p:sp>
    </p:spTree>
    <p:extLst>
      <p:ext uri="{BB962C8B-B14F-4D97-AF65-F5344CB8AC3E}">
        <p14:creationId xmlns:p14="http://schemas.microsoft.com/office/powerpoint/2010/main" val="2483402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 lives here.</a:t>
            </a:r>
            <a:endParaRPr lang="en-US" dirty="0"/>
          </a:p>
        </p:txBody>
      </p:sp>
      <p:pic>
        <p:nvPicPr>
          <p:cNvPr id="1030" name="Picture 6" descr="http://quotepixel.com/images/quotes/motivational/motivational-pictures-quotes_10490-0.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2410" y="2197374"/>
            <a:ext cx="6963508" cy="4409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93296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TC103457464[[fn=Dividend]]</Template>
  <TotalTime>3707</TotalTime>
  <Words>1540</Words>
  <Application>Microsoft Office PowerPoint</Application>
  <PresentationFormat>Widescreen</PresentationFormat>
  <Paragraphs>213</Paragraphs>
  <Slides>28</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Calibri</vt:lpstr>
      <vt:lpstr>Corky</vt:lpstr>
      <vt:lpstr>Gill Sans MT</vt:lpstr>
      <vt:lpstr>StoneSerif</vt:lpstr>
      <vt:lpstr>StoneSerif-Semibold</vt:lpstr>
      <vt:lpstr>Tw Cen MT</vt:lpstr>
      <vt:lpstr>Wingdings</vt:lpstr>
      <vt:lpstr>Wingdings 2</vt:lpstr>
      <vt:lpstr>Dividend</vt:lpstr>
      <vt:lpstr>Adjustment to transplant:</vt:lpstr>
      <vt:lpstr>OBJECTIVES</vt:lpstr>
      <vt:lpstr>5 Phases of Transplant</vt:lpstr>
      <vt:lpstr>Maslow’s Hierarchy of Needs</vt:lpstr>
      <vt:lpstr> “You are down to the floor of who you are in the presence of illness.” - Rita Charon</vt:lpstr>
      <vt:lpstr>The Dance of Expectations And reality</vt:lpstr>
      <vt:lpstr>Emotions That Come With Transplant</vt:lpstr>
      <vt:lpstr>Grief</vt:lpstr>
      <vt:lpstr>Hope lives here.</vt:lpstr>
      <vt:lpstr>AM I Good Enough?</vt:lpstr>
      <vt:lpstr>Depression and Anxiety</vt:lpstr>
      <vt:lpstr>PowerPoint Presentation</vt:lpstr>
      <vt:lpstr>Symptoms of Depression</vt:lpstr>
      <vt:lpstr>Symptoms of Anxiety</vt:lpstr>
      <vt:lpstr>Symptoms of PTSD</vt:lpstr>
      <vt:lpstr>Medication Effects on Mood</vt:lpstr>
      <vt:lpstr>Who Am I now?</vt:lpstr>
      <vt:lpstr>Acknowledging Emotions</vt:lpstr>
      <vt:lpstr>Sitting with thoughts and emotion</vt:lpstr>
      <vt:lpstr>Noticing Thought Patterns</vt:lpstr>
      <vt:lpstr>Be gentle with yourself.</vt:lpstr>
      <vt:lpstr>Practicing self Compassion</vt:lpstr>
      <vt:lpstr>Relationships</vt:lpstr>
      <vt:lpstr>The Five Gifts- Jill Sklar</vt:lpstr>
      <vt:lpstr>Express Yourself</vt:lpstr>
      <vt:lpstr>You have choices…</vt:lpstr>
      <vt:lpstr>Resources</vt:lpstr>
      <vt:lpstr>Questions?  Comments?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Adjustment to transplant:</dc:title>
  <dc:creator>Erin Gillard</dc:creator>
  <cp:lastModifiedBy>Erin Gillard</cp:lastModifiedBy>
  <cp:revision>81</cp:revision>
  <cp:lastPrinted>2014-06-14T12:50:23Z</cp:lastPrinted>
  <dcterms:created xsi:type="dcterms:W3CDTF">2014-06-10T23:56:18Z</dcterms:created>
  <dcterms:modified xsi:type="dcterms:W3CDTF">2016-10-08T10:18:53Z</dcterms:modified>
</cp:coreProperties>
</file>